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60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4392" autoAdjust="0"/>
  </p:normalViewPr>
  <p:slideViewPr>
    <p:cSldViewPr>
      <p:cViewPr varScale="1">
        <p:scale>
          <a:sx n="28" d="100"/>
          <a:sy n="28" d="100"/>
        </p:scale>
        <p:origin x="1032" y="2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7BBF2-E1A2-4B14-BAEE-17DF40A6331B}" type="datetimeFigureOut">
              <a:rPr lang="fr-FR" smtClean="0"/>
              <a:t>07/02/2015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632BB-FDAE-46AD-AA66-78968FD932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29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&gt;The</a:t>
            </a:r>
            <a:r>
              <a:rPr lang="en-US" baseline="0" noProof="0" dirty="0" smtClean="0"/>
              <a:t> Christian faith is all based on Jesus.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Who He is has been debated over the centuries.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Most Christians believe He is Almighty God.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Some cults say He is just a messenger from God.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Other</a:t>
            </a:r>
            <a:r>
              <a:rPr lang="en-US" baseline="0" noProof="0" dirty="0" smtClean="0"/>
              <a:t>s say He was just a prophet, ahead of His time.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What do you think ?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&gt;Let’s listen to an excellent video about Jesus…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&gt;The answer to this question might determine where you spend eternity !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&gt;It’s vital that we find the best source.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275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I like questions !  And I like the three R’s of learning… Review, React and Remember !</a:t>
            </a:r>
          </a:p>
          <a:p>
            <a:pPr marL="0" indent="0">
              <a:buFont typeface="Wingdings" pitchFamily="2" charset="2"/>
              <a:buNone/>
            </a:pPr>
            <a:r>
              <a:rPr lang="en-US" noProof="0" dirty="0" smtClean="0"/>
              <a:t>	Reading, Writing and Arithmetic are NOT three R’s</a:t>
            </a:r>
            <a:r>
              <a:rPr lang="en-US" baseline="0" noProof="0" dirty="0" smtClean="0"/>
              <a:t> unless you can’t spell…</a:t>
            </a:r>
            <a:endParaRPr lang="en-US" noProof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Three</a:t>
            </a:r>
            <a:r>
              <a:rPr lang="en-US" baseline="0" noProof="0" dirty="0" smtClean="0"/>
              <a:t> statements resume what we have seen in the books, the library of 66…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The dual nature of Jesus as God and Man is quite evident by what He did.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His name in Hebrew is composed of two words: Eternal God + saves.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baseline="0" noProof="0" dirty="0" smtClean="0"/>
              <a:t>Jesus explained that He saves people who trust Him enough to ask for salvation.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baseline="0" noProof="0" dirty="0" smtClean="0"/>
              <a:t>But, salvation from what ?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baseline="0" noProof="0" dirty="0" smtClean="0"/>
              <a:t>Jesus delivers from the punishment and the power of evil, called sin in the Bible.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baseline="0" noProof="0" dirty="0" smtClean="0"/>
              <a:t>The world certainly needs that today.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The next question</a:t>
            </a:r>
            <a:r>
              <a:rPr lang="en-US" baseline="0" noProof="0" dirty="0" smtClean="0"/>
              <a:t> I like to ask is this: Is He capable ?</a:t>
            </a:r>
          </a:p>
          <a:p>
            <a:pPr marL="457200" lvl="1" indent="0">
              <a:buFont typeface="Wingdings" pitchFamily="2" charset="2"/>
              <a:buNone/>
            </a:pPr>
            <a:r>
              <a:rPr lang="en-US" baseline="0" noProof="0" dirty="0" smtClean="0"/>
              <a:t>The answer by looking at the evidence is essential </a:t>
            </a:r>
            <a:r>
              <a:rPr lang="en-US" baseline="0" noProof="0" smtClean="0"/>
              <a:t>for everyone of us !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27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There have been more books written about Jesus Christ than about any other person</a:t>
            </a:r>
            <a:r>
              <a:rPr lang="en-US" baseline="0" noProof="0" dirty="0" smtClean="0"/>
              <a:t> in history.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Researcher have studied the life and times of Christ for thousands of years.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We need to distinguish between opinions and historical records.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Today, we get bombarded by “spin doctors” who want to “rewrite history” !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Jesus came into the world at a time when there were many good historians.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He is not undocumented like prehistoric civilization.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Jesus is a real historical person, not a made up god of mythology.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It’s fine to share our opinions about Jesus, but lets dig deeper in the records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&gt; The</a:t>
            </a:r>
            <a:r>
              <a:rPr lang="en-US" baseline="0" noProof="0" dirty="0" smtClean="0"/>
              <a:t> Bible records many historical events with names, dates and places.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Here is an event that is similar to what we are doing today !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[read screen]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The Christian faith is not “blind belief”.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Let’s continue reading to see what happened.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The people</a:t>
            </a:r>
            <a:r>
              <a:rPr lang="en-US" baseline="0" noProof="0" dirty="0" smtClean="0"/>
              <a:t> of Berea in Greece discovered the living God who is not a myth.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[read screen]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These were not ignorant, credible people.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They were prominent educated Greek thinkers.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The 66 books of the Bible are historical and accurate.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How accurate is the Bible ?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&gt; The medical doctor Luke wrote the third biography</a:t>
            </a:r>
            <a:r>
              <a:rPr lang="en-US" baseline="0" noProof="0" dirty="0" smtClean="0"/>
              <a:t> of Jesus called the Gospel according to Luke.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Here is what he wrote to an highly educated Greek named </a:t>
            </a:r>
            <a:r>
              <a:rPr lang="en-US" baseline="0" noProof="0" dirty="0" err="1" smtClean="0"/>
              <a:t>Theophilus</a:t>
            </a:r>
            <a:r>
              <a:rPr lang="en-US" baseline="0" noProof="0" dirty="0" smtClean="0"/>
              <a:t>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[read screen]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The Bible says Christian faith comes from hearing.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We all come to trust people by listening to them over a period of time.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The same is true of God’s Word.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Jesus is not just the spoken about in the four Gospels.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He is the subject of the whole Bible.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&gt; Here we have Jesus</a:t>
            </a:r>
            <a:r>
              <a:rPr lang="en-US" baseline="0" noProof="0" dirty="0" smtClean="0"/>
              <a:t> showing how all the Bible speaks about Him.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What is amazing, when you learn that these 66 books were written by over 20 writers across 15 centuries, and they ALL agree.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The thread that ties them all together is Jesus !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So lets begin at the beginning !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noProof="0" dirty="0" smtClean="0"/>
              <a:t>&gt; Getting</a:t>
            </a:r>
            <a:r>
              <a:rPr lang="en-US" baseline="0" noProof="0" dirty="0" smtClean="0"/>
              <a:t> to know God is as simple as A-B-C.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It doesn’t take a college education to understand the Bible.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The obvious first step out of three is to just read it !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The free software called e-Sword is easy to get and use.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You can read the Bible in a variety of translations.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The more times you read it, the more you get out of it.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The second step is to ask good questions.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I propose 7 that really open up the meaning and purpose of any text.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noProof="0" dirty="0" smtClean="0"/>
              <a:t>&gt; The third step is to write down your discoveries so you don’t </a:t>
            </a:r>
            <a:r>
              <a:rPr lang="en-US" baseline="0" noProof="0" smtClean="0"/>
              <a:t>lose anything !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632BB-FDAE-46AD-AA66-78968FD932E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2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482"/>
            <a:ext cx="9144000" cy="874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 i="1">
                <a:solidFill>
                  <a:srgbClr val="00FF00"/>
                </a:solidFill>
                <a:latin typeface="Arial Narrow" pitchFamily="34" charset="0"/>
              </a:defRPr>
            </a:lvl1pPr>
          </a:lstStyle>
          <a:p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title</a:t>
            </a:r>
            <a:r>
              <a:rPr lang="fr-FR" noProof="0" dirty="0" smtClean="0"/>
              <a:t> style</a:t>
            </a:r>
            <a:endParaRPr lang="fr-F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9144000" cy="50405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000">
                <a:latin typeface="Arial Narrow" pitchFamily="34" charset="0"/>
              </a:defRPr>
            </a:lvl1pPr>
            <a:lvl2pPr marL="457200" indent="0" algn="ctr">
              <a:buNone/>
              <a:defRPr sz="5000">
                <a:latin typeface="Arial Narrow" pitchFamily="34" charset="0"/>
              </a:defRPr>
            </a:lvl2pPr>
            <a:lvl3pPr marL="914400" indent="0" algn="ctr">
              <a:buNone/>
              <a:defRPr sz="5000">
                <a:latin typeface="Arial Narrow" pitchFamily="34" charset="0"/>
              </a:defRPr>
            </a:lvl3pPr>
            <a:lvl4pPr marL="1371600" indent="0" algn="ctr">
              <a:buNone/>
              <a:defRPr sz="5000">
                <a:latin typeface="Arial Narrow" pitchFamily="34" charset="0"/>
              </a:defRPr>
            </a:lvl4pPr>
            <a:lvl5pPr marL="1828800" indent="0" algn="ctr">
              <a:buNone/>
              <a:defRPr sz="50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text</a:t>
            </a:r>
            <a:r>
              <a:rPr lang="fr-FR" noProof="0" dirty="0" smtClean="0"/>
              <a:t> styles</a:t>
            </a:r>
            <a:endParaRPr lang="fr-FR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2" y="5949280"/>
            <a:ext cx="8232846" cy="922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1" i="1">
                <a:solidFill>
                  <a:srgbClr val="FFFF00"/>
                </a:solidFill>
                <a:latin typeface="Arial Narrow" pitchFamily="34" charset="0"/>
              </a:defRPr>
            </a:lvl1pPr>
            <a:lvl2pPr marL="457200" indent="0" algn="ctr">
              <a:buNone/>
              <a:defRPr sz="5000" b="1" i="1">
                <a:latin typeface="Arial Narrow" pitchFamily="34" charset="0"/>
              </a:defRPr>
            </a:lvl2pPr>
            <a:lvl3pPr marL="914400" indent="0" algn="ctr">
              <a:buNone/>
              <a:defRPr sz="5000" b="1" i="1">
                <a:latin typeface="Arial Narrow" pitchFamily="34" charset="0"/>
              </a:defRPr>
            </a:lvl3pPr>
            <a:lvl4pPr marL="1371600" indent="0" algn="ctr">
              <a:buNone/>
              <a:defRPr sz="5000" b="1" i="1">
                <a:latin typeface="Arial Narrow" pitchFamily="34" charset="0"/>
              </a:defRPr>
            </a:lvl4pPr>
            <a:lvl5pPr marL="1828800" indent="0" algn="ctr">
              <a:buNone/>
              <a:defRPr sz="5000" b="1" i="1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text</a:t>
            </a:r>
            <a:r>
              <a:rPr lang="fr-FR" noProof="0" dirty="0" smtClean="0"/>
              <a:t> styles</a:t>
            </a:r>
            <a:endParaRPr lang="fr-FR" noProof="0" dirty="0"/>
          </a:p>
        </p:txBody>
      </p:sp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949281"/>
            <a:ext cx="899592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487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4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rotWithShape="1">
          <a:gsLst>
            <a:gs pos="3000">
              <a:srgbClr val="CC0000">
                <a:lumMod val="74000"/>
              </a:srgb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4482"/>
            <a:ext cx="9144000" cy="8742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 i="1">
                <a:solidFill>
                  <a:srgbClr val="00FF00"/>
                </a:solidFill>
                <a:latin typeface="Arial Narrow" pitchFamily="34" charset="0"/>
              </a:defRPr>
            </a:lvl1pPr>
          </a:lstStyle>
          <a:p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title</a:t>
            </a:r>
            <a:r>
              <a:rPr lang="fr-FR" noProof="0" dirty="0" smtClean="0"/>
              <a:t> style</a:t>
            </a:r>
            <a:endParaRPr lang="fr-FR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9144000" cy="50405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000">
                <a:latin typeface="Arial Narrow" pitchFamily="34" charset="0"/>
              </a:defRPr>
            </a:lvl1pPr>
            <a:lvl2pPr marL="457200" indent="0" algn="ctr">
              <a:buNone/>
              <a:defRPr sz="5000">
                <a:latin typeface="Arial Narrow" pitchFamily="34" charset="0"/>
              </a:defRPr>
            </a:lvl2pPr>
            <a:lvl3pPr marL="914400" indent="0" algn="ctr">
              <a:buNone/>
              <a:defRPr sz="5000">
                <a:latin typeface="Arial Narrow" pitchFamily="34" charset="0"/>
              </a:defRPr>
            </a:lvl3pPr>
            <a:lvl4pPr marL="1371600" indent="0" algn="ctr">
              <a:buNone/>
              <a:defRPr sz="5000">
                <a:latin typeface="Arial Narrow" pitchFamily="34" charset="0"/>
              </a:defRPr>
            </a:lvl4pPr>
            <a:lvl5pPr marL="1828800" indent="0" algn="ctr">
              <a:buNone/>
              <a:defRPr sz="50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text</a:t>
            </a:r>
            <a:r>
              <a:rPr lang="fr-FR" noProof="0" dirty="0" smtClean="0"/>
              <a:t> styles</a:t>
            </a:r>
            <a:endParaRPr lang="fr-FR" noProof="0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11562" y="5949280"/>
            <a:ext cx="8232846" cy="9223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1" i="1">
                <a:solidFill>
                  <a:srgbClr val="FFFF00"/>
                </a:solidFill>
                <a:latin typeface="Arial Narrow" pitchFamily="34" charset="0"/>
              </a:defRPr>
            </a:lvl1pPr>
            <a:lvl2pPr marL="457200" indent="0" algn="ctr">
              <a:buNone/>
              <a:defRPr sz="5000" b="1" i="1">
                <a:latin typeface="Arial Narrow" pitchFamily="34" charset="0"/>
              </a:defRPr>
            </a:lvl2pPr>
            <a:lvl3pPr marL="914400" indent="0" algn="ctr">
              <a:buNone/>
              <a:defRPr sz="5000" b="1" i="1">
                <a:latin typeface="Arial Narrow" pitchFamily="34" charset="0"/>
              </a:defRPr>
            </a:lvl3pPr>
            <a:lvl4pPr marL="1371600" indent="0" algn="ctr">
              <a:buNone/>
              <a:defRPr sz="5000" b="1" i="1">
                <a:latin typeface="Arial Narrow" pitchFamily="34" charset="0"/>
              </a:defRPr>
            </a:lvl4pPr>
            <a:lvl5pPr marL="1828800" indent="0" algn="ctr">
              <a:buNone/>
              <a:defRPr sz="5000" b="1" i="1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text</a:t>
            </a:r>
            <a:r>
              <a:rPr lang="fr-FR" noProof="0" dirty="0" smtClean="0"/>
              <a:t> styles</a:t>
            </a:r>
            <a:endParaRPr lang="fr-FR" noProof="0" dirty="0"/>
          </a:p>
        </p:txBody>
      </p:sp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9" y="5949280"/>
            <a:ext cx="899592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4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1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74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zbible.yolasite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Who is Jesus 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5949950"/>
            <a:ext cx="8232846" cy="90805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 Where’s the answer 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n My Father's Side by The Barn Again Gan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350" y="1196975"/>
            <a:ext cx="6337300" cy="4752975"/>
          </a:xfrm>
        </p:spPr>
      </p:pic>
      <p:sp>
        <p:nvSpPr>
          <p:cNvPr id="6" name="TextBox 5"/>
          <p:cNvSpPr txBox="1"/>
          <p:nvPr/>
        </p:nvSpPr>
        <p:spPr>
          <a:xfrm>
            <a:off x="0" y="141884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 smtClean="0"/>
              <a:t>This has to </a:t>
            </a:r>
            <a:r>
              <a:rPr lang="fr-FR" sz="7200" dirty="0" err="1" smtClean="0"/>
              <a:t>be</a:t>
            </a:r>
            <a:endParaRPr lang="fr-FR" sz="7200" dirty="0" smtClean="0"/>
          </a:p>
          <a:p>
            <a:pPr algn="ctr"/>
            <a:r>
              <a:rPr lang="fr-FR" sz="7200" dirty="0" smtClean="0"/>
              <a:t>the </a:t>
            </a:r>
            <a:r>
              <a:rPr lang="fr-FR" sz="7200" dirty="0" err="1" smtClean="0"/>
              <a:t>most</a:t>
            </a:r>
            <a:r>
              <a:rPr lang="fr-FR" sz="7200" dirty="0" smtClean="0"/>
              <a:t> important question</a:t>
            </a:r>
          </a:p>
          <a:p>
            <a:pPr algn="ctr"/>
            <a:r>
              <a:rPr lang="fr-FR" sz="7200" dirty="0" smtClean="0"/>
              <a:t>of all time !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590729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401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 showWhenStopped="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4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Let’s look at Matthew chapter 1.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3816424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“The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record</a:t>
            </a:r>
            <a:r>
              <a:rPr lang="en-US" dirty="0">
                <a:latin typeface="Arial" pitchFamily="34" charset="0"/>
                <a:cs typeface="Arial" pitchFamily="34" charset="0"/>
              </a:rPr>
              <a:t> of the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genealogy</a:t>
            </a:r>
            <a:r>
              <a:rPr lang="en-US" dirty="0">
                <a:latin typeface="Arial" pitchFamily="34" charset="0"/>
                <a:cs typeface="Arial" pitchFamily="34" charset="0"/>
              </a:rPr>
              <a:t> of Jesus the 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Messiah</a:t>
            </a:r>
            <a:r>
              <a:rPr lang="en-US" dirty="0">
                <a:latin typeface="Arial" pitchFamily="34" charset="0"/>
                <a:cs typeface="Arial" pitchFamily="34" charset="0"/>
              </a:rPr>
              <a:t>, the son of 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David</a:t>
            </a:r>
            <a:r>
              <a:rPr lang="en-US" dirty="0">
                <a:latin typeface="Arial" pitchFamily="34" charset="0"/>
                <a:cs typeface="Arial" pitchFamily="34" charset="0"/>
              </a:rPr>
              <a:t>, the son of </a:t>
            </a:r>
            <a:r>
              <a:rPr lang="en-US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Abraham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.”  </a:t>
            </a:r>
            <a:r>
              <a:rPr lang="en-US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Matthew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1v1 </a:t>
            </a:r>
            <a:r>
              <a:rPr lang="en-US" sz="24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2" y="5157192"/>
            <a:ext cx="8232846" cy="1714399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Matthew 1v1-17 records His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earthly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family.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41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Check the Greek gems 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“Jacob </a:t>
            </a:r>
            <a:r>
              <a:rPr lang="en-US" dirty="0">
                <a:latin typeface="Arial" pitchFamily="34" charset="0"/>
                <a:cs typeface="Arial" pitchFamily="34" charset="0"/>
              </a:rPr>
              <a:t>was the father of 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Joseph</a:t>
            </a:r>
            <a:r>
              <a:rPr lang="en-US" dirty="0">
                <a:latin typeface="Arial" pitchFamily="34" charset="0"/>
                <a:cs typeface="Arial" pitchFamily="34" charset="0"/>
              </a:rPr>
              <a:t> the husband of 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Mary</a:t>
            </a:r>
            <a:r>
              <a:rPr lang="en-US" dirty="0">
                <a:latin typeface="Arial" pitchFamily="34" charset="0"/>
                <a:cs typeface="Arial" pitchFamily="34" charset="0"/>
              </a:rPr>
              <a:t>, by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whom</a:t>
            </a:r>
            <a:r>
              <a:rPr lang="en-US" dirty="0">
                <a:latin typeface="Arial" pitchFamily="34" charset="0"/>
                <a:cs typeface="Arial" pitchFamily="34" charset="0"/>
              </a:rPr>
              <a:t> Jesus was born, who is called the 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Messiah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.”  </a:t>
            </a:r>
            <a:r>
              <a:rPr lang="en-US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Matthew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1v16 </a:t>
            </a:r>
            <a:r>
              <a:rPr lang="en-US" sz="28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8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pronoun is feminine.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601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Matthew 1v18-25 continues…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“Behold </a:t>
            </a:r>
            <a:r>
              <a:rPr lang="en-US" dirty="0">
                <a:latin typeface="Arial" pitchFamily="34" charset="0"/>
                <a:cs typeface="Arial" pitchFamily="34" charset="0"/>
              </a:rPr>
              <a:t>a virgin shall be with child, and bring forth a son, and they shall call his name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Emmanuel</a:t>
            </a:r>
            <a:r>
              <a:rPr lang="en-US" dirty="0">
                <a:latin typeface="Arial" pitchFamily="34" charset="0"/>
                <a:cs typeface="Arial" pitchFamily="34" charset="0"/>
              </a:rPr>
              <a:t>, which being interpreted is, </a:t>
            </a:r>
            <a:r>
              <a: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God with us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.”  </a:t>
            </a:r>
            <a:r>
              <a:rPr lang="en-US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Matthew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1v23</a:t>
            </a:r>
            <a:r>
              <a:rPr lang="en-US" sz="2400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DRB</a:t>
            </a:r>
            <a:endParaRPr lang="en-US" sz="2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His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heavenly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origin 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560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His name has a meaning.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“She </a:t>
            </a:r>
            <a:r>
              <a:rPr lang="en-US" dirty="0">
                <a:latin typeface="Arial" pitchFamily="34" charset="0"/>
                <a:cs typeface="Arial" pitchFamily="34" charset="0"/>
              </a:rPr>
              <a:t>will bear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Son ;  and </a:t>
            </a:r>
            <a:r>
              <a:rPr lang="en-US" dirty="0">
                <a:latin typeface="Arial" pitchFamily="34" charset="0"/>
                <a:cs typeface="Arial" pitchFamily="34" charset="0"/>
              </a:rPr>
              <a:t>you shall call His name </a:t>
            </a:r>
            <a:r>
              <a:rPr lang="en-US" b="1" i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en-US" dirty="0">
                <a:latin typeface="Arial" pitchFamily="34" charset="0"/>
                <a:cs typeface="Arial" pitchFamily="34" charset="0"/>
              </a:rPr>
              <a:t>, for He will </a:t>
            </a:r>
            <a:r>
              <a:rPr lang="en-US" i="1" u="sng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save</a:t>
            </a:r>
            <a:r>
              <a:rPr lang="en-US" dirty="0">
                <a:latin typeface="Arial" pitchFamily="34" charset="0"/>
                <a:cs typeface="Arial" pitchFamily="34" charset="0"/>
              </a:rPr>
              <a:t> His people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from</a:t>
            </a:r>
            <a:r>
              <a:rPr lang="en-US" dirty="0">
                <a:latin typeface="Arial" pitchFamily="34" charset="0"/>
                <a:cs typeface="Arial" pitchFamily="34" charset="0"/>
              </a:rPr>
              <a:t> their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sins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.”  </a:t>
            </a:r>
            <a:r>
              <a:rPr lang="en-US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Matthew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1v21 </a:t>
            </a:r>
            <a:r>
              <a:rPr lang="en-US" sz="24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“The Eternal God saves”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30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Who is Jesus 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We can trust Him to do it.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>
            <a:normAutofit lnSpcReduction="10000"/>
          </a:bodyPr>
          <a:lstStyle/>
          <a:p>
            <a:pPr marL="685800" indent="-685800" algn="l">
              <a:buClr>
                <a:srgbClr val="FFC000"/>
              </a:buClr>
              <a:buFont typeface="Wingdings" pitchFamily="2" charset="2"/>
              <a:buChar char="Ø"/>
            </a:pPr>
            <a:r>
              <a:rPr lang="en-US" sz="4800" dirty="0" smtClean="0">
                <a:latin typeface="Arial" pitchFamily="34" charset="0"/>
                <a:cs typeface="Arial" pitchFamily="34" charset="0"/>
              </a:rPr>
              <a:t>A well </a:t>
            </a:r>
            <a:r>
              <a:rPr lang="en-US" sz="4800" i="1" u="sng" dirty="0" smtClean="0">
                <a:latin typeface="Arial" pitchFamily="34" charset="0"/>
                <a:cs typeface="Arial" pitchFamily="34" charset="0"/>
              </a:rPr>
              <a:t>documented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i="1" u="sng" dirty="0" smtClean="0">
                <a:latin typeface="Arial" pitchFamily="34" charset="0"/>
                <a:cs typeface="Arial" pitchFamily="34" charset="0"/>
              </a:rPr>
              <a:t>man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from birth, born to be king in Israel.</a:t>
            </a:r>
          </a:p>
          <a:p>
            <a:pPr marL="685800" indent="-685800" algn="l">
              <a:buClr>
                <a:srgbClr val="FFC000"/>
              </a:buClr>
              <a:buFont typeface="Wingdings" pitchFamily="2" charset="2"/>
              <a:buChar char="Ø"/>
            </a:pPr>
            <a:r>
              <a:rPr lang="en-US" sz="4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4800" i="1" u="sng" dirty="0" smtClean="0">
                <a:latin typeface="Arial" pitchFamily="34" charset="0"/>
                <a:cs typeface="Arial" pitchFamily="34" charset="0"/>
              </a:rPr>
              <a:t>Son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i="1" u="sng" dirty="0" smtClean="0">
                <a:latin typeface="Arial" pitchFamily="34" charset="0"/>
                <a:cs typeface="Arial" pitchFamily="34" charset="0"/>
              </a:rPr>
              <a:t>of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i="1" u="sng" dirty="0" smtClean="0">
                <a:latin typeface="Arial" pitchFamily="34" charset="0"/>
                <a:cs typeface="Arial" pitchFamily="34" charset="0"/>
              </a:rPr>
              <a:t>God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, His heavenly Father by a miraculous birth.</a:t>
            </a:r>
          </a:p>
          <a:p>
            <a:pPr marL="685800" indent="-685800" algn="l">
              <a:buClr>
                <a:srgbClr val="FFC000"/>
              </a:buClr>
              <a:buFont typeface="Wingdings" pitchFamily="2" charset="2"/>
              <a:buChar char="Ø"/>
            </a:pPr>
            <a:r>
              <a:rPr lang="en-US" sz="4800" dirty="0" smtClean="0">
                <a:latin typeface="Arial" pitchFamily="34" charset="0"/>
                <a:cs typeface="Arial" pitchFamily="34" charset="0"/>
              </a:rPr>
              <a:t>His name Jesus means: He, as Eternal God, </a:t>
            </a:r>
            <a:r>
              <a:rPr lang="en-US" sz="4800" b="1" i="1" u="sng" dirty="0" smtClean="0">
                <a:latin typeface="Arial" pitchFamily="34" charset="0"/>
                <a:cs typeface="Arial" pitchFamily="34" charset="0"/>
              </a:rPr>
              <a:t>saves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...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Content Placeholder 1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5949279"/>
            <a:ext cx="899592" cy="9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79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Let’s look in the books.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/>
          <a:lstStyle/>
          <a:p>
            <a:pPr>
              <a:spcBef>
                <a:spcPts val="25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History is any written </a:t>
            </a:r>
            <a:r>
              <a:rPr lang="en-US" i="1" u="sng" dirty="0" smtClean="0">
                <a:latin typeface="Arial" pitchFamily="34" charset="0"/>
                <a:cs typeface="Arial" pitchFamily="34" charset="0"/>
              </a:rPr>
              <a:t>record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of past events.</a:t>
            </a:r>
          </a:p>
          <a:p>
            <a:pPr>
              <a:spcBef>
                <a:spcPts val="25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Prehistoric means there were no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written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records.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Myths are made up stories !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743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Let’s examine the books.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 smtClean="0">
                <a:latin typeface="Arial" pitchFamily="34" charset="0"/>
                <a:cs typeface="Arial" pitchFamily="34" charset="0"/>
              </a:rPr>
              <a:t>“Now these 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were more </a:t>
            </a:r>
            <a:r>
              <a:rPr lang="en-US" sz="5400" b="1" i="1" u="sng" dirty="0">
                <a:latin typeface="Arial" pitchFamily="34" charset="0"/>
                <a:cs typeface="Arial" pitchFamily="34" charset="0"/>
              </a:rPr>
              <a:t>noble-minded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 than those in Thessalonica, for they received the word with great eagerness, </a:t>
            </a:r>
            <a:r>
              <a:rPr lang="en-US" sz="5400" b="1" i="1" u="sng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examining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 the Scriptures daily to see whether these things were so</a:t>
            </a:r>
            <a:r>
              <a:rPr lang="en-US" sz="5400" dirty="0" smtClean="0">
                <a:latin typeface="Arial" pitchFamily="34" charset="0"/>
                <a:cs typeface="Arial" pitchFamily="34" charset="0"/>
              </a:rPr>
              <a:t>.”  </a:t>
            </a:r>
            <a:r>
              <a:rPr lang="en-US" sz="54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Acts </a:t>
            </a:r>
            <a:r>
              <a:rPr lang="en-US" sz="5400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17v11 </a:t>
            </a:r>
            <a:r>
              <a:rPr lang="en-US" sz="26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6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What was the results 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3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Jesus is not a myth.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b="1" i="1" u="sng" dirty="0" smtClean="0">
                <a:latin typeface="Arial" pitchFamily="34" charset="0"/>
                <a:cs typeface="Arial" pitchFamily="34" charset="0"/>
              </a:rPr>
              <a:t>Therefore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many of them believed, along with a number of prominent Greek women and men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.”  </a:t>
            </a:r>
            <a:r>
              <a:rPr lang="en-US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Acts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17v12 </a:t>
            </a:r>
            <a:r>
              <a:rPr lang="en-US" sz="24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Bible is believable.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33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Bible is accurate history.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>
            <a:normAutofit fontScale="92500" lnSpcReduction="20000"/>
          </a:bodyPr>
          <a:lstStyle/>
          <a:p>
            <a:r>
              <a:rPr lang="en-US" sz="5400" dirty="0" smtClean="0">
                <a:latin typeface="Arial" pitchFamily="34" charset="0"/>
                <a:cs typeface="Arial" pitchFamily="34" charset="0"/>
              </a:rPr>
              <a:t>“It 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seemed fitting for me as well, having </a:t>
            </a:r>
            <a:r>
              <a:rPr lang="en-US" sz="5400" b="1" i="1" u="sng" dirty="0">
                <a:latin typeface="Arial" pitchFamily="34" charset="0"/>
                <a:cs typeface="Arial" pitchFamily="34" charset="0"/>
              </a:rPr>
              <a:t>investigated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 everything carefully from the beginning, to write it out for you in consecutive order, most excellent </a:t>
            </a:r>
            <a:r>
              <a:rPr lang="en-US" sz="5400" dirty="0" err="1" smtClean="0">
                <a:latin typeface="Arial" pitchFamily="34" charset="0"/>
                <a:cs typeface="Arial" pitchFamily="34" charset="0"/>
              </a:rPr>
              <a:t>Theophilus</a:t>
            </a:r>
            <a:r>
              <a:rPr lang="en-US" sz="5400" dirty="0" smtClean="0">
                <a:latin typeface="Arial" pitchFamily="34" charset="0"/>
                <a:cs typeface="Arial" pitchFamily="34" charset="0"/>
              </a:rPr>
              <a:t>.”        </a:t>
            </a:r>
            <a:r>
              <a:rPr lang="en-US" sz="5400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Luke </a:t>
            </a:r>
            <a:r>
              <a:rPr lang="en-US" sz="5400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1v3 </a:t>
            </a:r>
            <a:r>
              <a:rPr lang="en-US" sz="26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6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We can trust its scholarship.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23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1594318"/>
          </a:xfrm>
        </p:spPr>
        <p:txBody>
          <a:bodyPr>
            <a:noAutofit/>
          </a:bodyPr>
          <a:lstStyle/>
          <a:p>
            <a:r>
              <a:rPr lang="en-US" b="0" dirty="0" smtClean="0">
                <a:latin typeface="Arial" pitchFamily="34" charset="0"/>
                <a:cs typeface="Arial" pitchFamily="34" charset="0"/>
              </a:rPr>
              <a:t>Who is Jesus according to </a:t>
            </a:r>
            <a:r>
              <a:rPr lang="en-US" b="0" u="sng" dirty="0" smtClean="0">
                <a:latin typeface="Arial" pitchFamily="34" charset="0"/>
                <a:cs typeface="Arial" pitchFamily="34" charset="0"/>
              </a:rPr>
              <a:t>all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66 books of Scripture ?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16832"/>
            <a:ext cx="9144000" cy="403244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“Beginning </a:t>
            </a:r>
            <a:r>
              <a:rPr lang="en-US" dirty="0">
                <a:latin typeface="Arial" pitchFamily="34" charset="0"/>
                <a:cs typeface="Arial" pitchFamily="34" charset="0"/>
              </a:rPr>
              <a:t>with Moses and with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all</a:t>
            </a:r>
            <a:r>
              <a:rPr lang="en-US" dirty="0">
                <a:latin typeface="Arial" pitchFamily="34" charset="0"/>
                <a:cs typeface="Arial" pitchFamily="34" charset="0"/>
              </a:rPr>
              <a:t> the prophets, He explained to them the things concerning Himself in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all</a:t>
            </a:r>
            <a:r>
              <a:rPr lang="en-US" dirty="0">
                <a:latin typeface="Arial" pitchFamily="34" charset="0"/>
                <a:cs typeface="Arial" pitchFamily="34" charset="0"/>
              </a:rPr>
              <a:t> the Scriptures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.”  </a:t>
            </a:r>
            <a:r>
              <a:rPr lang="en-US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Luke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24v27 </a:t>
            </a:r>
            <a:r>
              <a:rPr lang="en-US" sz="24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All 66 say the same thing.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49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Let’s start with the first Gospel.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62" y="1212776"/>
            <a:ext cx="9144000" cy="4752528"/>
          </a:xfrm>
        </p:spPr>
        <p:txBody>
          <a:bodyPr/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We have some simple tools for serious study of any book :</a:t>
            </a:r>
          </a:p>
          <a:p>
            <a:pPr marL="914400" indent="-914400">
              <a:buAutoNum type="arabi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Read it. (e-Sword)</a:t>
            </a:r>
          </a:p>
          <a:p>
            <a:pPr marL="914400" indent="-914400">
              <a:buAutoNum type="arabi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Question it. (7 questions)</a:t>
            </a:r>
          </a:p>
          <a:p>
            <a:pPr marL="914400" indent="-914400">
              <a:buAutoNum type="arabi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Note it. (the answers)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Let’s get started 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>
            <a:normAutofit/>
          </a:bodyPr>
          <a:lstStyle/>
          <a:p>
            <a:r>
              <a:rPr lang="en-US" sz="4700" b="0" dirty="0" smtClean="0">
                <a:latin typeface="Arial" pitchFamily="34" charset="0"/>
                <a:cs typeface="Arial" pitchFamily="34" charset="0"/>
              </a:rPr>
              <a:t>The Gospel according to Matthew</a:t>
            </a:r>
            <a:endParaRPr lang="en-US" sz="47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What’s it all about ?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“When </a:t>
            </a:r>
            <a:r>
              <a:rPr lang="en-US" dirty="0">
                <a:latin typeface="Arial" pitchFamily="34" charset="0"/>
                <a:cs typeface="Arial" pitchFamily="34" charset="0"/>
              </a:rPr>
              <a:t>He had entered Jerusalem, all the city was stirred, saying,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en-US" b="1" i="1" u="sng" dirty="0" smtClean="0">
                <a:latin typeface="Arial" pitchFamily="34" charset="0"/>
                <a:cs typeface="Arial" pitchFamily="34" charset="0"/>
              </a:rPr>
              <a:t>Who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is </a:t>
            </a:r>
            <a:r>
              <a:rPr lang="en-US" b="1" i="1" u="sng" dirty="0" smtClean="0">
                <a:latin typeface="Arial" pitchFamily="34" charset="0"/>
                <a:cs typeface="Arial" pitchFamily="34" charset="0"/>
              </a:rPr>
              <a:t>this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 ?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 ”  </a:t>
            </a:r>
            <a:r>
              <a:rPr lang="en-US" b="1" i="1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Matthew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21v10 </a:t>
            </a:r>
            <a:r>
              <a:rPr lang="en-US" sz="24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That’s the big question 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57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2514"/>
            <a:ext cx="9144000" cy="8742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The key word is repeated 74x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9144000" cy="4752528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“This is Jesus, the </a:t>
            </a:r>
            <a:r>
              <a:rPr lang="en-US" b="1" i="1" u="sng" dirty="0">
                <a:latin typeface="Arial" pitchFamily="34" charset="0"/>
                <a:cs typeface="Arial" pitchFamily="34" charset="0"/>
              </a:rPr>
              <a:t>K</a:t>
            </a:r>
            <a:r>
              <a:rPr lang="en-US" b="1" i="1" u="sng" dirty="0" smtClean="0">
                <a:latin typeface="Arial" pitchFamily="34" charset="0"/>
                <a:cs typeface="Arial" pitchFamily="34" charset="0"/>
              </a:rPr>
              <a:t>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…” </a:t>
            </a:r>
            <a:r>
              <a:rPr lang="en-US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Matthew </a:t>
            </a:r>
            <a:r>
              <a:rPr lang="en-US" sz="2400" b="1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27v37 </a:t>
            </a:r>
            <a:r>
              <a:rPr lang="en-US" sz="2400" b="1" i="1" dirty="0" err="1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NASB</a:t>
            </a:r>
            <a:endParaRPr lang="en-US" sz="2400" b="1" i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So what does that mean ?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635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1138</Words>
  <Application>Microsoft Office PowerPoint</Application>
  <PresentationFormat>On-screen Show (4:3)</PresentationFormat>
  <Paragraphs>125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Wingdings</vt:lpstr>
      <vt:lpstr>Office Theme</vt:lpstr>
      <vt:lpstr>Who is Jesus ?</vt:lpstr>
      <vt:lpstr>Let’s look in the books.</vt:lpstr>
      <vt:lpstr>Let’s examine the books.</vt:lpstr>
      <vt:lpstr>Jesus is not a myth.</vt:lpstr>
      <vt:lpstr>The Bible is accurate history.</vt:lpstr>
      <vt:lpstr>Who is Jesus according to all 66 books of Scripture ?</vt:lpstr>
      <vt:lpstr>Let’s start with the first Gospel.</vt:lpstr>
      <vt:lpstr>The Gospel according to Matthew</vt:lpstr>
      <vt:lpstr>The key word is repeated 74x</vt:lpstr>
      <vt:lpstr>Let’s look at Matthew chapter 1.</vt:lpstr>
      <vt:lpstr>Check the Greek gems !</vt:lpstr>
      <vt:lpstr>Matthew 1v18-25 continues…</vt:lpstr>
      <vt:lpstr>His name has a meaning.</vt:lpstr>
      <vt:lpstr>Who is Jesus ?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Arizona Bible Courses</dc:creator>
  <cp:lastModifiedBy>www.AzBible.yolasite.com</cp:lastModifiedBy>
  <cp:revision>79</cp:revision>
  <dcterms:created xsi:type="dcterms:W3CDTF">2010-11-10T08:57:02Z</dcterms:created>
  <dcterms:modified xsi:type="dcterms:W3CDTF">2015-02-07T23:46:08Z</dcterms:modified>
</cp:coreProperties>
</file>