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4" r:id="rId2"/>
    <p:sldId id="258" r:id="rId3"/>
    <p:sldId id="257" r:id="rId4"/>
    <p:sldId id="275" r:id="rId5"/>
    <p:sldId id="276" r:id="rId6"/>
    <p:sldId id="262" r:id="rId7"/>
    <p:sldId id="277" r:id="rId8"/>
    <p:sldId id="263" r:id="rId9"/>
    <p:sldId id="278" r:id="rId10"/>
    <p:sldId id="264" r:id="rId11"/>
    <p:sldId id="279" r:id="rId12"/>
    <p:sldId id="265" r:id="rId13"/>
    <p:sldId id="280" r:id="rId14"/>
    <p:sldId id="281" r:id="rId15"/>
    <p:sldId id="282" r:id="rId16"/>
    <p:sldId id="283" r:id="rId17"/>
    <p:sldId id="266" r:id="rId18"/>
    <p:sldId id="267" r:id="rId19"/>
    <p:sldId id="268" r:id="rId20"/>
    <p:sldId id="284" r:id="rId21"/>
    <p:sldId id="269" r:id="rId22"/>
    <p:sldId id="270" r:id="rId23"/>
    <p:sldId id="261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78" autoAdjust="0"/>
    <p:restoredTop sz="38889" autoAdjust="0"/>
  </p:normalViewPr>
  <p:slideViewPr>
    <p:cSldViewPr>
      <p:cViewPr varScale="1">
        <p:scale>
          <a:sx n="32" d="100"/>
          <a:sy n="32" d="100"/>
        </p:scale>
        <p:origin x="882" y="36"/>
      </p:cViewPr>
      <p:guideLst>
        <p:guide orient="horz" pos="2160"/>
        <p:guide pos="2880"/>
      </p:guideLst>
    </p:cSldViewPr>
  </p:slideViewPr>
  <p:notesTextViewPr>
    <p:cViewPr>
      <p:scale>
        <a:sx n="400" d="100"/>
        <a:sy n="4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7BBF2-E1A2-4B14-BAEE-17DF40A6331B}" type="datetimeFigureOut">
              <a:rPr lang="fr-FR" smtClean="0"/>
              <a:t>08/10/2017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632BB-FDAE-46AD-AA66-78968FD9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29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fr-FR" b="0" i="1" noProof="0" dirty="0"/>
              <a:t>Faites </a:t>
            </a:r>
            <a:r>
              <a:rPr lang="fr-FR" b="1" i="1" noProof="0" dirty="0"/>
              <a:t>3</a:t>
            </a:r>
            <a:r>
              <a:rPr lang="fr-FR" b="1" i="1" baseline="0" noProof="0" dirty="0"/>
              <a:t> clics </a:t>
            </a:r>
            <a:r>
              <a:rPr lang="fr-FR" b="0" i="1" baseline="0" noProof="0" dirty="0"/>
              <a:t>s/ notes.</a:t>
            </a:r>
          </a:p>
          <a:p>
            <a:pPr marL="0" indent="0" algn="ctr">
              <a:buFont typeface="Wingdings" pitchFamily="2" charset="2"/>
              <a:buNone/>
            </a:pPr>
            <a:endParaRPr lang="fr-FR" b="0" i="1" noProof="0" dirty="0"/>
          </a:p>
          <a:p>
            <a:pPr marL="171450" indent="-171450">
              <a:buFont typeface="Wingdings" pitchFamily="2" charset="2"/>
              <a:buChar char="Ø"/>
            </a:pPr>
            <a:r>
              <a:rPr lang="fr-FR" noProof="0" dirty="0"/>
              <a:t>170319 Moulins s/A – ACM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fr-FR" noProof="0" dirty="0"/>
              <a:t>170402 Paris</a:t>
            </a:r>
            <a:r>
              <a:rPr lang="fr-FR" baseline="0" noProof="0" dirty="0"/>
              <a:t> 11</a:t>
            </a:r>
            <a:r>
              <a:rPr lang="fr-FR" baseline="30000" noProof="0" dirty="0"/>
              <a:t>e</a:t>
            </a:r>
            <a:r>
              <a:rPr lang="fr-FR" baseline="0" noProof="0" dirty="0"/>
              <a:t> – </a:t>
            </a:r>
            <a:r>
              <a:rPr lang="fr-FR" baseline="0" noProof="0" dirty="0" err="1"/>
              <a:t>rév</a:t>
            </a:r>
            <a:r>
              <a:rPr lang="fr-FR" baseline="0" noProof="0" dirty="0"/>
              <a:t> 170328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fr-FR" baseline="0" noProof="0" dirty="0"/>
              <a:t>170423 Paris 17</a:t>
            </a:r>
            <a:r>
              <a:rPr lang="fr-FR" baseline="30000" noProof="0" dirty="0"/>
              <a:t>e</a:t>
            </a:r>
            <a:r>
              <a:rPr lang="fr-FR" baseline="0" noProof="0" dirty="0"/>
              <a:t> / 170430 Saône / 170521 St </a:t>
            </a:r>
            <a:r>
              <a:rPr lang="fr-FR" baseline="0" noProof="0" dirty="0" err="1"/>
              <a:t>Chély</a:t>
            </a:r>
            <a:r>
              <a:rPr lang="fr-FR" baseline="0" noProof="0" dirty="0"/>
              <a:t> / 171008 Marseille</a:t>
            </a:r>
            <a:endParaRPr lang="fr-FR" noProof="0" dirty="0"/>
          </a:p>
          <a:p>
            <a:pPr marL="0" indent="0">
              <a:buFont typeface="Wingdings" pitchFamily="2" charset="2"/>
              <a:buNone/>
            </a:pPr>
            <a:endParaRPr lang="fr-FR" noProof="0" dirty="0"/>
          </a:p>
          <a:p>
            <a:pPr marL="0" indent="0" algn="ctr">
              <a:buFont typeface="Wingdings" pitchFamily="2" charset="2"/>
              <a:buNone/>
            </a:pPr>
            <a:r>
              <a:rPr lang="fr-FR" b="1" noProof="0" dirty="0"/>
              <a:t>“Bonjours à tous !”</a:t>
            </a:r>
          </a:p>
          <a:p>
            <a:pPr marL="0" indent="0" algn="ctr">
              <a:buFont typeface="Wingdings" pitchFamily="2" charset="2"/>
              <a:buNone/>
            </a:pPr>
            <a:r>
              <a:rPr lang="fr-FR" b="0" i="1" noProof="0" dirty="0"/>
              <a:t>Offrir feuilles à remplir des 20 méthodes 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9033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Les deux sont</a:t>
            </a:r>
            <a:r>
              <a:rPr lang="fr-FR" baseline="0" noProof="0" dirty="0"/>
              <a:t> en mouvement!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u="sng" noProof="0" dirty="0"/>
              <a:t>Le SJC avançait lentement</a:t>
            </a:r>
            <a:r>
              <a:rPr lang="fr-FR" noProof="0" dirty="0"/>
              <a:t>, au pas de la foule, voire des enfants.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/>
              <a:t>	Zachée avait le temps de LE rattraper.[lire]</a:t>
            </a:r>
            <a:r>
              <a:rPr lang="fr-FR" baseline="0" noProof="0" dirty="0"/>
              <a:t> Jésus l’a fait</a:t>
            </a:r>
            <a:r>
              <a:rPr lang="fr-FR" noProof="0" dirty="0"/>
              <a:t> exprès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Ne soyons pas pressés d’offrir l’Evangile,</a:t>
            </a:r>
            <a:r>
              <a:rPr lang="fr-FR" baseline="0" noProof="0" dirty="0"/>
              <a:t> pour partir le plus vite.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Montrons de la </a:t>
            </a:r>
            <a:r>
              <a:rPr lang="fr-FR" u="sng" baseline="0" noProof="0" dirty="0"/>
              <a:t>patience</a:t>
            </a:r>
            <a:r>
              <a:rPr lang="fr-FR" baseline="0" noProof="0" dirty="0"/>
              <a:t>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89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/>
              <a:t>JC avait l’habitude d’</a:t>
            </a:r>
            <a:r>
              <a:rPr lang="fr-FR" baseline="0" noProof="0" dirty="0" err="1"/>
              <a:t>envoyr</a:t>
            </a:r>
            <a:r>
              <a:rPr lang="fr-FR" baseline="0" noProof="0" dirty="0"/>
              <a:t> </a:t>
            </a:r>
            <a:r>
              <a:rPr lang="fr-FR" baseline="0" noProof="0" dirty="0" err="1"/>
              <a:t>ds</a:t>
            </a:r>
            <a:r>
              <a:rPr lang="fr-FR" baseline="0" noProof="0" dirty="0"/>
              <a:t> messagers en </a:t>
            </a:r>
            <a:r>
              <a:rPr lang="fr-FR" baseline="0" noProof="0" dirty="0" err="1"/>
              <a:t>avnt</a:t>
            </a:r>
            <a:r>
              <a:rPr lang="fr-FR" baseline="0" noProof="0" dirty="0"/>
              <a:t> pour </a:t>
            </a:r>
            <a:r>
              <a:rPr lang="fr-FR" u="sng" baseline="0" noProof="0" dirty="0"/>
              <a:t>préparer</a:t>
            </a:r>
            <a:r>
              <a:rPr lang="fr-FR" baseline="0" noProof="0" dirty="0"/>
              <a:t> son arrivée, voir Lc3v4 &amp; 10v1 !</a:t>
            </a:r>
          </a:p>
          <a:p>
            <a:pPr marL="0" marR="0" lvl="0" indent="164592" algn="l" defTabSz="1645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fr-FR" noProof="0" dirty="0"/>
              <a:t>Le</a:t>
            </a:r>
            <a:r>
              <a:rPr lang="fr-FR" baseline="0" noProof="0" dirty="0"/>
              <a:t> SJC n’est </a:t>
            </a:r>
            <a:r>
              <a:rPr lang="fr-FR" baseline="0" noProof="0" dirty="0" err="1"/>
              <a:t>ps</a:t>
            </a:r>
            <a:r>
              <a:rPr lang="fr-FR" baseline="0" noProof="0" dirty="0"/>
              <a:t> venu au hasard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Soyons honnêtes quand nous ns invitons dans</a:t>
            </a:r>
            <a:r>
              <a:rPr lang="fr-FR" baseline="0" noProof="0" dirty="0"/>
              <a:t> la vie des autres.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</a:t>
            </a:r>
            <a:r>
              <a:rPr lang="fr-FR" u="sng" baseline="0" noProof="0" dirty="0"/>
              <a:t>Dites</a:t>
            </a:r>
            <a:r>
              <a:rPr lang="fr-FR" baseline="0" noProof="0" dirty="0"/>
              <a:t> que nous apportons la Bonne Nouvelles, soyons en fiers.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77732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Les yeux du SJC voient</a:t>
            </a:r>
            <a:r>
              <a:rPr lang="fr-FR" baseline="0" noProof="0" dirty="0"/>
              <a:t> tout.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/>
              <a:t>IL a fait </a:t>
            </a:r>
            <a:r>
              <a:rPr lang="fr-FR" u="sng" baseline="0" noProof="0" dirty="0"/>
              <a:t>l’effort de regarder</a:t>
            </a:r>
            <a:r>
              <a:rPr lang="fr-FR" baseline="0" noProof="0" dirty="0"/>
              <a:t> les gens droit dans les yeux. [lire]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 err="1"/>
              <a:t>Rappelns</a:t>
            </a:r>
            <a:r>
              <a:rPr lang="fr-FR" baseline="0" noProof="0" dirty="0"/>
              <a:t>-ns la femme qui est venue derrière LUI… Mc5v25à34.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Avons-nous des yeux comme Jésus, qui </a:t>
            </a:r>
            <a:r>
              <a:rPr lang="fr-FR" u="sng" baseline="0" noProof="0" dirty="0"/>
              <a:t>voient les autres</a:t>
            </a:r>
            <a:r>
              <a:rPr lang="fr-FR" baseline="0" noProof="0" dirty="0"/>
              <a:t> sur notre route comme précieux ?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49798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Ces verbes à l’impératif sont</a:t>
            </a:r>
            <a:r>
              <a:rPr lang="fr-FR" baseline="0" noProof="0" dirty="0"/>
              <a:t> en fait </a:t>
            </a:r>
            <a:r>
              <a:rPr lang="fr-FR" u="sng" baseline="0" noProof="0" dirty="0"/>
              <a:t>des questions</a:t>
            </a:r>
            <a:r>
              <a:rPr lang="fr-FR" baseline="0" noProof="0" dirty="0"/>
              <a:t> :  Que vas-tu faire avec ma demande ?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Veux-tu te dépêcher ?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Veux-tu me recevoir ? [lire]</a:t>
            </a:r>
          </a:p>
          <a:p>
            <a:pPr marL="0" marR="0" lvl="0" indent="164592" algn="l" defTabSz="1645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fr-FR" noProof="0" dirty="0"/>
              <a:t>Le Seigneur va droit au but.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u="sng" baseline="0" noProof="0" dirty="0"/>
              <a:t>Appelons les gens à prendre une décision</a:t>
            </a:r>
            <a:r>
              <a:rPr lang="fr-FR" baseline="0" noProof="0" dirty="0"/>
              <a:t> de recevoir le SJC.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93966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u="sng" noProof="0" dirty="0"/>
              <a:t>Zachée était haut placé</a:t>
            </a:r>
            <a:r>
              <a:rPr lang="fr-FR" noProof="0" dirty="0"/>
              <a:t> en société ET… dans son</a:t>
            </a:r>
            <a:r>
              <a:rPr lang="fr-FR" baseline="0" noProof="0" dirty="0"/>
              <a:t> </a:t>
            </a:r>
            <a:r>
              <a:rPr lang="fr-FR" noProof="0" dirty="0"/>
              <a:t>arbre !!!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/>
              <a:t>	</a:t>
            </a:r>
            <a:r>
              <a:rPr lang="fr-FR" u="sng" noProof="0" dirty="0"/>
              <a:t>Le SJC n’est pas monté</a:t>
            </a:r>
            <a:r>
              <a:rPr lang="fr-FR" noProof="0" dirty="0"/>
              <a:t> dans l’arbre pour le chercher. [lire]</a:t>
            </a:r>
          </a:p>
          <a:p>
            <a:pPr marL="0" marR="0" lvl="0" indent="164592" algn="l" defTabSz="1645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fr-FR" noProof="0" dirty="0"/>
              <a:t>Qu’implique cette décision ?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Le premier pas vers le SJC </a:t>
            </a:r>
            <a:r>
              <a:rPr lang="fr-FR" u="sng" noProof="0" dirty="0"/>
              <a:t>demande de l’humilité</a:t>
            </a:r>
            <a:r>
              <a:rPr lang="fr-FR" noProof="0" dirty="0"/>
              <a:t>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/>
              <a:t>	Montrons</a:t>
            </a:r>
            <a:r>
              <a:rPr lang="fr-FR" baseline="0" noProof="0" dirty="0"/>
              <a:t> l’exemple aux </a:t>
            </a:r>
            <a:r>
              <a:rPr lang="fr-FR" baseline="0" noProof="0" dirty="0" err="1"/>
              <a:t>autrs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87985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u="sng" noProof="0" dirty="0"/>
              <a:t>Dès que</a:t>
            </a:r>
            <a:r>
              <a:rPr lang="fr-FR" noProof="0" dirty="0"/>
              <a:t> le SJC arrive, IL lance</a:t>
            </a:r>
            <a:r>
              <a:rPr lang="fr-FR" baseline="0" noProof="0" dirty="0"/>
              <a:t> l’appel.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IL ne l’invite pas à une réunion plus tard. [</a:t>
            </a:r>
            <a:r>
              <a:rPr lang="fr-FR" baseline="0" noProof="0" dirty="0" err="1"/>
              <a:t>lirte</a:t>
            </a:r>
            <a:r>
              <a:rPr lang="fr-FR" baseline="0" noProof="0" dirty="0"/>
              <a:t>]</a:t>
            </a:r>
          </a:p>
          <a:p>
            <a:pPr marL="0" marR="0" lvl="0" indent="164592" algn="l" defTabSz="1645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fr-FR" noProof="0" dirty="0"/>
              <a:t>Aujourd’hui est le jr du salut !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u="sng" baseline="0" noProof="0" dirty="0"/>
              <a:t>Faisons comme le SJC</a:t>
            </a:r>
            <a:r>
              <a:rPr lang="fr-FR" baseline="0" noProof="0" dirty="0"/>
              <a:t>, sans remettre la décision à un autre jr, qui peut ne jamais arriver !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22610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/>
              <a:t>Le SJC </a:t>
            </a:r>
            <a:r>
              <a:rPr lang="fr-FR" u="sng" baseline="0" noProof="0" dirty="0"/>
              <a:t>s’invite</a:t>
            </a:r>
            <a:r>
              <a:rPr lang="fr-FR" baseline="0" noProof="0" dirty="0"/>
              <a:t> dans notre vie.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/>
              <a:t>IL a du courage et de la confiance, car il en faut. [lire]</a:t>
            </a:r>
          </a:p>
          <a:p>
            <a:pPr marL="0" marR="0" lvl="0" indent="0" algn="l" defTabSz="1645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fr-FR" noProof="0" dirty="0"/>
              <a:t>	Cela</a:t>
            </a:r>
            <a:r>
              <a:rPr lang="fr-FR" baseline="0" noProof="0" dirty="0"/>
              <a:t> ressemble sa Méthode de demander un service.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/>
              <a:t>Demandons aux autres de manger avec eux.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Le temps à table est intime.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05020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Est-ce que le SJC souriait ?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Une chose est sure, Zachée était</a:t>
            </a:r>
            <a:r>
              <a:rPr lang="fr-FR" baseline="0" noProof="0" dirty="0"/>
              <a:t> influencé par Jésus. [lire]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/>
              <a:t>	Le</a:t>
            </a:r>
            <a:r>
              <a:rPr lang="fr-FR" baseline="0" noProof="0" dirty="0"/>
              <a:t> SJC n’est pas venu pour condamner le monde, mais pour le sauver selon Jn12v47.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 err="1"/>
              <a:t>Apportns</a:t>
            </a:r>
            <a:r>
              <a:rPr lang="fr-FR" baseline="0" noProof="0" dirty="0"/>
              <a:t> de la joie aux autres par le message de l’Evangile.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87569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Ns sommes toujours pressés.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Le</a:t>
            </a:r>
            <a:r>
              <a:rPr lang="fr-FR" baseline="0" noProof="0" dirty="0"/>
              <a:t> SJC n’est </a:t>
            </a:r>
            <a:r>
              <a:rPr lang="fr-FR" u="sng" baseline="0" noProof="0" dirty="0"/>
              <a:t>pas juste</a:t>
            </a:r>
            <a:r>
              <a:rPr lang="fr-FR" baseline="0" noProof="0" dirty="0"/>
              <a:t> allé pour manger, mais </a:t>
            </a:r>
            <a:r>
              <a:rPr lang="fr-FR" u="sng" baseline="0" noProof="0" dirty="0"/>
              <a:t>rester la nuit</a:t>
            </a:r>
            <a:r>
              <a:rPr lang="fr-FR" baseline="0" noProof="0" dirty="0"/>
              <a:t>. [lire]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Il a pris le temps nécessaire.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Des fois la décision d’aller plus loin, et</a:t>
            </a:r>
            <a:r>
              <a:rPr lang="fr-FR" baseline="0" noProof="0" dirty="0"/>
              <a:t> devenir Chrétien, prendra du temps.  Il faut tout expliquer !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Montrons de la </a:t>
            </a:r>
            <a:r>
              <a:rPr lang="fr-FR" u="sng" baseline="0" noProof="0" dirty="0"/>
              <a:t>patience</a:t>
            </a:r>
            <a:r>
              <a:rPr lang="fr-FR" u="none" baseline="0" noProof="0" dirty="0"/>
              <a:t> de JC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2116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Le SJC ne mettait jamais</a:t>
            </a:r>
            <a:r>
              <a:rPr lang="fr-FR" baseline="0" noProof="0" dirty="0"/>
              <a:t> les mots dans la bouche des autres.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La </a:t>
            </a:r>
            <a:r>
              <a:rPr lang="fr-FR" u="sng" noProof="0" dirty="0"/>
              <a:t>prière type du pénitent</a:t>
            </a:r>
            <a:r>
              <a:rPr lang="fr-FR" noProof="0" dirty="0"/>
              <a:t> </a:t>
            </a:r>
            <a:r>
              <a:rPr lang="fr-FR" noProof="0" dirty="0" err="1"/>
              <a:t>pr</a:t>
            </a:r>
            <a:r>
              <a:rPr lang="fr-FR" noProof="0" dirty="0"/>
              <a:t> le salut n’est pas </a:t>
            </a:r>
            <a:r>
              <a:rPr lang="fr-FR" noProof="0" dirty="0" err="1"/>
              <a:t>dns</a:t>
            </a:r>
            <a:r>
              <a:rPr lang="fr-FR" noProof="0" dirty="0"/>
              <a:t> la </a:t>
            </a:r>
            <a:r>
              <a:rPr lang="fr-FR" noProof="0" dirty="0" err="1"/>
              <a:t>Bble</a:t>
            </a:r>
            <a:r>
              <a:rPr lang="fr-FR" noProof="0" dirty="0"/>
              <a:t>. [lire]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JC attend des paroles sincères, du cœur, qui montre la foi.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/>
              <a:t>Quiconque </a:t>
            </a:r>
            <a:r>
              <a:rPr lang="fr-FR" i="1" u="sng" baseline="0" noProof="0" dirty="0"/>
              <a:t>invoquera</a:t>
            </a:r>
            <a:r>
              <a:rPr lang="fr-FR" baseline="0" noProof="0" dirty="0"/>
              <a:t> le nom du </a:t>
            </a:r>
            <a:r>
              <a:rPr lang="fr-FR" u="sng" baseline="0" noProof="0" dirty="0"/>
              <a:t>Seigneur</a:t>
            </a:r>
            <a:r>
              <a:rPr lang="fr-FR" baseline="0" noProof="0" dirty="0"/>
              <a:t> sera sauvé. Ro10v13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6299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192024" defTabSz="164592">
              <a:buFont typeface="Wingdings" pitchFamily="2" charset="2"/>
              <a:buChar char="Ø"/>
            </a:pPr>
            <a:r>
              <a:rPr lang="fr-FR" noProof="0" dirty="0"/>
              <a:t>Je vous rappel</a:t>
            </a:r>
            <a:r>
              <a:rPr lang="fr-FR" baseline="0" noProof="0" dirty="0"/>
              <a:t>le qu’un texte hors contexte peut être un </a:t>
            </a:r>
            <a:r>
              <a:rPr lang="fr-FR" u="sng" baseline="0" noProof="0" dirty="0"/>
              <a:t>prétexte</a:t>
            </a:r>
            <a:r>
              <a:rPr lang="fr-FR" baseline="0" noProof="0" dirty="0"/>
              <a:t> pour des erreurs.</a:t>
            </a:r>
          </a:p>
          <a:p>
            <a:pPr marL="0" indent="-192024" defTabSz="164592">
              <a:buFont typeface="Wingdings" pitchFamily="2" charset="2"/>
              <a:buChar char="Ø"/>
            </a:pPr>
            <a:r>
              <a:rPr lang="fr-FR" baseline="0" noProof="0" dirty="0"/>
              <a:t>Le contexte biblique de notre étude aujourd’hui est le NT. [lire]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Le SJC s’adressent au croyants, qui deviennent les 1</a:t>
            </a:r>
            <a:r>
              <a:rPr lang="fr-FR" baseline="30000" noProof="0" dirty="0"/>
              <a:t>ers</a:t>
            </a:r>
            <a:r>
              <a:rPr lang="fr-FR" baseline="0" noProof="0" dirty="0"/>
              <a:t>  chrétiens.</a:t>
            </a:r>
          </a:p>
          <a:p>
            <a:pPr marL="0" indent="-192024" defTabSz="164592">
              <a:buFont typeface="Wingdings" pitchFamily="2" charset="2"/>
              <a:buChar char="Ø"/>
            </a:pPr>
            <a:r>
              <a:rPr lang="fr-FR" u="sng" baseline="0" noProof="0" dirty="0"/>
              <a:t>Suivons</a:t>
            </a:r>
            <a:r>
              <a:rPr lang="fr-FR" baseline="0" noProof="0" dirty="0"/>
              <a:t> le Maître aujourd’hui.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u="sng" noProof="0" dirty="0"/>
              <a:t>La repentance</a:t>
            </a:r>
            <a:r>
              <a:rPr lang="fr-FR" noProof="0" dirty="0"/>
              <a:t> est la preuve que</a:t>
            </a:r>
            <a:r>
              <a:rPr lang="fr-FR" baseline="0" noProof="0" dirty="0"/>
              <a:t> quelqu’un croit le SJC. [lire]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Depuis le début, le SJC avait dit qu’il faut se repentir, Mc4v13.</a:t>
            </a:r>
          </a:p>
          <a:p>
            <a:pPr marL="0" marR="0" lvl="0" indent="164592" algn="l" defTabSz="1645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fr-FR" noProof="0" dirty="0"/>
              <a:t>La</a:t>
            </a:r>
            <a:r>
              <a:rPr lang="fr-FR" baseline="0" noProof="0" dirty="0"/>
              <a:t> vraie foi chrétienne agit.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/>
              <a:t>N’ayons pas peur du mot...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Sans la repentance du péché, il n’y a </a:t>
            </a:r>
            <a:r>
              <a:rPr lang="fr-FR" u="sng" baseline="0" noProof="0" dirty="0"/>
              <a:t>pas de salut</a:t>
            </a:r>
            <a:r>
              <a:rPr lang="fr-FR" baseline="0" noProof="0" dirty="0"/>
              <a:t>.  Cf. Ac3v19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68072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La Bible n’a jamais dit que la foi est un héritage.</a:t>
            </a:r>
            <a:r>
              <a:rPr lang="fr-FR" baseline="0" noProof="0" dirty="0"/>
              <a:t> (Calvinisme !)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/>
              <a:t>Zachée était un Enfant d’Israël, mais pour autant, </a:t>
            </a:r>
            <a:r>
              <a:rPr lang="fr-FR" u="sng" baseline="0" noProof="0" dirty="0"/>
              <a:t>pas sauvé</a:t>
            </a:r>
            <a:r>
              <a:rPr lang="fr-FR" baseline="0" noProof="0" dirty="0"/>
              <a:t>.[lire]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/>
              <a:t>	Il était la 1</a:t>
            </a:r>
            <a:r>
              <a:rPr lang="fr-FR" baseline="30000" noProof="0" dirty="0"/>
              <a:t>ere</a:t>
            </a:r>
            <a:r>
              <a:rPr lang="fr-FR" noProof="0" dirty="0"/>
              <a:t> dans sa maison</a:t>
            </a:r>
            <a:r>
              <a:rPr lang="fr-FR" baseline="0" noProof="0" dirty="0"/>
              <a:t> de recevoir ce don du salut.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/>
              <a:t>Entre Islam et Catholicisme, il </a:t>
            </a:r>
            <a:r>
              <a:rPr lang="fr-FR" u="sng" baseline="0" noProof="0" dirty="0"/>
              <a:t>faut insister sur le sens</a:t>
            </a:r>
            <a:r>
              <a:rPr lang="fr-FR" u="none" baseline="0" noProof="0" dirty="0"/>
              <a:t> </a:t>
            </a:r>
            <a:r>
              <a:rPr lang="fr-FR" baseline="0" noProof="0" dirty="0"/>
              <a:t>du salut !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7876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Enfin, la </a:t>
            </a:r>
            <a:r>
              <a:rPr lang="fr-FR" u="sng" noProof="0" dirty="0"/>
              <a:t>grande question</a:t>
            </a:r>
            <a:r>
              <a:rPr lang="fr-FR" noProof="0" dirty="0"/>
              <a:t>. [lire]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La</a:t>
            </a:r>
            <a:r>
              <a:rPr lang="fr-FR" baseline="0" noProof="0" dirty="0"/>
              <a:t> nouvelle idée que ceux qui </a:t>
            </a:r>
            <a:r>
              <a:rPr lang="fr-FR" baseline="0" noProof="0" dirty="0" err="1"/>
              <a:t>cherchnt</a:t>
            </a:r>
            <a:r>
              <a:rPr lang="fr-FR" baseline="0" noProof="0" dirty="0"/>
              <a:t> Dieu </a:t>
            </a:r>
            <a:r>
              <a:rPr lang="fr-FR" baseline="0" noProof="0" dirty="0" err="1"/>
              <a:t>viendrnt</a:t>
            </a:r>
            <a:r>
              <a:rPr lang="fr-FR" baseline="0" noProof="0" dirty="0"/>
              <a:t> est </a:t>
            </a:r>
            <a:r>
              <a:rPr lang="fr-FR" u="sng" baseline="0" noProof="0" dirty="0"/>
              <a:t>fausse</a:t>
            </a:r>
            <a:endParaRPr lang="fr-FR" baseline="0" noProof="0" dirty="0"/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L’ancienne idée que ceux qui </a:t>
            </a:r>
            <a:r>
              <a:rPr lang="fr-FR" baseline="0" noProof="0" dirty="0" err="1"/>
              <a:t>snt</a:t>
            </a:r>
            <a:r>
              <a:rPr lang="fr-FR" baseline="0" noProof="0" dirty="0"/>
              <a:t> élus ne peuvent pas résister à la grâce du salut est </a:t>
            </a:r>
            <a:r>
              <a:rPr lang="fr-FR" u="sng" baseline="0" noProof="0" dirty="0"/>
              <a:t>fausse</a:t>
            </a:r>
            <a:r>
              <a:rPr lang="fr-FR" u="none" baseline="0" noProof="0" dirty="0"/>
              <a:t>.</a:t>
            </a:r>
          </a:p>
          <a:p>
            <a:pPr marL="171450" indent="-171450" defTabSz="164592">
              <a:buFont typeface="Wingdings" panose="05000000000000000000" pitchFamily="2" charset="2"/>
              <a:buChar char="Ø"/>
            </a:pPr>
            <a:r>
              <a:rPr lang="fr-FR" noProof="0"/>
              <a:t>Suivons </a:t>
            </a:r>
            <a:r>
              <a:rPr lang="fr-FR" noProof="0" dirty="0"/>
              <a:t>le Maître à la </a:t>
            </a:r>
            <a:r>
              <a:rPr lang="fr-FR" b="1" u="sng" noProof="0" dirty="0"/>
              <a:t>QUÊTE</a:t>
            </a:r>
            <a:r>
              <a:rPr lang="fr-FR" baseline="0" noProof="0" dirty="0"/>
              <a:t> des personnes perdues.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(NB 2Th2v13 dit que ceux qui sont élus, le sont par leur choix de croire à la vérité !  Personne n’est forcé à croire ou ne pas croire.  De croire n’est pas une œuvre, mais un choix.  Ceux qui croient sont </a:t>
            </a:r>
            <a:r>
              <a:rPr lang="fr-FR" u="sng" baseline="0" noProof="0" dirty="0"/>
              <a:t>ensuite</a:t>
            </a:r>
            <a:r>
              <a:rPr lang="fr-FR" baseline="0" noProof="0" dirty="0"/>
              <a:t> sans choix pour devenir conforme à l’image de Son Fils selon Rm8v29à30, Ep1v5 et11.  Personne </a:t>
            </a:r>
            <a:r>
              <a:rPr lang="fr-FR" u="sng" baseline="0" noProof="0" dirty="0">
                <a:highlight>
                  <a:srgbClr val="FFFF00"/>
                </a:highlight>
              </a:rPr>
              <a:t>qui a reçu Christ</a:t>
            </a:r>
            <a:r>
              <a:rPr lang="fr-FR" baseline="0" noProof="0" dirty="0"/>
              <a:t> ne sera pas totalement sanctifiée au ciel, selon la volonté souveraines de Dieu !)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4327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71450" defTabSz="164592">
              <a:buFont typeface="Wingdings" panose="05000000000000000000" pitchFamily="2" charset="2"/>
              <a:buChar char="Ø"/>
            </a:pPr>
            <a:r>
              <a:rPr lang="fr-FR" dirty="0"/>
              <a:t>Voici 3 mots importants…[lire]</a:t>
            </a:r>
          </a:p>
          <a:p>
            <a:pPr marL="0" indent="171450" defTabSz="164592">
              <a:buFont typeface="Wingdings" panose="05000000000000000000" pitchFamily="2" charset="2"/>
              <a:buChar char="Ø"/>
            </a:pPr>
            <a:r>
              <a:rPr lang="fr-FR" dirty="0"/>
              <a:t>Voici un textes clé</a:t>
            </a:r>
            <a:r>
              <a:rPr lang="fr-FR" baseline="0" dirty="0"/>
              <a:t>… [lire]</a:t>
            </a:r>
          </a:p>
          <a:p>
            <a:pPr marL="0" indent="171450" defTabSz="164592">
              <a:buFont typeface="Wingdings" panose="05000000000000000000" pitchFamily="2" charset="2"/>
              <a:buChar char="Ø"/>
            </a:pPr>
            <a:r>
              <a:rPr lang="fr-FR" baseline="0" dirty="0"/>
              <a:t>Voici les </a:t>
            </a:r>
            <a:r>
              <a:rPr lang="fr-FR" baseline="0" dirty="0" err="1"/>
              <a:t>Méthdes</a:t>
            </a:r>
            <a:r>
              <a:rPr lang="fr-FR" baseline="0" dirty="0"/>
              <a:t> du Maître[</a:t>
            </a:r>
            <a:r>
              <a:rPr lang="fr-FR" baseline="0" dirty="0" err="1"/>
              <a:t>lir</a:t>
            </a:r>
            <a:endParaRPr lang="fr-FR" baseline="0" dirty="0"/>
          </a:p>
          <a:p>
            <a:pPr marL="0" indent="171450" defTabSz="164592">
              <a:buFont typeface="Wingdings" panose="05000000000000000000" pitchFamily="2" charset="2"/>
              <a:buChar char="Ø"/>
            </a:pPr>
            <a:r>
              <a:rPr lang="fr-FR" baseline="0" dirty="0"/>
              <a:t>Voici le résumée… [lire]</a:t>
            </a:r>
          </a:p>
          <a:p>
            <a:pPr marL="0" indent="171450" defTabSz="164592">
              <a:buFont typeface="Wingdings" panose="05000000000000000000" pitchFamily="2" charset="2"/>
              <a:buChar char="Ø"/>
            </a:pPr>
            <a:r>
              <a:rPr lang="fr-FR" u="sng" baseline="0" dirty="0"/>
              <a:t>Prions</a:t>
            </a:r>
            <a:r>
              <a:rPr lang="fr-FR" baseline="0" dirty="0"/>
              <a:t> que cette semaine nous ayons de la foi dans le </a:t>
            </a:r>
            <a:r>
              <a:rPr lang="fr-FR" baseline="0"/>
              <a:t>SJC pour </a:t>
            </a:r>
            <a:r>
              <a:rPr lang="fr-FR" baseline="0" dirty="0"/>
              <a:t>mettre en pratique ces 20 </a:t>
            </a:r>
            <a:r>
              <a:rPr lang="fr-FR" baseline="0"/>
              <a:t>Méthodes du </a:t>
            </a:r>
            <a:r>
              <a:rPr lang="fr-FR" baseline="0" dirty="0"/>
              <a:t>Maître !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2352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Suivons le</a:t>
            </a:r>
            <a:r>
              <a:rPr lang="fr-FR" baseline="0" noProof="0" dirty="0"/>
              <a:t> S</a:t>
            </a:r>
            <a:r>
              <a:rPr lang="fr-FR" noProof="0" dirty="0"/>
              <a:t>JC</a:t>
            </a:r>
            <a:r>
              <a:rPr lang="fr-FR" baseline="0" noProof="0" dirty="0"/>
              <a:t> dans </a:t>
            </a:r>
            <a:r>
              <a:rPr lang="fr-FR" u="sng" baseline="0" noProof="0" dirty="0"/>
              <a:t>votre</a:t>
            </a:r>
            <a:r>
              <a:rPr lang="fr-FR" baseline="0" noProof="0" dirty="0"/>
              <a:t> Bible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/>
              <a:t>Quelles sont les Méthodes du Maître que ns pouvons suivre ?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Ce premier verset révèle un premier pas important. [lire]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Nous devons </a:t>
            </a:r>
            <a:r>
              <a:rPr lang="fr-FR" u="sng" noProof="0" dirty="0"/>
              <a:t>entrer</a:t>
            </a:r>
            <a:r>
              <a:rPr lang="fr-FR" noProof="0" dirty="0"/>
              <a:t> en</a:t>
            </a:r>
            <a:r>
              <a:rPr lang="fr-FR" baseline="0" noProof="0" dirty="0"/>
              <a:t> ville si nous voulons amener d’autres personnes au Seigneur !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/>
              <a:t>La ville de Jéricho était </a:t>
            </a:r>
            <a:r>
              <a:rPr lang="fr-FR" u="sng" baseline="0" noProof="0" dirty="0"/>
              <a:t>maudite</a:t>
            </a:r>
            <a:r>
              <a:rPr lang="fr-FR" baseline="0" noProof="0" dirty="0"/>
              <a:t>, selon Josué 6v26.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Elle a été rebâti avec du sang, selon 1 Rois 16v34.</a:t>
            </a:r>
          </a:p>
          <a:p>
            <a:pPr marL="0" marR="0" lvl="0" indent="164592" algn="l" defTabSz="1645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fr-FR" noProof="0" dirty="0"/>
              <a:t>Notre</a:t>
            </a:r>
            <a:r>
              <a:rPr lang="fr-FR" baseline="0" noProof="0" dirty="0"/>
              <a:t> commune n’est pas toujours confortable pour nous.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Ns devons </a:t>
            </a:r>
            <a:r>
              <a:rPr lang="fr-FR" u="sng" noProof="0" dirty="0"/>
              <a:t>descendre</a:t>
            </a:r>
            <a:r>
              <a:rPr lang="fr-FR" baseline="0" noProof="0" dirty="0"/>
              <a:t> avec J-C comme IL est descendu du Ciel !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2804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Le SJC </a:t>
            </a:r>
            <a:r>
              <a:rPr lang="fr-FR" u="sng" noProof="0" dirty="0"/>
              <a:t>n’a pas survolé</a:t>
            </a:r>
            <a:r>
              <a:rPr lang="fr-FR" noProof="0" dirty="0"/>
              <a:t> la ville, mais IL l’a traversée</a:t>
            </a:r>
            <a:r>
              <a:rPr lang="fr-FR" baseline="0" noProof="0" dirty="0"/>
              <a:t> à pied.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/>
              <a:t>	Mc10v46à52</a:t>
            </a:r>
            <a:r>
              <a:rPr lang="fr-FR" baseline="0" noProof="0" dirty="0"/>
              <a:t> et Lc18v35à43 dissent qu’IL a guéri </a:t>
            </a:r>
            <a:r>
              <a:rPr lang="fr-FR" baseline="0" noProof="0" dirty="0" err="1"/>
              <a:t>Batimée</a:t>
            </a:r>
            <a:r>
              <a:rPr lang="fr-FR" baseline="0" noProof="0" dirty="0"/>
              <a:t>, et deux autres selon Mt20v29à34.</a:t>
            </a:r>
          </a:p>
          <a:p>
            <a:pPr marL="0" marR="0" lvl="0" indent="164592" algn="l" defTabSz="1645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fr-FR" noProof="0" dirty="0"/>
              <a:t>Les politiques sont parachutés dans une ville où</a:t>
            </a:r>
            <a:r>
              <a:rPr lang="fr-FR" baseline="0" noProof="0" dirty="0"/>
              <a:t> il y a des </a:t>
            </a:r>
            <a:r>
              <a:rPr lang="fr-FR" baseline="0" noProof="0" dirty="0" err="1"/>
              <a:t>électr</a:t>
            </a:r>
            <a:r>
              <a:rPr lang="fr-FR" noProof="0" dirty="0"/>
              <a:t>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/>
              <a:t>Ns ne </a:t>
            </a:r>
            <a:r>
              <a:rPr lang="fr-FR" baseline="0" noProof="0" dirty="0" err="1"/>
              <a:t>devns</a:t>
            </a:r>
            <a:r>
              <a:rPr lang="fr-FR" baseline="0" noProof="0" dirty="0"/>
              <a:t> </a:t>
            </a:r>
            <a:r>
              <a:rPr lang="fr-FR" u="sng" baseline="0" noProof="0" dirty="0"/>
              <a:t>pas être sélectifs</a:t>
            </a:r>
            <a:r>
              <a:rPr lang="fr-FR" baseline="0" noProof="0" dirty="0"/>
              <a:t> !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3787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 err="1"/>
              <a:t>Rappelns</a:t>
            </a:r>
            <a:r>
              <a:rPr lang="fr-FR" noProof="0" dirty="0"/>
              <a:t>-ns la mission du</a:t>
            </a:r>
            <a:r>
              <a:rPr lang="fr-FR" baseline="0" noProof="0" dirty="0"/>
              <a:t> SJC.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Par le témoignage d’avoir guéri </a:t>
            </a:r>
            <a:r>
              <a:rPr lang="fr-FR" noProof="0" dirty="0" err="1"/>
              <a:t>Bartimée</a:t>
            </a:r>
            <a:r>
              <a:rPr lang="fr-FR" noProof="0" dirty="0"/>
              <a:t>, le SJC a </a:t>
            </a:r>
            <a:r>
              <a:rPr lang="fr-FR" u="sng" noProof="0" dirty="0"/>
              <a:t>suscité</a:t>
            </a:r>
            <a:r>
              <a:rPr lang="fr-FR" u="sng" baseline="0" noProof="0" dirty="0"/>
              <a:t> la curiosité</a:t>
            </a:r>
            <a:r>
              <a:rPr lang="fr-FR" baseline="0" noProof="0" dirty="0"/>
              <a:t> des plus durs en Israël.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Ce traitre à sa nation n’est </a:t>
            </a:r>
            <a:r>
              <a:rPr lang="fr-FR" u="sng" baseline="0" noProof="0" dirty="0"/>
              <a:t>pas</a:t>
            </a:r>
            <a:r>
              <a:rPr lang="fr-FR" baseline="0" noProof="0" dirty="0"/>
              <a:t> venu demander le salut à JC.[lire]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u="sng" baseline="0" noProof="0" dirty="0"/>
              <a:t>Notre témoignage</a:t>
            </a:r>
            <a:r>
              <a:rPr lang="fr-FR" baseline="0" noProof="0" dirty="0"/>
              <a:t> de ce que JC a fait incitera </a:t>
            </a:r>
            <a:r>
              <a:rPr lang="fr-FR" u="sng" baseline="0" noProof="0" dirty="0"/>
              <a:t>que</a:t>
            </a:r>
            <a:r>
              <a:rPr lang="fr-FR" baseline="0" noProof="0" dirty="0"/>
              <a:t> de la </a:t>
            </a:r>
            <a:r>
              <a:rPr lang="fr-FR" baseline="0" noProof="0" dirty="0" err="1"/>
              <a:t>curiosi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7080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Zachée voulait </a:t>
            </a:r>
            <a:r>
              <a:rPr lang="fr-FR" u="sng" noProof="0" dirty="0"/>
              <a:t>juste</a:t>
            </a:r>
            <a:r>
              <a:rPr lang="fr-FR" noProof="0" dirty="0"/>
              <a:t> voir Jésus.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/>
              <a:t>	Jésus voulait sauver Zachée.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/>
              <a:t>	L’homme ne cherche pas Dieu pour se repentir,</a:t>
            </a:r>
            <a:r>
              <a:rPr lang="fr-FR" baseline="0" noProof="0" dirty="0"/>
              <a:t> voir</a:t>
            </a:r>
            <a:r>
              <a:rPr lang="fr-FR" noProof="0" dirty="0"/>
              <a:t> Rm3v11 !</a:t>
            </a:r>
          </a:p>
          <a:p>
            <a:pPr marL="0" marR="0" lvl="0" indent="164592" algn="l" defTabSz="1645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fr-FR" noProof="0" dirty="0"/>
              <a:t>Qui</a:t>
            </a:r>
            <a:r>
              <a:rPr lang="fr-FR" baseline="0" noProof="0" dirty="0"/>
              <a:t> cherche qui, et pourquoi ?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Notre objectif devrait être </a:t>
            </a:r>
            <a:r>
              <a:rPr lang="fr-FR" u="sng" noProof="0" dirty="0"/>
              <a:t>PLUS</a:t>
            </a:r>
            <a:r>
              <a:rPr lang="fr-FR" noProof="0" dirty="0"/>
              <a:t> que d’éduquer les perdus.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/>
              <a:t>	Il faut les amener </a:t>
            </a:r>
            <a:r>
              <a:rPr lang="fr-FR" u="sng" noProof="0" dirty="0"/>
              <a:t>AU</a:t>
            </a:r>
            <a:r>
              <a:rPr lang="fr-FR" baseline="0" noProof="0" dirty="0"/>
              <a:t> Sauveur.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80909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Zachée avait un </a:t>
            </a:r>
            <a:r>
              <a:rPr lang="fr-FR" u="sng" noProof="0" dirty="0"/>
              <a:t>problème</a:t>
            </a:r>
            <a:r>
              <a:rPr lang="fr-FR" noProof="0" dirty="0"/>
              <a:t>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Les grands cachent la vérité aux petits. [lire] cf. Mt23v13 &amp; 15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/>
              <a:t>	La foule d’opinions au sujet du SJC empêchent des gens à LE</a:t>
            </a:r>
            <a:r>
              <a:rPr lang="fr-FR" baseline="0" noProof="0" dirty="0"/>
              <a:t> voir pour ce qu’IL est.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/>
              <a:t>Comme le SJC, il ne faut </a:t>
            </a:r>
            <a:r>
              <a:rPr lang="fr-FR" u="sng" baseline="0" noProof="0" dirty="0"/>
              <a:t>pas se fier à la connaissance générale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01723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Le SJC </a:t>
            </a:r>
            <a:r>
              <a:rPr lang="fr-FR" u="sng" noProof="0" dirty="0"/>
              <a:t>s’est fait homme</a:t>
            </a:r>
            <a:r>
              <a:rPr lang="fr-FR" noProof="0" dirty="0"/>
              <a:t>, voir un bébé, pour nous rencontrer.</a:t>
            </a:r>
          </a:p>
          <a:p>
            <a:pPr marL="0" marR="0" lvl="0" indent="164592" algn="l" defTabSz="1645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fr-FR" noProof="0" dirty="0"/>
              <a:t>Qu’</a:t>
            </a:r>
            <a:r>
              <a:rPr lang="fr-FR" noProof="0" dirty="0" err="1"/>
              <a:t>a-t-IL</a:t>
            </a:r>
            <a:r>
              <a:rPr lang="fr-FR" noProof="0" dirty="0"/>
              <a:t> fait, le grand Dieu du Ciel,</a:t>
            </a:r>
            <a:r>
              <a:rPr lang="fr-FR" baseline="0" noProof="0" dirty="0"/>
              <a:t> </a:t>
            </a:r>
            <a:r>
              <a:rPr lang="fr-FR" noProof="0" dirty="0"/>
              <a:t>pour se</a:t>
            </a:r>
            <a:r>
              <a:rPr lang="fr-FR" baseline="0" noProof="0" dirty="0"/>
              <a:t> faire connaître ?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IL a parlé simplement,</a:t>
            </a:r>
            <a:r>
              <a:rPr lang="fr-FR" baseline="0" noProof="0" dirty="0"/>
              <a:t> en évitons des mots théologiques.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</a:t>
            </a:r>
            <a:r>
              <a:rPr lang="fr-FR" u="sng" baseline="0" noProof="0" dirty="0"/>
              <a:t>Ne parlons pas “d’en haut”</a:t>
            </a:r>
            <a:r>
              <a:rPr lang="fr-FR" baseline="0" noProof="0" dirty="0"/>
              <a:t>, mais mettons-nous à leur place.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7316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title</a:t>
            </a:r>
            <a:r>
              <a:rPr lang="fr-FR" noProof="0" dirty="0"/>
              <a:t>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text</a:t>
            </a:r>
            <a:r>
              <a:rPr lang="fr-FR" noProof="0" dirty="0"/>
              <a:t>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text</a:t>
            </a:r>
            <a:r>
              <a:rPr lang="fr-FR" noProof="0" dirty="0"/>
              <a:t>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970" y="5959541"/>
            <a:ext cx="888030" cy="89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487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rotWithShape="1">
          <a:gsLst>
            <a:gs pos="3000">
              <a:srgbClr val="CC0000">
                <a:lumMod val="74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title</a:t>
            </a:r>
            <a:r>
              <a:rPr lang="fr-FR" noProof="0" dirty="0"/>
              <a:t>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text</a:t>
            </a:r>
            <a:r>
              <a:rPr lang="fr-FR" noProof="0" dirty="0"/>
              <a:t> styles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text</a:t>
            </a:r>
            <a:r>
              <a:rPr lang="fr-FR" noProof="0" dirty="0"/>
              <a:t>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8838"/>
            <a:ext cx="899592" cy="90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146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1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heel(1)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474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49" r:id="rId2"/>
  </p:sldLayoutIdLst>
  <p:transition spd="slow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688"/>
            <a:ext cx="9144000" cy="6237312"/>
          </a:xfrm>
        </p:spPr>
      </p:pic>
    </p:spTree>
    <p:extLst>
      <p:ext uri="{BB962C8B-B14F-4D97-AF65-F5344CB8AC3E}">
        <p14:creationId xmlns:p14="http://schemas.microsoft.com/office/powerpoint/2010/main" val="3206618988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De quelle façon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est-IL</a:t>
            </a:r>
            <a:r>
              <a:rPr lang="fr-FR" dirty="0">
                <a:latin typeface="Arial" pitchFamily="34" charset="0"/>
                <a:cs typeface="Arial" pitchFamily="34" charset="0"/>
              </a:rPr>
              <a:t> venu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dirty="0"/>
              <a:t>« Il </a:t>
            </a:r>
            <a:r>
              <a:rPr lang="fr-FR" b="1" i="1" u="sng" dirty="0"/>
              <a:t>courut</a:t>
            </a:r>
            <a:r>
              <a:rPr lang="fr-FR" dirty="0"/>
              <a:t> en avant, et monta sur un sycomore pour le voir, parce qu'il devait passer par là. » </a:t>
            </a:r>
          </a:p>
          <a:p>
            <a:r>
              <a:rPr lang="en-US" b="1" i="1" dirty="0">
                <a:solidFill>
                  <a:srgbClr val="00FF00"/>
                </a:solidFill>
              </a:rPr>
              <a:t>Luc 19v4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8) IL a pris son temps.</a:t>
            </a:r>
          </a:p>
        </p:txBody>
      </p:sp>
    </p:spTree>
    <p:extLst>
      <p:ext uri="{BB962C8B-B14F-4D97-AF65-F5344CB8AC3E}">
        <p14:creationId xmlns:p14="http://schemas.microsoft.com/office/powerpoint/2010/main" val="16367648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Quand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est-IL</a:t>
            </a:r>
            <a:r>
              <a:rPr lang="fr-FR" dirty="0">
                <a:latin typeface="Arial" pitchFamily="34" charset="0"/>
                <a:cs typeface="Arial" pitchFamily="34" charset="0"/>
              </a:rPr>
              <a:t> arrivé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dirty="0"/>
              <a:t>« Il courut en avant, et monta sur un sycomore pour le voir, </a:t>
            </a:r>
            <a:r>
              <a:rPr lang="fr-FR" b="1" i="1" u="sng" dirty="0"/>
              <a:t>parce qu'il devait passer par là</a:t>
            </a:r>
            <a:r>
              <a:rPr lang="fr-FR" dirty="0"/>
              <a:t>. » </a:t>
            </a:r>
          </a:p>
          <a:p>
            <a:r>
              <a:rPr lang="en-US" b="1" i="1" dirty="0">
                <a:solidFill>
                  <a:srgbClr val="00FF00"/>
                </a:solidFill>
              </a:rPr>
              <a:t>Luc 19v4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500" dirty="0">
                <a:latin typeface="Arial" pitchFamily="34" charset="0"/>
                <a:cs typeface="Arial" pitchFamily="34" charset="0"/>
              </a:rPr>
              <a:t>9) IL avait annoncé sa venue.</a:t>
            </a:r>
          </a:p>
        </p:txBody>
      </p:sp>
    </p:spTree>
    <p:extLst>
      <p:ext uri="{BB962C8B-B14F-4D97-AF65-F5344CB8AC3E}">
        <p14:creationId xmlns:p14="http://schemas.microsoft.com/office/powerpoint/2010/main" val="31508440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Qui cherchait-IL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r>
              <a:rPr lang="fr-FR" dirty="0"/>
              <a:t>« Lorsque Jésus fut arrivé à cet endroit, </a:t>
            </a:r>
            <a:r>
              <a:rPr lang="fr-FR" b="1" i="1" u="sng" dirty="0"/>
              <a:t>il leva les yeux</a:t>
            </a:r>
            <a:r>
              <a:rPr lang="fr-FR" dirty="0"/>
              <a:t> et lui dit: Zachée, hâte-toi de descendre ;  car il faut que je demeure aujourd'hui dans ta maison. » </a:t>
            </a:r>
            <a:r>
              <a:rPr lang="en-US" b="1" i="1" dirty="0">
                <a:solidFill>
                  <a:srgbClr val="00FF00"/>
                </a:solidFill>
              </a:rPr>
              <a:t>Luc 19v5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10) IL voyait les perdus.</a:t>
            </a:r>
          </a:p>
        </p:txBody>
      </p:sp>
    </p:spTree>
    <p:extLst>
      <p:ext uri="{BB962C8B-B14F-4D97-AF65-F5344CB8AC3E}">
        <p14:creationId xmlns:p14="http://schemas.microsoft.com/office/powerpoint/2010/main" val="97046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Que demande-IL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r>
              <a:rPr lang="fr-FR" dirty="0"/>
              <a:t>« Lorsque Jésus fut arrivé à cet endroit, il leva les yeux et lui dit: Zachée, </a:t>
            </a:r>
            <a:r>
              <a:rPr lang="fr-FR" b="1" i="1" u="sng" dirty="0"/>
              <a:t>hâte-toi</a:t>
            </a:r>
            <a:r>
              <a:rPr lang="fr-FR" dirty="0"/>
              <a:t> de descendre ;  car il faut que je demeure aujourd'hui dans ta maison. » </a:t>
            </a:r>
            <a:r>
              <a:rPr lang="en-US" b="1" i="1" dirty="0">
                <a:solidFill>
                  <a:srgbClr val="00FF00"/>
                </a:solidFill>
              </a:rPr>
              <a:t>Luc 19v5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500" dirty="0">
                <a:latin typeface="Arial" pitchFamily="34" charset="0"/>
                <a:cs typeface="Arial" pitchFamily="34" charset="0"/>
              </a:rPr>
              <a:t>11) IL l’appelait à un décision.</a:t>
            </a:r>
          </a:p>
        </p:txBody>
      </p:sp>
    </p:spTree>
    <p:extLst>
      <p:ext uri="{BB962C8B-B14F-4D97-AF65-F5344CB8AC3E}">
        <p14:creationId xmlns:p14="http://schemas.microsoft.com/office/powerpoint/2010/main" val="3992011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Où commence-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t-IL</a:t>
            </a:r>
            <a:r>
              <a:rPr lang="fr-FR" dirty="0">
                <a:latin typeface="Arial" pitchFamily="34" charset="0"/>
                <a:cs typeface="Arial" pitchFamily="34" charset="0"/>
              </a:rPr>
              <a:t>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r>
              <a:rPr lang="fr-FR" dirty="0"/>
              <a:t>« Lorsque Jésus fut arrivé à cet endroit, il leva les yeux et lui dit: Zachée, hâte-toi de </a:t>
            </a:r>
            <a:r>
              <a:rPr lang="fr-FR" b="1" i="1" u="sng" dirty="0"/>
              <a:t>descendre</a:t>
            </a:r>
            <a:r>
              <a:rPr lang="fr-FR" dirty="0"/>
              <a:t> ;  car il faut que je demeure aujourd'hui dans ta maison. » </a:t>
            </a:r>
            <a:r>
              <a:rPr lang="en-US" b="1" i="1" dirty="0">
                <a:solidFill>
                  <a:srgbClr val="00FF00"/>
                </a:solidFill>
              </a:rPr>
              <a:t>Luc 19v5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400" dirty="0">
                <a:latin typeface="Arial" pitchFamily="34" charset="0"/>
                <a:cs typeface="Arial" pitchFamily="34" charset="0"/>
              </a:rPr>
              <a:t>12) IL demandait de l’humilité.</a:t>
            </a:r>
          </a:p>
        </p:txBody>
      </p:sp>
    </p:spTree>
    <p:extLst>
      <p:ext uri="{BB962C8B-B14F-4D97-AF65-F5344CB8AC3E}">
        <p14:creationId xmlns:p14="http://schemas.microsoft.com/office/powerpoint/2010/main" val="11539845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1666326"/>
          </a:xfrm>
        </p:spPr>
        <p:txBody>
          <a:bodyPr>
            <a:noAutofit/>
          </a:bodyPr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Pour quand demande-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t-IL</a:t>
            </a:r>
            <a:r>
              <a:rPr lang="fr-FR" dirty="0">
                <a:latin typeface="Arial" pitchFamily="34" charset="0"/>
                <a:cs typeface="Arial" pitchFamily="34" charset="0"/>
              </a:rPr>
              <a:t> une décision?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772816"/>
            <a:ext cx="9144000" cy="4176464"/>
          </a:xfrm>
        </p:spPr>
        <p:txBody>
          <a:bodyPr>
            <a:noAutofit/>
          </a:bodyPr>
          <a:lstStyle/>
          <a:p>
            <a:r>
              <a:rPr lang="fr-FR" dirty="0"/>
              <a:t>« Lorsque Jésus fut arrivé à cet endroit, il leva les yeux et lui dit: Zachée, hâte-toi de descendre ;  car il faut que je demeure </a:t>
            </a:r>
            <a:r>
              <a:rPr lang="fr-FR" b="1" i="1" u="sng" dirty="0"/>
              <a:t>aujourd'hui</a:t>
            </a:r>
            <a:r>
              <a:rPr lang="fr-FR" dirty="0"/>
              <a:t> dans ta maison. » </a:t>
            </a:r>
            <a:r>
              <a:rPr lang="en-US" b="1" i="1" dirty="0">
                <a:solidFill>
                  <a:srgbClr val="00FF00"/>
                </a:solidFill>
              </a:rPr>
              <a:t>Luc 19v5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900" dirty="0">
                <a:latin typeface="Arial" pitchFamily="34" charset="0"/>
                <a:cs typeface="Arial" pitchFamily="34" charset="0"/>
              </a:rPr>
              <a:t>13) Aujourd’hui !</a:t>
            </a:r>
          </a:p>
        </p:txBody>
      </p:sp>
    </p:spTree>
    <p:extLst>
      <p:ext uri="{BB962C8B-B14F-4D97-AF65-F5344CB8AC3E}">
        <p14:creationId xmlns:p14="http://schemas.microsoft.com/office/powerpoint/2010/main" val="6495297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Comment ose-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t-IL</a:t>
            </a:r>
            <a:r>
              <a:rPr lang="fr-FR" dirty="0">
                <a:latin typeface="Arial" pitchFamily="34" charset="0"/>
                <a:cs typeface="Arial" pitchFamily="34" charset="0"/>
              </a:rPr>
              <a:t>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r>
              <a:rPr lang="fr-FR" dirty="0"/>
              <a:t>« Lorsque Jésus fut arrivé à cet endroit, il leva les yeux et lui dit :   ‘Zachée, hâte-toi de descendre ;  car </a:t>
            </a:r>
          </a:p>
          <a:p>
            <a:pPr>
              <a:spcBef>
                <a:spcPts val="0"/>
              </a:spcBef>
            </a:pPr>
            <a:r>
              <a:rPr lang="fr-FR" dirty="0"/>
              <a:t>il faut que je demeure aujourd'hui dans </a:t>
            </a:r>
            <a:r>
              <a:rPr lang="fr-FR" b="1" i="1" u="sng" dirty="0"/>
              <a:t>ta maison</a:t>
            </a:r>
            <a:r>
              <a:rPr lang="fr-FR" dirty="0"/>
              <a:t>.’ » </a:t>
            </a:r>
            <a:r>
              <a:rPr lang="en-US" b="1" i="1" dirty="0">
                <a:solidFill>
                  <a:srgbClr val="00FF00"/>
                </a:solidFill>
              </a:rPr>
              <a:t>Luc 19v5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14) IL s’est invité chez lui.</a:t>
            </a:r>
          </a:p>
        </p:txBody>
      </p:sp>
    </p:spTree>
    <p:extLst>
      <p:ext uri="{BB962C8B-B14F-4D97-AF65-F5344CB8AC3E}">
        <p14:creationId xmlns:p14="http://schemas.microsoft.com/office/powerpoint/2010/main" val="8462060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Quelle émotion apporte-IL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dirty="0"/>
              <a:t>« Zachée se hâta de descendre, et le reçut avec </a:t>
            </a:r>
            <a:r>
              <a:rPr lang="fr-FR" b="1" i="1" u="sng" dirty="0"/>
              <a:t>joie</a:t>
            </a:r>
            <a:r>
              <a:rPr lang="fr-FR" dirty="0"/>
              <a:t>. » </a:t>
            </a:r>
          </a:p>
          <a:p>
            <a:r>
              <a:rPr lang="en-US" b="1" i="1" dirty="0">
                <a:solidFill>
                  <a:srgbClr val="00FF00"/>
                </a:solidFill>
              </a:rPr>
              <a:t>Luc 19v6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013176"/>
            <a:ext cx="9132438" cy="1858415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15) IL a apporté la joie de la Bonne Nouvelle.</a:t>
            </a:r>
          </a:p>
        </p:txBody>
      </p:sp>
    </p:spTree>
    <p:extLst>
      <p:ext uri="{BB962C8B-B14F-4D97-AF65-F5344CB8AC3E}">
        <p14:creationId xmlns:p14="http://schemas.microsoft.com/office/powerpoint/2010/main" val="33975786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 fontScale="90000"/>
          </a:bodyPr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Combien de temps y mettait-IL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dirty="0"/>
              <a:t>« Voyant cela, tous murmuraient, et disaient :  ‘Il est allé </a:t>
            </a:r>
            <a:r>
              <a:rPr lang="fr-FR" b="1" i="1" u="sng" dirty="0"/>
              <a:t>loger</a:t>
            </a:r>
            <a:r>
              <a:rPr lang="fr-FR" dirty="0"/>
              <a:t> chez un homme pécheur.’ » </a:t>
            </a:r>
          </a:p>
          <a:p>
            <a:r>
              <a:rPr lang="en-US" b="1" i="1" dirty="0">
                <a:solidFill>
                  <a:srgbClr val="00FF00"/>
                </a:solidFill>
              </a:rPr>
              <a:t>Luc 19v7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16) IL s’est investi.</a:t>
            </a:r>
          </a:p>
        </p:txBody>
      </p:sp>
    </p:spTree>
    <p:extLst>
      <p:ext uri="{BB962C8B-B14F-4D97-AF65-F5344CB8AC3E}">
        <p14:creationId xmlns:p14="http://schemas.microsoft.com/office/powerpoint/2010/main" val="39175329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Que voulait-IL de Zachée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82453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24"/>
              </a:spcBef>
            </a:pPr>
            <a:r>
              <a:rPr lang="fr-FR" sz="4600" dirty="0">
                <a:latin typeface="Arial" pitchFamily="34" charset="0"/>
                <a:cs typeface="Arial" pitchFamily="34" charset="0"/>
              </a:rPr>
              <a:t>« Zachée, se tenant devant le Seigneur, lui dit :  ‘Voici, </a:t>
            </a:r>
            <a:r>
              <a:rPr lang="fr-FR" sz="4600" b="1" i="1" u="sng" dirty="0">
                <a:latin typeface="Arial" pitchFamily="34" charset="0"/>
                <a:cs typeface="Arial" pitchFamily="34" charset="0"/>
              </a:rPr>
              <a:t>Seigneur</a:t>
            </a:r>
            <a:r>
              <a:rPr lang="fr-FR" sz="4600" dirty="0">
                <a:latin typeface="Arial" pitchFamily="34" charset="0"/>
                <a:cs typeface="Arial" pitchFamily="34" charset="0"/>
              </a:rPr>
              <a:t>, je donne</a:t>
            </a:r>
            <a:r>
              <a:rPr lang="fr-FR" sz="4600" b="1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4600" dirty="0">
                <a:latin typeface="Arial" pitchFamily="34" charset="0"/>
                <a:cs typeface="Arial" pitchFamily="34" charset="0"/>
              </a:rPr>
              <a:t>aux pauvres la moitié de mes biens, et, si j'ai fait tort de quelque chose à quelqu'un, je lui rends le quadruple.’ » </a:t>
            </a:r>
            <a:r>
              <a:rPr lang="fr-FR" sz="46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Luc 19v8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6021288"/>
            <a:ext cx="8160838" cy="850303"/>
          </a:xfrm>
        </p:spPr>
        <p:txBody>
          <a:bodyPr/>
          <a:lstStyle/>
          <a:p>
            <a:r>
              <a:rPr lang="fr-FR" sz="4400" dirty="0">
                <a:latin typeface="Arial" pitchFamily="34" charset="0"/>
                <a:cs typeface="Arial" pitchFamily="34" charset="0"/>
              </a:rPr>
              <a:t>17) IL attendait « Seigneur ! »</a:t>
            </a:r>
          </a:p>
        </p:txBody>
      </p:sp>
    </p:spTree>
    <p:extLst>
      <p:ext uri="{BB962C8B-B14F-4D97-AF65-F5344CB8AC3E}">
        <p14:creationId xmlns:p14="http://schemas.microsoft.com/office/powerpoint/2010/main" val="22284353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fr-F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fr-FR" sz="4000" b="0" dirty="0">
                <a:latin typeface="Arial" pitchFamily="34" charset="0"/>
                <a:cs typeface="Arial" pitchFamily="34" charset="0"/>
              </a:rPr>
              <a:t>pprofondir la </a:t>
            </a:r>
            <a:r>
              <a:rPr lang="fr-F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fr-FR" sz="4000" b="0" dirty="0">
                <a:latin typeface="Arial" pitchFamily="34" charset="0"/>
                <a:cs typeface="Arial" pitchFamily="34" charset="0"/>
              </a:rPr>
              <a:t>ible dans son </a:t>
            </a:r>
            <a:r>
              <a:rPr lang="fr-F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fr-FR" sz="4000" b="0" dirty="0">
                <a:latin typeface="Arial" pitchFamily="34" charset="0"/>
                <a:cs typeface="Arial" pitchFamily="34" charset="0"/>
              </a:rPr>
              <a:t>ontexte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500" dirty="0">
                <a:latin typeface="Arial" pitchFamily="34" charset="0"/>
                <a:cs typeface="Arial" pitchFamily="34" charset="0"/>
              </a:rPr>
              <a:t>Quelles sont Ses méthodes 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dirty="0"/>
              <a:t>« Jésus leur dit :  ‘</a:t>
            </a:r>
            <a:r>
              <a:rPr lang="fr-FR" b="1" i="1" u="sng" dirty="0"/>
              <a:t>Suivez-moi</a:t>
            </a:r>
            <a:r>
              <a:rPr lang="fr-FR" dirty="0"/>
              <a:t>, et je vous ferai pêcheurs d'hommes.’ » </a:t>
            </a:r>
          </a:p>
          <a:p>
            <a:r>
              <a:rPr lang="en-US" b="1" i="1" dirty="0">
                <a:solidFill>
                  <a:srgbClr val="00FF00"/>
                </a:solidFill>
              </a:rPr>
              <a:t>Marc 1v17</a:t>
            </a:r>
          </a:p>
        </p:txBody>
      </p:sp>
    </p:spTree>
    <p:extLst>
      <p:ext uri="{BB962C8B-B14F-4D97-AF65-F5344CB8AC3E}">
        <p14:creationId xmlns:p14="http://schemas.microsoft.com/office/powerpoint/2010/main" val="5907292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Qu’attendait-IL de plus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10000"/>
          </a:bodyPr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« Zachée, se tenant devant le Seigneur, lui dit :  ‘Voici,  Seigneur,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je donne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>
                <a:latin typeface="Arial" pitchFamily="34" charset="0"/>
                <a:cs typeface="Arial" pitchFamily="34" charset="0"/>
              </a:rPr>
              <a:t>aux pauvres la moitié de mes biens, et, si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j'ai fait tort</a:t>
            </a:r>
            <a:r>
              <a:rPr lang="fr-FR" dirty="0">
                <a:latin typeface="Arial" pitchFamily="34" charset="0"/>
                <a:cs typeface="Arial" pitchFamily="34" charset="0"/>
              </a:rPr>
              <a:t> de quelque chose à quelqu'un,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je lui rends</a:t>
            </a:r>
            <a:r>
              <a:rPr lang="fr-FR" dirty="0">
                <a:latin typeface="Arial" pitchFamily="34" charset="0"/>
                <a:cs typeface="Arial" pitchFamily="34" charset="0"/>
              </a:rPr>
              <a:t> le quadruple.’ » </a:t>
            </a:r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Luc 19v8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18) IL a prêché le repentir.</a:t>
            </a:r>
          </a:p>
        </p:txBody>
      </p:sp>
    </p:spTree>
    <p:extLst>
      <p:ext uri="{BB962C8B-B14F-4D97-AF65-F5344CB8AC3E}">
        <p14:creationId xmlns:p14="http://schemas.microsoft.com/office/powerpoint/2010/main" val="23148090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1522310"/>
          </a:xfrm>
        </p:spPr>
        <p:txBody>
          <a:bodyPr>
            <a:normAutofit fontScale="90000"/>
          </a:bodyPr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Pourquoi ne pas juste compter sur un héritage de la foi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844824"/>
            <a:ext cx="9144000" cy="3240360"/>
          </a:xfrm>
        </p:spPr>
        <p:txBody>
          <a:bodyPr>
            <a:normAutofit/>
          </a:bodyPr>
          <a:lstStyle/>
          <a:p>
            <a:r>
              <a:rPr lang="fr-FR" dirty="0"/>
              <a:t>« Jésus lui dit :  « Le </a:t>
            </a:r>
            <a:r>
              <a:rPr lang="fr-FR" b="1" i="1" u="sng" dirty="0"/>
              <a:t>salut</a:t>
            </a:r>
            <a:r>
              <a:rPr lang="fr-FR" dirty="0"/>
              <a:t> est entré aujourd'hui dans cette maison, parce que celui-ci est aussi un fils d'Abraham.’ » </a:t>
            </a:r>
            <a:r>
              <a:rPr lang="en-US" b="1" i="1" dirty="0">
                <a:solidFill>
                  <a:srgbClr val="00FF00"/>
                </a:solidFill>
              </a:rPr>
              <a:t>Luc 19v9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085184"/>
            <a:ext cx="9132438" cy="1786407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19) IL l’a </a:t>
            </a:r>
            <a:r>
              <a:rPr lang="fr-FR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sauvé</a:t>
            </a:r>
            <a:r>
              <a:rPr lang="fr-FR" dirty="0">
                <a:latin typeface="Arial" pitchFamily="34" charset="0"/>
                <a:cs typeface="Arial" pitchFamily="34" charset="0"/>
              </a:rPr>
              <a:t> de la peine et du pouvoir du péché.</a:t>
            </a:r>
          </a:p>
        </p:txBody>
      </p:sp>
    </p:spTree>
    <p:extLst>
      <p:ext uri="{BB962C8B-B14F-4D97-AF65-F5344CB8AC3E}">
        <p14:creationId xmlns:p14="http://schemas.microsoft.com/office/powerpoint/2010/main" val="13035978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1450302"/>
          </a:xfrm>
        </p:spPr>
        <p:txBody>
          <a:bodyPr>
            <a:normAutofit fontScale="90000"/>
          </a:bodyPr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Suffit-il de laisser </a:t>
            </a:r>
            <a:r>
              <a:rPr lang="fr-FR" sz="5600" dirty="0">
                <a:latin typeface="Arial" pitchFamily="34" charset="0"/>
                <a:cs typeface="Arial" pitchFamily="34" charset="0"/>
              </a:rPr>
              <a:t>les</a:t>
            </a:r>
            <a:r>
              <a:rPr lang="fr-FR" dirty="0">
                <a:latin typeface="Arial" pitchFamily="34" charset="0"/>
                <a:cs typeface="Arial" pitchFamily="34" charset="0"/>
              </a:rPr>
              <a:t> perdus chercher le Sauveur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772816"/>
            <a:ext cx="9144000" cy="4176464"/>
          </a:xfrm>
        </p:spPr>
        <p:txBody>
          <a:bodyPr/>
          <a:lstStyle/>
          <a:p>
            <a:r>
              <a:rPr lang="fr-FR" dirty="0"/>
              <a:t>« Car le Fils de l'homme est venu </a:t>
            </a:r>
            <a:r>
              <a:rPr lang="fr-FR" b="1" i="1" u="sng" dirty="0"/>
              <a:t>chercher</a:t>
            </a:r>
            <a:r>
              <a:rPr lang="fr-FR" dirty="0"/>
              <a:t> et sauver</a:t>
            </a:r>
          </a:p>
          <a:p>
            <a:pPr>
              <a:spcBef>
                <a:spcPts val="0"/>
              </a:spcBef>
            </a:pPr>
            <a:r>
              <a:rPr lang="fr-FR" dirty="0"/>
              <a:t>ce qui était perdu. » </a:t>
            </a:r>
          </a:p>
          <a:p>
            <a:r>
              <a:rPr lang="en-US" b="1" i="1" dirty="0">
                <a:solidFill>
                  <a:srgbClr val="00FF00"/>
                </a:solidFill>
              </a:rPr>
              <a:t>Luc 19v10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20) IL a été « proactive ».</a:t>
            </a:r>
          </a:p>
        </p:txBody>
      </p:sp>
    </p:spTree>
    <p:extLst>
      <p:ext uri="{BB962C8B-B14F-4D97-AF65-F5344CB8AC3E}">
        <p14:creationId xmlns:p14="http://schemas.microsoft.com/office/powerpoint/2010/main" val="8173571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Revoir, réagir et revenir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b="1" i="1" dirty="0">
                <a:solidFill>
                  <a:srgbClr val="FFC000"/>
                </a:solidFill>
              </a:rPr>
              <a:t>Marc 1v17 </a:t>
            </a:r>
            <a:r>
              <a:rPr lang="fr-FR" dirty="0"/>
              <a:t>dit :  « </a:t>
            </a:r>
            <a:r>
              <a:rPr lang="fr-FR" b="1" i="1" u="sng" dirty="0"/>
              <a:t>Suivez</a:t>
            </a:r>
            <a:r>
              <a:rPr lang="fr-FR" dirty="0"/>
              <a:t> moi… »</a:t>
            </a:r>
          </a:p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b="1" i="1" dirty="0">
                <a:solidFill>
                  <a:srgbClr val="FFC000"/>
                </a:solidFill>
              </a:rPr>
              <a:t>Luc 19v1à10 </a:t>
            </a:r>
            <a:r>
              <a:rPr lang="fr-FR" dirty="0"/>
              <a:t>révèlent : au moins </a:t>
            </a:r>
            <a:r>
              <a:rPr lang="fr-FR" b="1" i="1" u="sng" dirty="0"/>
              <a:t>vingt Méthodes du Maître</a:t>
            </a:r>
            <a:r>
              <a:rPr lang="fr-FR" dirty="0"/>
              <a:t>.</a:t>
            </a:r>
          </a:p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b="1" i="1" dirty="0">
                <a:solidFill>
                  <a:srgbClr val="FFC000"/>
                </a:solidFill>
              </a:rPr>
              <a:t>Luc 19v10 </a:t>
            </a:r>
            <a:r>
              <a:rPr lang="fr-FR" dirty="0"/>
              <a:t>résume notre mission :  </a:t>
            </a:r>
            <a:r>
              <a:rPr lang="fr-FR" b="1" i="1" u="sng" dirty="0"/>
              <a:t>Il faut chercher</a:t>
            </a:r>
            <a:r>
              <a:rPr lang="fr-FR" dirty="0"/>
              <a:t> et amener au Sauveur ceux qui sont perdus.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/>
              <a:t>www.AzBible.yolasite.com/fr</a:t>
            </a:r>
          </a:p>
        </p:txBody>
      </p:sp>
    </p:spTree>
    <p:extLst>
      <p:ext uri="{BB962C8B-B14F-4D97-AF65-F5344CB8AC3E}">
        <p14:creationId xmlns:p14="http://schemas.microsoft.com/office/powerpoint/2010/main" val="3729749479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Luc 19v1à10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dirty="0"/>
              <a:t>« Jésus, étant </a:t>
            </a:r>
            <a:r>
              <a:rPr lang="fr-FR" b="1" i="1" u="sng" dirty="0"/>
              <a:t>entré</a:t>
            </a:r>
            <a:r>
              <a:rPr lang="fr-FR" dirty="0"/>
              <a:t> dans Jéricho, traversait la ville. » </a:t>
            </a:r>
          </a:p>
          <a:p>
            <a:r>
              <a:rPr lang="en-US" b="1" i="1" dirty="0">
                <a:solidFill>
                  <a:srgbClr val="00FF00"/>
                </a:solidFill>
              </a:rPr>
              <a:t>Luc 19v1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800" dirty="0">
                <a:latin typeface="Arial" pitchFamily="34" charset="0"/>
                <a:cs typeface="Arial" pitchFamily="34" charset="0"/>
              </a:rPr>
              <a:t>1) IL est sorti de sa maison.</a:t>
            </a:r>
          </a:p>
        </p:txBody>
      </p:sp>
    </p:spTree>
    <p:extLst>
      <p:ext uri="{BB962C8B-B14F-4D97-AF65-F5344CB8AC3E}">
        <p14:creationId xmlns:p14="http://schemas.microsoft.com/office/powerpoint/2010/main" val="27566743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Où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est-IL</a:t>
            </a:r>
            <a:r>
              <a:rPr lang="fr-FR" dirty="0">
                <a:latin typeface="Arial" pitchFamily="34" charset="0"/>
                <a:cs typeface="Arial" pitchFamily="34" charset="0"/>
              </a:rPr>
              <a:t> entré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dirty="0"/>
              <a:t>« Jésus, étant entré dans </a:t>
            </a:r>
            <a:r>
              <a:rPr lang="fr-FR" b="1" i="1" u="sng" dirty="0"/>
              <a:t>Jéricho</a:t>
            </a:r>
            <a:r>
              <a:rPr lang="fr-FR" dirty="0"/>
              <a:t>, traversait la ville. » </a:t>
            </a:r>
          </a:p>
          <a:p>
            <a:r>
              <a:rPr lang="en-US" b="1" i="1" dirty="0">
                <a:solidFill>
                  <a:srgbClr val="00FF00"/>
                </a:solidFill>
              </a:rPr>
              <a:t>Luc 19v1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2) IL est descendu.</a:t>
            </a:r>
          </a:p>
        </p:txBody>
      </p:sp>
    </p:spTree>
    <p:extLst>
      <p:ext uri="{BB962C8B-B14F-4D97-AF65-F5344CB8AC3E}">
        <p14:creationId xmlns:p14="http://schemas.microsoft.com/office/powerpoint/2010/main" val="7228413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Comment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est-IL</a:t>
            </a:r>
            <a:r>
              <a:rPr lang="fr-FR" dirty="0">
                <a:latin typeface="Arial" pitchFamily="34" charset="0"/>
                <a:cs typeface="Arial" pitchFamily="34" charset="0"/>
              </a:rPr>
              <a:t> entré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dirty="0"/>
              <a:t>« Jésus, étant entré dans Jéricho, </a:t>
            </a:r>
            <a:r>
              <a:rPr lang="fr-FR" b="1" i="1" u="sng" dirty="0"/>
              <a:t>traversait</a:t>
            </a:r>
            <a:r>
              <a:rPr lang="fr-FR" dirty="0"/>
              <a:t> la ville. » </a:t>
            </a:r>
          </a:p>
          <a:p>
            <a:r>
              <a:rPr lang="en-US" b="1" i="1" dirty="0">
                <a:solidFill>
                  <a:srgbClr val="00FF00"/>
                </a:solidFill>
              </a:rPr>
              <a:t>Luc 19v1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3) IL est venu pour tous.</a:t>
            </a:r>
          </a:p>
        </p:txBody>
      </p:sp>
    </p:spTree>
    <p:extLst>
      <p:ext uri="{BB962C8B-B14F-4D97-AF65-F5344CB8AC3E}">
        <p14:creationId xmlns:p14="http://schemas.microsoft.com/office/powerpoint/2010/main" val="19146794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Pourquoi est-il venu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dirty="0"/>
              <a:t>« Et voici, un homme riche, appelé Zachée, chef des publicains, </a:t>
            </a:r>
            <a:r>
              <a:rPr lang="fr-FR" b="1" i="1" u="sng" dirty="0"/>
              <a:t>cherchait</a:t>
            </a:r>
            <a:r>
              <a:rPr lang="fr-FR" dirty="0"/>
              <a:t> à voir qui était Jésus. » </a:t>
            </a:r>
          </a:p>
          <a:p>
            <a:r>
              <a:rPr lang="en-US" b="1" i="1" dirty="0">
                <a:solidFill>
                  <a:srgbClr val="00FF00"/>
                </a:solidFill>
              </a:rPr>
              <a:t>Luc 19v2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400" dirty="0">
                <a:latin typeface="Arial" pitchFamily="34" charset="0"/>
                <a:cs typeface="Arial" pitchFamily="34" charset="0"/>
              </a:rPr>
              <a:t>4) IL avait attiré son attention.</a:t>
            </a:r>
          </a:p>
        </p:txBody>
      </p:sp>
    </p:spTree>
    <p:extLst>
      <p:ext uri="{BB962C8B-B14F-4D97-AF65-F5344CB8AC3E}">
        <p14:creationId xmlns:p14="http://schemas.microsoft.com/office/powerpoint/2010/main" val="33390669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Que cherchait-il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dirty="0"/>
              <a:t>« Et voici, un homme riche, appelé Zachée, chef des publicains,  cherchait à </a:t>
            </a:r>
            <a:r>
              <a:rPr lang="fr-FR" b="1" i="1" u="sng" dirty="0"/>
              <a:t>voir</a:t>
            </a:r>
            <a:r>
              <a:rPr lang="fr-FR" dirty="0"/>
              <a:t> qui était Jésus. » </a:t>
            </a:r>
          </a:p>
          <a:p>
            <a:r>
              <a:rPr lang="en-US" b="1" i="1" dirty="0">
                <a:solidFill>
                  <a:srgbClr val="00FF00"/>
                </a:solidFill>
              </a:rPr>
              <a:t>Luc 19v2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800" dirty="0">
                <a:latin typeface="Arial" pitchFamily="34" charset="0"/>
                <a:cs typeface="Arial" pitchFamily="34" charset="0"/>
              </a:rPr>
              <a:t>5) IL a voulu une rencontre.</a:t>
            </a:r>
          </a:p>
        </p:txBody>
      </p:sp>
    </p:spTree>
    <p:extLst>
      <p:ext uri="{BB962C8B-B14F-4D97-AF65-F5344CB8AC3E}">
        <p14:creationId xmlns:p14="http://schemas.microsoft.com/office/powerpoint/2010/main" val="6631047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Quel était son problème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r-FR" dirty="0"/>
              <a:t>Il « cherchait à voir qui était Jésus ; </a:t>
            </a:r>
            <a:r>
              <a:rPr lang="fr-FR" b="1" i="1" u="sng" dirty="0"/>
              <a:t>mais il ne pouvait y parvenir</a:t>
            </a:r>
            <a:r>
              <a:rPr lang="fr-FR" dirty="0"/>
              <a:t>,</a:t>
            </a:r>
            <a:r>
              <a:rPr lang="fr-FR" b="1" i="1" dirty="0">
                <a:solidFill>
                  <a:srgbClr val="FFC000"/>
                </a:solidFill>
              </a:rPr>
              <a:t> </a:t>
            </a:r>
          </a:p>
          <a:p>
            <a:pPr>
              <a:spcBef>
                <a:spcPts val="0"/>
              </a:spcBef>
            </a:pPr>
            <a:r>
              <a:rPr lang="fr-FR" b="1" i="1" dirty="0">
                <a:solidFill>
                  <a:srgbClr val="FFC000"/>
                </a:solidFill>
              </a:rPr>
              <a:t>à </a:t>
            </a:r>
            <a:r>
              <a:rPr lang="fr-FR" dirty="0"/>
              <a:t> </a:t>
            </a:r>
            <a:r>
              <a:rPr lang="fr-FR" b="1" i="1" dirty="0">
                <a:solidFill>
                  <a:srgbClr val="FFC000"/>
                </a:solidFill>
              </a:rPr>
              <a:t>cause de la foule</a:t>
            </a:r>
            <a:r>
              <a:rPr lang="fr-FR" dirty="0"/>
              <a:t>,</a:t>
            </a:r>
          </a:p>
          <a:p>
            <a:pPr>
              <a:spcBef>
                <a:spcPts val="0"/>
              </a:spcBef>
            </a:pPr>
            <a:r>
              <a:rPr lang="fr-FR" dirty="0"/>
              <a:t>car il était de petite taille. » </a:t>
            </a:r>
          </a:p>
          <a:p>
            <a:r>
              <a:rPr lang="en-US" b="1" i="1" dirty="0">
                <a:solidFill>
                  <a:srgbClr val="00FF00"/>
                </a:solidFill>
              </a:rPr>
              <a:t>Luc 19v3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6) IL ne s’est pas fié à eux.</a:t>
            </a:r>
          </a:p>
        </p:txBody>
      </p:sp>
    </p:spTree>
    <p:extLst>
      <p:ext uri="{BB962C8B-B14F-4D97-AF65-F5344CB8AC3E}">
        <p14:creationId xmlns:p14="http://schemas.microsoft.com/office/powerpoint/2010/main" val="25737624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Comment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est-IL</a:t>
            </a:r>
            <a:r>
              <a:rPr lang="fr-FR" dirty="0">
                <a:latin typeface="Arial" pitchFamily="34" charset="0"/>
                <a:cs typeface="Arial" pitchFamily="34" charset="0"/>
              </a:rPr>
              <a:t> parvenu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r-FR" dirty="0"/>
              <a:t>Il « cherchait à voir qui était Jésus ; mais il ne pouvait y parvenir, </a:t>
            </a:r>
          </a:p>
          <a:p>
            <a:pPr>
              <a:spcBef>
                <a:spcPts val="0"/>
              </a:spcBef>
            </a:pPr>
            <a:r>
              <a:rPr lang="fr-FR" dirty="0"/>
              <a:t>à  cause de la foule,</a:t>
            </a:r>
          </a:p>
          <a:p>
            <a:pPr>
              <a:spcBef>
                <a:spcPts val="0"/>
              </a:spcBef>
            </a:pPr>
            <a:r>
              <a:rPr lang="fr-FR" dirty="0"/>
              <a:t>car il était de </a:t>
            </a:r>
            <a:r>
              <a:rPr lang="fr-FR" b="1" i="1" u="sng" dirty="0"/>
              <a:t>petite</a:t>
            </a:r>
            <a:r>
              <a:rPr lang="fr-FR" dirty="0"/>
              <a:t> taille. » </a:t>
            </a:r>
          </a:p>
          <a:p>
            <a:r>
              <a:rPr lang="en-US" b="1" i="1" dirty="0">
                <a:solidFill>
                  <a:srgbClr val="00FF00"/>
                </a:solidFill>
              </a:rPr>
              <a:t>Luc 19v3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700" dirty="0">
                <a:latin typeface="Arial" pitchFamily="34" charset="0"/>
                <a:cs typeface="Arial" pitchFamily="34" charset="0"/>
              </a:rPr>
              <a:t>7) IL s’est mis à son niveau.</a:t>
            </a:r>
          </a:p>
        </p:txBody>
      </p:sp>
    </p:spTree>
    <p:extLst>
      <p:ext uri="{BB962C8B-B14F-4D97-AF65-F5344CB8AC3E}">
        <p14:creationId xmlns:p14="http://schemas.microsoft.com/office/powerpoint/2010/main" val="3834325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</TotalTime>
  <Words>869</Words>
  <Application>Microsoft Office PowerPoint</Application>
  <PresentationFormat>On-screen Show (4:3)</PresentationFormat>
  <Paragraphs>216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Arial Narrow</vt:lpstr>
      <vt:lpstr>Calibri</vt:lpstr>
      <vt:lpstr>Wingdings</vt:lpstr>
      <vt:lpstr>Office Theme</vt:lpstr>
      <vt:lpstr>PowerPoint Presentation</vt:lpstr>
      <vt:lpstr>Approfondir la Bible dans son Contexte</vt:lpstr>
      <vt:lpstr>Luc 19v1à10</vt:lpstr>
      <vt:lpstr>Où est-IL entré ?</vt:lpstr>
      <vt:lpstr>Comment est-IL entré ?</vt:lpstr>
      <vt:lpstr>Pourquoi est-il venu ?</vt:lpstr>
      <vt:lpstr>Que cherchait-il ?</vt:lpstr>
      <vt:lpstr>Quel était son problème ?</vt:lpstr>
      <vt:lpstr>Comment est-IL parvenu ?</vt:lpstr>
      <vt:lpstr>De quelle façon est-IL venu ?</vt:lpstr>
      <vt:lpstr>Quand est-IL arrivé ?</vt:lpstr>
      <vt:lpstr>Qui cherchait-IL ?</vt:lpstr>
      <vt:lpstr>Que demande-IL ?</vt:lpstr>
      <vt:lpstr>Où commence-t-IL ?</vt:lpstr>
      <vt:lpstr>Pour quand demande-t-IL une décision?</vt:lpstr>
      <vt:lpstr>Comment ose-t-IL ?</vt:lpstr>
      <vt:lpstr>Quelle émotion apporte-IL ?</vt:lpstr>
      <vt:lpstr>Combien de temps y mettait-IL ?</vt:lpstr>
      <vt:lpstr>Que voulait-IL de Zachée ?</vt:lpstr>
      <vt:lpstr>Qu’attendait-IL de plus ?</vt:lpstr>
      <vt:lpstr>Pourquoi ne pas juste compter sur un héritage de la foi ?</vt:lpstr>
      <vt:lpstr>Suffit-il de laisser les perdus chercher le Sauveur ?</vt:lpstr>
      <vt:lpstr>Revoir, réagir et revenir :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Arizona Bible Courses</dc:creator>
  <cp:lastModifiedBy>Howland</cp:lastModifiedBy>
  <cp:revision>162</cp:revision>
  <dcterms:created xsi:type="dcterms:W3CDTF">2010-11-10T08:57:02Z</dcterms:created>
  <dcterms:modified xsi:type="dcterms:W3CDTF">2017-10-08T06:35:42Z</dcterms:modified>
</cp:coreProperties>
</file>