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1"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81" r:id="rId16"/>
    <p:sldId id="279" r:id="rId17"/>
    <p:sldId id="280" r:id="rId18"/>
    <p:sldId id="282" r:id="rId19"/>
    <p:sldId id="283" r:id="rId20"/>
    <p:sldId id="284" r:id="rId21"/>
    <p:sldId id="260"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99CC"/>
    <a:srgbClr val="FF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863" autoAdjust="0"/>
  </p:normalViewPr>
  <p:slideViewPr>
    <p:cSldViewPr>
      <p:cViewPr varScale="1">
        <p:scale>
          <a:sx n="36" d="100"/>
          <a:sy n="36" d="100"/>
        </p:scale>
        <p:origin x="792" y="24"/>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06/02/2015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baseline="0" noProof="0" dirty="0" smtClean="0"/>
              <a:t>&gt;Let’s continue our survey of the books of the Bible in the Gospel of Jn.</a:t>
            </a:r>
          </a:p>
          <a:p>
            <a:endParaRPr lang="en-US" baseline="0" noProof="0" dirty="0" smtClean="0"/>
          </a:p>
          <a:p>
            <a:r>
              <a:rPr lang="en-US" baseline="0" noProof="0" dirty="0" smtClean="0"/>
              <a:t>&gt;Is1v18 says : “ ‘</a:t>
            </a:r>
            <a:r>
              <a:rPr lang="en-US" sz="1200" kern="1200" dirty="0" smtClean="0">
                <a:solidFill>
                  <a:schemeClr val="tx1"/>
                </a:solidFill>
                <a:latin typeface="+mn-lt"/>
                <a:ea typeface="+mn-ea"/>
                <a:cs typeface="+mn-cs"/>
              </a:rPr>
              <a:t>Come now, and let us </a:t>
            </a:r>
            <a:r>
              <a:rPr lang="en-US" sz="1200" b="1" u="sng" kern="1200" dirty="0" smtClean="0">
                <a:solidFill>
                  <a:schemeClr val="tx1"/>
                </a:solidFill>
                <a:latin typeface="+mn-lt"/>
                <a:ea typeface="+mn-ea"/>
                <a:cs typeface="+mn-cs"/>
              </a:rPr>
              <a:t>reason</a:t>
            </a:r>
            <a:r>
              <a:rPr lang="en-US" sz="1200" kern="1200" dirty="0" smtClean="0">
                <a:solidFill>
                  <a:schemeClr val="tx1"/>
                </a:solidFill>
                <a:latin typeface="+mn-lt"/>
                <a:ea typeface="+mn-ea"/>
                <a:cs typeface="+mn-cs"/>
              </a:rPr>
              <a:t> together,’ says the LORD, ‘Though your sins are as scarlet, they will be as white as snow; though they are red like crimson, they will be like wool.’ ”</a:t>
            </a:r>
          </a:p>
          <a:p>
            <a:r>
              <a:rPr lang="en-US" sz="1200" kern="1200" dirty="0" smtClean="0">
                <a:solidFill>
                  <a:schemeClr val="tx1"/>
                </a:solidFill>
                <a:latin typeface="+mn-lt"/>
                <a:ea typeface="+mn-ea"/>
                <a:cs typeface="+mn-cs"/>
              </a:rPr>
              <a:t>     There are</a:t>
            </a:r>
            <a:r>
              <a:rPr lang="en-US" sz="1200" kern="1200" baseline="0" dirty="0" smtClean="0">
                <a:solidFill>
                  <a:schemeClr val="tx1"/>
                </a:solidFill>
                <a:latin typeface="+mn-lt"/>
                <a:ea typeface="+mn-ea"/>
                <a:cs typeface="+mn-cs"/>
              </a:rPr>
              <a:t> good </a:t>
            </a:r>
            <a:r>
              <a:rPr lang="en-US" sz="1200" b="1" u="sng" kern="1200" baseline="0" dirty="0" smtClean="0">
                <a:solidFill>
                  <a:schemeClr val="tx1"/>
                </a:solidFill>
                <a:latin typeface="+mn-lt"/>
                <a:ea typeface="+mn-ea"/>
                <a:cs typeface="+mn-cs"/>
              </a:rPr>
              <a:t>reasons</a:t>
            </a:r>
            <a:r>
              <a:rPr lang="en-US" sz="1200" kern="1200" baseline="0" dirty="0" smtClean="0">
                <a:solidFill>
                  <a:schemeClr val="tx1"/>
                </a:solidFill>
                <a:latin typeface="+mn-lt"/>
                <a:ea typeface="+mn-ea"/>
                <a:cs typeface="+mn-cs"/>
              </a:rPr>
              <a:t> to trust Jesus enough to ask Him to save us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&gt;Jn1-3 show we can trust Him because their were witnesses.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&gt;Jn4-11 show us we can trust Him because of what He says.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&gt;Jn12-17 show us we can trust Him because He has transformed lives.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&gt;Jn18-21 show us we can trust Him because He died and rose again.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&gt;When we read any part of John’s Gospel, we need to keep in mind this context “why I can trust Jesus enough to ask Him for salvation”.</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dirty="0"/>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&gt;Let’s face it, the world is a mess.</a:t>
            </a:r>
          </a:p>
          <a:p>
            <a:pPr marL="0" indent="0">
              <a:buFont typeface="Wingdings" pitchFamily="2" charset="2"/>
              <a:buNone/>
            </a:pPr>
            <a:endParaRPr lang="en-US" noProof="0" dirty="0" smtClean="0"/>
          </a:p>
          <a:p>
            <a:pPr marL="0" indent="0">
              <a:buFont typeface="Wingdings" pitchFamily="2" charset="2"/>
              <a:buNone/>
            </a:pPr>
            <a:r>
              <a:rPr lang="en-US" noProof="0" dirty="0" smtClean="0"/>
              <a:t>&gt;Jesus said</a:t>
            </a:r>
            <a:r>
              <a:rPr lang="en-US" baseline="0" noProof="0" dirty="0" smtClean="0"/>
              <a:t> this 2000 years ago, but He is still saying it today.</a:t>
            </a:r>
          </a:p>
          <a:p>
            <a:r>
              <a:rPr lang="en-US" baseline="0" noProof="0" dirty="0" smtClean="0"/>
              <a:t>     Jesus prayed in Jn17v25-26, </a:t>
            </a:r>
            <a:r>
              <a:rPr lang="en-US" sz="1200" kern="1200" dirty="0" smtClean="0">
                <a:solidFill>
                  <a:schemeClr val="tx1"/>
                </a:solidFill>
                <a:latin typeface="+mn-lt"/>
                <a:ea typeface="+mn-ea"/>
                <a:cs typeface="+mn-cs"/>
              </a:rPr>
              <a:t>"O righteous Father, although the world has not known You, yet I have known You; and these have known that You sent Me; and I have made Your name known to them, and will make it known, so that the love with which You loved Me may be in them, and I in them."</a:t>
            </a:r>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&gt;The third way Jesus’ words liberate is beyond the grave…</a:t>
            </a:r>
          </a:p>
          <a:p>
            <a:pPr marL="0" indent="0">
              <a:buFont typeface="Wingdings" pitchFamily="2" charset="2"/>
              <a:buNone/>
            </a:pPr>
            <a:endParaRPr lang="en-US" noProof="0" dirty="0" smtClean="0"/>
          </a:p>
          <a:p>
            <a:pPr marL="0" indent="0">
              <a:buFont typeface="Wingdings" pitchFamily="2" charset="2"/>
              <a:buNone/>
            </a:pPr>
            <a:r>
              <a:rPr lang="en-US" noProof="0" dirty="0" smtClean="0"/>
              <a:t>&gt;Three times in this short text</a:t>
            </a:r>
            <a:r>
              <a:rPr lang="en-US" baseline="0" noProof="0" dirty="0" smtClean="0"/>
              <a:t> He says, “you will die in your sins”.</a:t>
            </a:r>
          </a:p>
          <a:p>
            <a:pPr marL="0" indent="0">
              <a:buFont typeface="Wingdings" pitchFamily="2" charset="2"/>
              <a:buNone/>
            </a:pPr>
            <a:r>
              <a:rPr lang="en-US" baseline="0" noProof="0" dirty="0" smtClean="0"/>
              <a:t>     Death is final if you die in your sins !</a:t>
            </a:r>
          </a:p>
          <a:p>
            <a:pPr marL="0" indent="0">
              <a:buFont typeface="Wingdings" pitchFamily="2" charset="2"/>
              <a:buNone/>
            </a:pPr>
            <a:r>
              <a:rPr lang="en-US" baseline="0" noProof="0" dirty="0" smtClean="0"/>
              <a:t>     There is no second chance according to Heb9v27.</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tells us what to do to liberated from the grave.</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&gt;Many</a:t>
            </a:r>
            <a:r>
              <a:rPr lang="en-US" baseline="0" noProof="0" dirty="0" smtClean="0"/>
              <a:t> think the Bible is difficult to read, but it is not.</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plainly said we need to trust that He is the Eternal God, the great “I am” who was and is always there, who created all things and who has all authority over every one of us.</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&gt;Trust Him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&gt;The fourth way Jesus’ words liberate is before</a:t>
            </a:r>
            <a:r>
              <a:rPr lang="en-US" baseline="0" noProof="0" dirty="0" smtClean="0"/>
              <a:t> the grave, right here and now…</a:t>
            </a:r>
          </a:p>
          <a:p>
            <a:pPr marL="0" indent="0">
              <a:buFont typeface="Wingdings" pitchFamily="2" charset="2"/>
              <a:buNone/>
            </a:pPr>
            <a:r>
              <a:rPr lang="en-US" baseline="0" noProof="0" dirty="0" smtClean="0"/>
              <a:t>     Jesus’ salvation is not just for life after death.</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&gt;We have the same false idea today !</a:t>
            </a:r>
          </a:p>
          <a:p>
            <a:pPr marL="0" indent="0">
              <a:buFont typeface="Wingdings" pitchFamily="2" charset="2"/>
              <a:buNone/>
            </a:pPr>
            <a:r>
              <a:rPr lang="en-US" baseline="0" noProof="0" dirty="0" smtClean="0"/>
              <a:t>     Americans like the word FREEDOM and have come to think that they are totally free to do anything they want… even spit in the face of Christ.</a:t>
            </a:r>
          </a:p>
          <a:p>
            <a:pPr marL="0" indent="0">
              <a:buFont typeface="Wingdings" pitchFamily="2" charset="2"/>
              <a:buNone/>
            </a:pPr>
            <a:r>
              <a:rPr lang="en-US" baseline="0" noProof="0" dirty="0" smtClean="0"/>
              <a:t>     The world has not changed in the last 2000 years.</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&gt;Charles </a:t>
            </a:r>
            <a:r>
              <a:rPr lang="en-US" baseline="0" noProof="0" dirty="0" err="1" smtClean="0"/>
              <a:t>DeGaulle</a:t>
            </a:r>
            <a:r>
              <a:rPr lang="en-US" baseline="0" noProof="0" dirty="0" smtClean="0"/>
              <a:t> once said that those who forget history are condemned to relive it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&gt;They said they had never</a:t>
            </a:r>
            <a:r>
              <a:rPr lang="en-US" baseline="0" noProof="0" dirty="0" smtClean="0"/>
              <a:t> been slaves to any man !</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&gt;History proves the contrary.</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&gt;Israel had been enslaved right from the start and still was in the time of Jesus.</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&gt;We are ALL slaves of sin right</a:t>
            </a:r>
            <a:r>
              <a:rPr lang="en-US" baseline="0" noProof="0" dirty="0" smtClean="0"/>
              <a:t> from the start, the day we were born.</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words are so true.</a:t>
            </a:r>
          </a:p>
          <a:p>
            <a:pPr marL="0" indent="0">
              <a:buFont typeface="Wingdings" pitchFamily="2" charset="2"/>
              <a:buNone/>
            </a:pPr>
            <a:r>
              <a:rPr lang="en-US" baseline="0" noProof="0" dirty="0" smtClean="0"/>
              <a:t>     Just try breaking a bad habit… try to be perfect this week !</a:t>
            </a:r>
          </a:p>
          <a:p>
            <a:pPr marL="0" indent="0">
              <a:buFont typeface="Wingdings" pitchFamily="2" charset="2"/>
              <a:buNone/>
            </a:pPr>
            <a:r>
              <a:rPr lang="en-US" baseline="0" noProof="0" dirty="0" smtClean="0"/>
              <a:t>     And even if you succeed for a short time by sheer will power, when you get old and your mind becomes weak, you will return to the slavery of sin.</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wants to expose those chains and break them.</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15</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&gt;Jesus</a:t>
            </a:r>
            <a:r>
              <a:rPr lang="en-US" baseline="0" noProof="0" dirty="0" smtClean="0"/>
              <a:t> is not offering reformation.</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offers the source of freedom that will never run dry : His Word !</a:t>
            </a:r>
          </a:p>
          <a:p>
            <a:pPr marL="0" indent="0">
              <a:buFont typeface="Wingdings" pitchFamily="2" charset="2"/>
              <a:buNone/>
            </a:pPr>
            <a:r>
              <a:rPr lang="en-US" baseline="0" noProof="0" dirty="0" smtClean="0"/>
              <a:t>     By reading and putting into practice His Word </a:t>
            </a:r>
            <a:r>
              <a:rPr lang="en-US" b="1" u="sng" baseline="0" noProof="0" dirty="0" smtClean="0"/>
              <a:t>every day</a:t>
            </a:r>
            <a:r>
              <a:rPr lang="en-US" baseline="0" noProof="0" dirty="0" smtClean="0"/>
              <a:t>, He will keep you from the slavery of sin.</a:t>
            </a:r>
          </a:p>
          <a:p>
            <a:pPr marL="0" indent="0">
              <a:buFont typeface="Wingdings" pitchFamily="2" charset="2"/>
              <a:buNone/>
            </a:pPr>
            <a:r>
              <a:rPr lang="en-US" baseline="0" noProof="0" dirty="0" smtClean="0"/>
              <a:t>     Notice that He is speaking to those who believed Him !!!</a:t>
            </a:r>
          </a:p>
          <a:p>
            <a:pPr marL="0" indent="0">
              <a:buFont typeface="Wingdings" pitchFamily="2" charset="2"/>
              <a:buNone/>
            </a:pPr>
            <a:r>
              <a:rPr lang="en-US" baseline="0" noProof="0" dirty="0" smtClean="0"/>
              <a:t>     Jesus said “IF you continue in my word” because it is a choice every day.</a:t>
            </a:r>
          </a:p>
          <a:p>
            <a:pPr marL="0" indent="0">
              <a:buFont typeface="Wingdings" pitchFamily="2" charset="2"/>
              <a:buNone/>
            </a:pPr>
            <a:endParaRPr lang="en-US" noProof="0" dirty="0" smtClean="0"/>
          </a:p>
          <a:p>
            <a:pPr marL="0" indent="0">
              <a:buFont typeface="Wingdings" pitchFamily="2" charset="2"/>
              <a:buNone/>
            </a:pPr>
            <a:r>
              <a:rPr lang="en-US" noProof="0" dirty="0" smtClean="0"/>
              <a:t>&gt;This liberation from Jesus’ word is</a:t>
            </a:r>
            <a:r>
              <a:rPr lang="en-US" baseline="0" noProof="0" dirty="0" smtClean="0"/>
              <a:t> for those who BOTH trust Him and obey Him.</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16</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&gt;Just so we don’t miss the point…</a:t>
            </a:r>
          </a:p>
          <a:p>
            <a:pPr marL="0" indent="0">
              <a:buFont typeface="Wingdings" pitchFamily="2" charset="2"/>
              <a:buNone/>
            </a:pPr>
            <a:endParaRPr lang="en-US" noProof="0" dirty="0" smtClean="0"/>
          </a:p>
          <a:p>
            <a:pPr marL="0" indent="0">
              <a:buFont typeface="Wingdings" pitchFamily="2" charset="2"/>
              <a:buNone/>
            </a:pPr>
            <a:r>
              <a:rPr lang="en-US" noProof="0" dirty="0" smtClean="0"/>
              <a:t>&gt;It really works !</a:t>
            </a:r>
          </a:p>
          <a:p>
            <a:pPr marL="0" indent="0">
              <a:buFont typeface="Wingdings" pitchFamily="2" charset="2"/>
              <a:buNone/>
            </a:pPr>
            <a:endParaRPr lang="en-US" noProof="0" dirty="0" smtClean="0"/>
          </a:p>
          <a:p>
            <a:pPr marL="0" indent="0">
              <a:buFont typeface="Wingdings" pitchFamily="2" charset="2"/>
              <a:buNone/>
            </a:pPr>
            <a:r>
              <a:rPr lang="en-US" noProof="0" dirty="0" smtClean="0"/>
              <a:t>&gt;But, we need to chose who will will listen to every day.</a:t>
            </a:r>
          </a:p>
          <a:p>
            <a:pPr marL="0" indent="0">
              <a:buFont typeface="Wingdings" pitchFamily="2" charset="2"/>
              <a:buNone/>
            </a:pPr>
            <a:endParaRPr lang="en-US" noProof="0" dirty="0" smtClean="0"/>
          </a:p>
          <a:p>
            <a:pPr marL="0" indent="0">
              <a:buFont typeface="Wingdings" pitchFamily="2" charset="2"/>
              <a:buNone/>
            </a:pPr>
            <a:r>
              <a:rPr lang="en-US" noProof="0" dirty="0" smtClean="0"/>
              <a:t>&gt;How much time do you spend in His Word every day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17</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&gt;If you look</a:t>
            </a:r>
            <a:r>
              <a:rPr lang="en-US" baseline="0" noProof="0" dirty="0" smtClean="0"/>
              <a:t> around at Christians today you too will be amazed.</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is very clear : liberation comes from paying attention to His words.</a:t>
            </a:r>
          </a:p>
          <a:p>
            <a:pPr marL="0" indent="0">
              <a:buFont typeface="Wingdings" pitchFamily="2" charset="2"/>
              <a:buNone/>
            </a:pPr>
            <a:r>
              <a:rPr lang="en-US" baseline="0" noProof="0" dirty="0" smtClean="0"/>
              <a:t>     It’s just not reasonable not to trust Him.</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&gt;The plan of salvation is understandable by a child : just listen to Jesus and He will set you free from sin’s punishment and power.</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18</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&gt;The fifth way Jesus’ word liberates those who trust</a:t>
            </a:r>
            <a:r>
              <a:rPr lang="en-US" baseline="0" noProof="0" dirty="0" smtClean="0"/>
              <a:t> Him is wonderful.</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&gt;His word is food for eternity, sustenance even in Heaven.</a:t>
            </a:r>
          </a:p>
          <a:p>
            <a:r>
              <a:rPr lang="en-US" baseline="0" noProof="0" dirty="0" smtClean="0"/>
              <a:t>     This is what He meant in Jn6v58, </a:t>
            </a:r>
            <a:r>
              <a:rPr lang="en-US" sz="1200" kern="1200" dirty="0" smtClean="0">
                <a:solidFill>
                  <a:schemeClr val="tx1"/>
                </a:solidFill>
                <a:latin typeface="+mn-lt"/>
                <a:ea typeface="+mn-ea"/>
                <a:cs typeface="+mn-cs"/>
              </a:rPr>
              <a:t>"This is the bread which came down out of heaven; not as the fathers ate and died; he who eats this bread will live forever.“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&gt;Not only does Jesus</a:t>
            </a:r>
            <a:r>
              <a:rPr lang="en-US" sz="1200" kern="1200" baseline="0" dirty="0" smtClean="0">
                <a:solidFill>
                  <a:schemeClr val="tx1"/>
                </a:solidFill>
                <a:latin typeface="+mn-lt"/>
                <a:ea typeface="+mn-ea"/>
                <a:cs typeface="+mn-cs"/>
              </a:rPr>
              <a:t> offer liberation now and at the resurrection, but for all eternity.</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19</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&gt;Turn with me in your Bible</a:t>
            </a:r>
            <a:r>
              <a:rPr lang="en-US" baseline="0" noProof="0" dirty="0" smtClean="0"/>
              <a:t> to John chapter 8.</a:t>
            </a:r>
          </a:p>
          <a:p>
            <a:pPr marL="171450" indent="-171450">
              <a:buFont typeface="Wingdings" pitchFamily="2" charset="2"/>
              <a:buChar char="Ø"/>
            </a:pPr>
            <a:endParaRPr lang="en-US" baseline="0" noProof="0" dirty="0" smtClean="0"/>
          </a:p>
          <a:p>
            <a:pPr marL="171450" indent="-171450">
              <a:buFont typeface="Wingdings" pitchFamily="2" charset="2"/>
              <a:buChar char="Ø"/>
            </a:pPr>
            <a:r>
              <a:rPr lang="en-US" baseline="0" noProof="0" dirty="0" smtClean="0"/>
              <a:t>&gt;Let’s look for the answer to this question !</a:t>
            </a:r>
          </a:p>
          <a:p>
            <a:pPr marL="171450" indent="-171450">
              <a:buFont typeface="Wingdings" pitchFamily="2" charset="2"/>
              <a:buChar char="Ø"/>
            </a:pPr>
            <a:endParaRPr lang="en-US" baseline="0" noProof="0" dirty="0" smtClean="0"/>
          </a:p>
          <a:p>
            <a:pPr marL="171450" indent="-171450">
              <a:buFont typeface="Wingdings" pitchFamily="2" charset="2"/>
              <a:buChar char="Ø"/>
            </a:pPr>
            <a:r>
              <a:rPr lang="en-US" baseline="0" noProof="0" dirty="0" smtClean="0"/>
              <a:t>&gt;Let’s remember that there have been several reasons His words bring us to trust Him :</a:t>
            </a:r>
          </a:p>
          <a:p>
            <a:pPr marL="171450" indent="-171450">
              <a:buFont typeface="Wingdings" pitchFamily="2" charset="2"/>
              <a:buChar char="Ø"/>
            </a:pPr>
            <a:r>
              <a:rPr lang="en-US" baseline="0" noProof="0" dirty="0" smtClean="0"/>
              <a:t>Jn4 His words are convincing</a:t>
            </a:r>
          </a:p>
          <a:p>
            <a:pPr marL="171450" indent="-171450">
              <a:buFont typeface="Wingdings" pitchFamily="2" charset="2"/>
              <a:buChar char="Ø"/>
            </a:pPr>
            <a:r>
              <a:rPr lang="en-US" baseline="0" noProof="0" dirty="0" smtClean="0"/>
              <a:t>Jn5 His words are healing</a:t>
            </a:r>
          </a:p>
          <a:p>
            <a:pPr marL="171450" indent="-171450">
              <a:buFont typeface="Wingdings" pitchFamily="2" charset="2"/>
              <a:buChar char="Ø"/>
            </a:pPr>
            <a:r>
              <a:rPr lang="en-US" baseline="0" noProof="0" dirty="0" smtClean="0"/>
              <a:t>Jn6 His words are compassionate and nourishing</a:t>
            </a:r>
          </a:p>
          <a:p>
            <a:pPr marL="171450" indent="-171450">
              <a:buFont typeface="Wingdings" pitchFamily="2" charset="2"/>
              <a:buChar char="Ø"/>
            </a:pPr>
            <a:r>
              <a:rPr lang="en-US" baseline="0" noProof="0" dirty="0" smtClean="0"/>
              <a:t>Jn7 His words are revealing</a:t>
            </a:r>
          </a:p>
          <a:p>
            <a:pPr marL="171450" indent="-171450">
              <a:buFont typeface="Wingdings" pitchFamily="2" charset="2"/>
              <a:buChar char="Ø"/>
            </a:pPr>
            <a:endParaRPr lang="en-US" baseline="0" noProof="0" dirty="0" smtClean="0"/>
          </a:p>
          <a:p>
            <a:pPr marL="171450" indent="-171450">
              <a:buFont typeface="Wingdings" pitchFamily="2" charset="2"/>
              <a:buChar char="Ø"/>
            </a:pPr>
            <a:r>
              <a:rPr lang="en-US" baseline="0" noProof="0" dirty="0" smtClean="0"/>
              <a:t>&gt;Jn8 shows His words are also liberating.</a:t>
            </a:r>
          </a:p>
          <a:p>
            <a:pPr marL="171450" indent="-171450">
              <a:buFont typeface="Wingdings" pitchFamily="2" charset="2"/>
              <a:buChar char="Ø"/>
            </a:pPr>
            <a:endParaRPr lang="en-US" noProof="0" dirty="0" smtClean="0"/>
          </a:p>
          <a:p>
            <a:pPr marL="171450" indent="-171450">
              <a:buFont typeface="Wingdings" pitchFamily="2" charset="2"/>
              <a:buChar char="Ø"/>
            </a:pPr>
            <a:r>
              <a:rPr lang="en-US" noProof="0" dirty="0" smtClean="0"/>
              <a:t>&gt;We</a:t>
            </a:r>
            <a:r>
              <a:rPr lang="en-US" baseline="0" noProof="0" dirty="0" smtClean="0"/>
              <a:t> are NOT talking about “liberation theology” which has to do with politics and economy without dealing with the question of sin !</a:t>
            </a:r>
          </a:p>
          <a:p>
            <a:pPr marL="171450" indent="-171450">
              <a:buFont typeface="Wingdings" pitchFamily="2" charset="2"/>
              <a:buChar char="Ø"/>
            </a:pPr>
            <a:endParaRPr lang="en-US" noProof="0" dirty="0" smtClean="0"/>
          </a:p>
          <a:p>
            <a:pPr marL="171450" indent="-171450">
              <a:buFont typeface="Wingdings" pitchFamily="2" charset="2"/>
              <a:buChar char="Ø"/>
            </a:pPr>
            <a:r>
              <a:rPr lang="en-US" noProof="0" dirty="0" smtClean="0"/>
              <a:t>&gt;Let’s read what the Bible actually says about Jesus’ liberating</a:t>
            </a:r>
            <a:r>
              <a:rPr lang="en-US" baseline="0" noProof="0" dirty="0" smtClean="0"/>
              <a:t> words…</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&gt;He alone can keep His word forever, because He is the Eternal God.</a:t>
            </a:r>
          </a:p>
          <a:p>
            <a:pPr marL="0" indent="0">
              <a:buFont typeface="Wingdings" pitchFamily="2" charset="2"/>
              <a:buNone/>
            </a:pPr>
            <a:endParaRPr lang="en-US" noProof="0" dirty="0" smtClean="0"/>
          </a:p>
          <a:p>
            <a:r>
              <a:rPr lang="en-US" noProof="0" dirty="0" smtClean="0"/>
              <a:t>&gt;Ps90v2 says, “</a:t>
            </a:r>
            <a:r>
              <a:rPr lang="en-US" sz="1200" kern="1200" dirty="0" smtClean="0">
                <a:solidFill>
                  <a:schemeClr val="tx1"/>
                </a:solidFill>
                <a:latin typeface="+mn-lt"/>
                <a:ea typeface="+mn-ea"/>
                <a:cs typeface="+mn-cs"/>
              </a:rPr>
              <a:t>Before the mountains were born or you gave birth to the earth and the world, even from everlasting to everlasting, you are God.”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&gt;No</a:t>
            </a:r>
            <a:r>
              <a:rPr lang="en-US" sz="1200" kern="1200" baseline="0" dirty="0" smtClean="0">
                <a:solidFill>
                  <a:schemeClr val="tx1"/>
                </a:solidFill>
                <a:latin typeface="+mn-lt"/>
                <a:ea typeface="+mn-ea"/>
                <a:cs typeface="+mn-cs"/>
              </a:rPr>
              <a:t> one else can assure us he will be there to keep us.</a:t>
            </a:r>
          </a:p>
          <a:p>
            <a:r>
              <a:rPr lang="en-US" sz="1200" kern="1200" baseline="0" dirty="0" smtClean="0">
                <a:solidFill>
                  <a:schemeClr val="tx1"/>
                </a:solidFill>
                <a:latin typeface="+mn-lt"/>
                <a:ea typeface="+mn-ea"/>
                <a:cs typeface="+mn-cs"/>
              </a:rPr>
              <a:t>     He alone merits all our confidence, all our trust.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20</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&gt;Let’s not forget what we have heard !</a:t>
            </a:r>
          </a:p>
          <a:p>
            <a:pPr marL="171450" indent="-171450">
              <a:buFont typeface="Wingdings" pitchFamily="2" charset="2"/>
              <a:buChar char="Ø"/>
            </a:pPr>
            <a:endParaRPr lang="en-US" noProof="0" dirty="0" smtClean="0"/>
          </a:p>
          <a:p>
            <a:pPr marL="171450" indent="-171450">
              <a:buFont typeface="Wingdings" pitchFamily="2" charset="2"/>
              <a:buChar char="Ø"/>
            </a:pPr>
            <a:r>
              <a:rPr lang="en-US" noProof="0" dirty="0" smtClean="0"/>
              <a:t>&gt;It’s all about this question.</a:t>
            </a:r>
          </a:p>
          <a:p>
            <a:pPr marL="171450" indent="-171450">
              <a:buFont typeface="Wingdings" pitchFamily="2" charset="2"/>
              <a:buChar char="Ø"/>
            </a:pPr>
            <a:endParaRPr lang="en-US" noProof="0" dirty="0" smtClean="0"/>
          </a:p>
          <a:p>
            <a:pPr marL="171450" indent="-171450">
              <a:buFont typeface="Wingdings" pitchFamily="2" charset="2"/>
              <a:buChar char="Ø"/>
            </a:pPr>
            <a:r>
              <a:rPr lang="en-US" noProof="0" dirty="0" smtClean="0"/>
              <a:t>&gt;We</a:t>
            </a:r>
            <a:r>
              <a:rPr lang="en-US" baseline="0" noProof="0" dirty="0" smtClean="0"/>
              <a:t> can trust Jesus because of His words.</a:t>
            </a:r>
          </a:p>
          <a:p>
            <a:pPr marL="171450" indent="-171450">
              <a:buFont typeface="Wingdings" pitchFamily="2" charset="2"/>
              <a:buChar char="Ø"/>
            </a:pPr>
            <a:endParaRPr lang="en-US" baseline="0" noProof="0" dirty="0" smtClean="0"/>
          </a:p>
          <a:p>
            <a:pPr marL="171450" indent="-171450">
              <a:buFont typeface="Wingdings" pitchFamily="2" charset="2"/>
              <a:buChar char="Ø"/>
            </a:pPr>
            <a:r>
              <a:rPr lang="en-US" baseline="0" noProof="0" dirty="0" smtClean="0"/>
              <a:t>&gt;His Word liberates from </a:t>
            </a:r>
          </a:p>
          <a:p>
            <a:pPr marL="0" indent="0">
              <a:buFont typeface="Wingdings" pitchFamily="2" charset="2"/>
              <a:buNone/>
            </a:pPr>
            <a:r>
              <a:rPr lang="en-US" baseline="0" noProof="0" dirty="0" smtClean="0"/>
              <a:t>     sin’s penalty and power (vs1-11)</a:t>
            </a:r>
          </a:p>
          <a:p>
            <a:pPr marL="0" indent="0">
              <a:buFont typeface="Wingdings" pitchFamily="2" charset="2"/>
              <a:buNone/>
            </a:pPr>
            <a:r>
              <a:rPr lang="en-US" baseline="0" noProof="0" dirty="0" smtClean="0"/>
              <a:t>     spiritual darkness (vs12-20)</a:t>
            </a:r>
          </a:p>
          <a:p>
            <a:pPr marL="0" indent="0">
              <a:buFont typeface="Wingdings" pitchFamily="2" charset="2"/>
              <a:buNone/>
            </a:pPr>
            <a:r>
              <a:rPr lang="en-US" baseline="0" noProof="0" dirty="0" smtClean="0"/>
              <a:t>     physical death (21-30)</a:t>
            </a:r>
          </a:p>
          <a:p>
            <a:pPr marL="0" indent="0">
              <a:buFont typeface="Wingdings" pitchFamily="2" charset="2"/>
              <a:buNone/>
            </a:pPr>
            <a:r>
              <a:rPr lang="en-US" baseline="0" noProof="0" dirty="0" smtClean="0"/>
              <a:t>     slavery habits (31-47)</a:t>
            </a:r>
          </a:p>
          <a:p>
            <a:pPr marL="0" indent="0">
              <a:buFont typeface="Wingdings" pitchFamily="2" charset="2"/>
              <a:buNone/>
            </a:pPr>
            <a:r>
              <a:rPr lang="en-US" baseline="0" noProof="0" dirty="0" smtClean="0"/>
              <a:t>     eternal death (48-59)</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&gt;Simply put: Jesus word frees from sin…</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&gt;Free from the penalty AND the power of sin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&gt;The Bible</a:t>
            </a:r>
            <a:r>
              <a:rPr lang="en-US" baseline="0" noProof="0" dirty="0" smtClean="0"/>
              <a:t> is like poetry… using the least words to say a lot !</a:t>
            </a:r>
          </a:p>
          <a:p>
            <a:pPr marL="0" indent="0">
              <a:buFont typeface="Wingdings" pitchFamily="2" charset="2"/>
              <a:buNone/>
            </a:pPr>
            <a:r>
              <a:rPr lang="en-US" baseline="0" noProof="0" dirty="0" smtClean="0"/>
              <a:t>     Some people think we cannot know what Jesus wrote, but we CAN.</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is God and as God, whatever He writes is the </a:t>
            </a:r>
            <a:r>
              <a:rPr lang="en-US" b="1" i="0" u="sng" baseline="0" noProof="0" dirty="0" smtClean="0"/>
              <a:t>written</a:t>
            </a:r>
            <a:r>
              <a:rPr lang="en-US" baseline="0" noProof="0" dirty="0" smtClean="0"/>
              <a:t> Word of God.</a:t>
            </a:r>
          </a:p>
          <a:p>
            <a:pPr marL="0" indent="0">
              <a:buFont typeface="Wingdings" pitchFamily="2" charset="2"/>
              <a:buNone/>
            </a:pPr>
            <a:r>
              <a:rPr lang="en-US" baseline="0" noProof="0" dirty="0" smtClean="0"/>
              <a:t>     This is the only place in the Bible that says Jesus wrote.</a:t>
            </a:r>
          </a:p>
          <a:p>
            <a:pPr marL="0" indent="0">
              <a:buFont typeface="Wingdings" pitchFamily="2" charset="2"/>
              <a:buNone/>
            </a:pPr>
            <a:r>
              <a:rPr lang="en-US" baseline="0" noProof="0" dirty="0" smtClean="0"/>
              <a:t>     It surprised the Scribes that a carpenter’s son knew how to write.</a:t>
            </a:r>
          </a:p>
          <a:p>
            <a:r>
              <a:rPr lang="en-US" baseline="0" noProof="0" dirty="0" smtClean="0"/>
              <a:t>     Mt13v55-57 says, </a:t>
            </a:r>
            <a:r>
              <a:rPr lang="en-US" sz="1200" kern="1200" dirty="0" smtClean="0">
                <a:solidFill>
                  <a:schemeClr val="tx1"/>
                </a:solidFill>
                <a:latin typeface="+mn-lt"/>
                <a:ea typeface="+mn-ea"/>
                <a:cs typeface="+mn-cs"/>
              </a:rPr>
              <a:t>"Is not this the carpenter's son? Is not His mother called Mary, and His brothers, James and Joseph and Simon and Judas? "And His sisters, are they not all with us? Where then did this man get all these things?" And they took offense at Him.“</a:t>
            </a:r>
          </a:p>
          <a:p>
            <a:r>
              <a:rPr lang="en-US" baseline="0" noProof="0" dirty="0" smtClean="0"/>
              <a:t>     Remember what it says in Ac4v13, “</a:t>
            </a:r>
            <a:r>
              <a:rPr lang="en-US" sz="1200" kern="1200" dirty="0" smtClean="0">
                <a:solidFill>
                  <a:schemeClr val="tx1"/>
                </a:solidFill>
                <a:latin typeface="+mn-lt"/>
                <a:ea typeface="+mn-ea"/>
                <a:cs typeface="+mn-cs"/>
              </a:rPr>
              <a:t>Now as they observed the confidence of Peter and John and understood that they were uneducated and untrained men, they were amazed, and began to recognize them as having been with Jesus.”</a:t>
            </a:r>
          </a:p>
          <a:p>
            <a:r>
              <a:rPr lang="en-US" sz="1200" kern="1200" dirty="0" smtClean="0">
                <a:solidFill>
                  <a:schemeClr val="tx1"/>
                </a:solidFill>
                <a:latin typeface="+mn-lt"/>
                <a:ea typeface="+mn-ea"/>
                <a:cs typeface="+mn-cs"/>
              </a:rPr>
              <a:t>     Jesus did not have to</a:t>
            </a:r>
            <a:r>
              <a:rPr lang="en-US" sz="1200" kern="1200" baseline="0" dirty="0" smtClean="0">
                <a:solidFill>
                  <a:schemeClr val="tx1"/>
                </a:solidFill>
                <a:latin typeface="+mn-lt"/>
                <a:ea typeface="+mn-ea"/>
                <a:cs typeface="+mn-cs"/>
              </a:rPr>
              <a:t> copy the written Word of God like the Scribes, He wrote the Book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&gt;Heb4v12 says, “T</a:t>
            </a:r>
            <a:r>
              <a:rPr lang="en-US" sz="1200" kern="1200" dirty="0" smtClean="0">
                <a:solidFill>
                  <a:schemeClr val="tx1"/>
                </a:solidFill>
                <a:latin typeface="+mn-lt"/>
                <a:ea typeface="+mn-ea"/>
                <a:cs typeface="+mn-cs"/>
              </a:rPr>
              <a:t>he word of God is living and active and sharper than any two-edged sword, and piercing as far as the division of soul and spirit, of both joints and marrow, and able to judge the thoughts and intentions of the heart.”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&gt;It is obvious</a:t>
            </a:r>
            <a:r>
              <a:rPr lang="en-US" sz="1200" kern="1200" baseline="0" dirty="0" smtClean="0">
                <a:solidFill>
                  <a:schemeClr val="tx1"/>
                </a:solidFill>
                <a:latin typeface="+mn-lt"/>
                <a:ea typeface="+mn-ea"/>
                <a:cs typeface="+mn-cs"/>
              </a:rPr>
              <a:t> that Jesus wrote the Ten Commandments on the ground.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&gt;The first step in Jesus’ liberation by His Word is convincing us of our need.</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&gt;The first person</a:t>
            </a:r>
            <a:r>
              <a:rPr lang="en-US" baseline="0" noProof="0" dirty="0" smtClean="0"/>
              <a:t> in this story is the woman.</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&gt;Not every one gets caught now, but one day ALL sins will be exposed.</a:t>
            </a:r>
          </a:p>
          <a:p>
            <a:r>
              <a:rPr lang="en-US" baseline="0" noProof="0" dirty="0" smtClean="0"/>
              <a:t>     The Bible says in Rev20v12, “</a:t>
            </a:r>
            <a:r>
              <a:rPr lang="en-US" sz="1200" kern="1200" dirty="0" smtClean="0">
                <a:solidFill>
                  <a:schemeClr val="tx1"/>
                </a:solidFill>
                <a:latin typeface="+mn-lt"/>
                <a:ea typeface="+mn-ea"/>
                <a:cs typeface="+mn-cs"/>
              </a:rPr>
              <a:t>I saw the dead, the great and the small, standing before the throne, and books were opened; and another book was opened, which is the book of life; and the dead were judged from the things which were written in the books, according to their deeds.”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&gt;What</a:t>
            </a:r>
            <a:r>
              <a:rPr lang="en-US" sz="1200" kern="1200" baseline="0" dirty="0" smtClean="0">
                <a:solidFill>
                  <a:schemeClr val="tx1"/>
                </a:solidFill>
                <a:latin typeface="+mn-lt"/>
                <a:ea typeface="+mn-ea"/>
                <a:cs typeface="+mn-cs"/>
              </a:rPr>
              <a:t> about the man who was committing adultery with this woman ????</a:t>
            </a:r>
          </a:p>
          <a:p>
            <a:r>
              <a:rPr lang="en-US" sz="1200" kern="1200" baseline="0" dirty="0" smtClean="0">
                <a:solidFill>
                  <a:schemeClr val="tx1"/>
                </a:solidFill>
                <a:latin typeface="+mn-lt"/>
                <a:ea typeface="+mn-ea"/>
                <a:cs typeface="+mn-cs"/>
              </a:rPr>
              <a:t>     If she was caught in the act, so was the man !!!</a:t>
            </a:r>
          </a:p>
          <a:p>
            <a:r>
              <a:rPr lang="en-US" sz="1200" kern="1200" baseline="0" dirty="0" smtClean="0">
                <a:solidFill>
                  <a:schemeClr val="tx1"/>
                </a:solidFill>
                <a:latin typeface="+mn-lt"/>
                <a:ea typeface="+mn-ea"/>
                <a:cs typeface="+mn-cs"/>
              </a:rPr>
              <a:t>     Jesus’ words cut to the heart of everyone in the crowd.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&gt;Not one man was left standing there.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&gt;We</a:t>
            </a:r>
            <a:r>
              <a:rPr lang="en-US" baseline="0" noProof="0" dirty="0" smtClean="0"/>
              <a:t> cannot be liberated from sin if we don’t recognize our sinfulness.</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&gt;It took time for each person in the crowd to admit their guiltiness… from the youngest to the oldest.</a:t>
            </a:r>
          </a:p>
          <a:p>
            <a:pPr marL="0" indent="0">
              <a:buFont typeface="Wingdings" pitchFamily="2" charset="2"/>
              <a:buNone/>
            </a:pPr>
            <a:r>
              <a:rPr lang="en-US" baseline="0" noProof="0" dirty="0" smtClean="0"/>
              <a:t>     With age we realize more and more how many sins we have committed.</a:t>
            </a:r>
          </a:p>
          <a:p>
            <a:pPr marL="0" indent="0">
              <a:buFont typeface="Wingdings" pitchFamily="2" charset="2"/>
              <a:buNone/>
            </a:pPr>
            <a:r>
              <a:rPr lang="en-US" baseline="0" noProof="0" dirty="0" smtClean="0"/>
              <a:t>     That is why there are more older people in churches this morning.</a:t>
            </a:r>
          </a:p>
          <a:p>
            <a:pPr marL="0" indent="0">
              <a:buFont typeface="Wingdings" pitchFamily="2" charset="2"/>
              <a:buNone/>
            </a:pPr>
            <a:r>
              <a:rPr lang="en-US" baseline="0" noProof="0" dirty="0" smtClean="0"/>
              <a:t>     But, we all need to start with repentance in order to be liberated.</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&gt;The woman had lots of time to think about her sin exposed by the Word of God.</a:t>
            </a:r>
          </a:p>
          <a:p>
            <a:pPr marL="0" indent="0">
              <a:buFont typeface="Wingdings" pitchFamily="2" charset="2"/>
              <a:buNone/>
            </a:pPr>
            <a:r>
              <a:rPr lang="en-US" baseline="0" noProof="0" dirty="0" smtClean="0"/>
              <a:t>     Once she was alone before a Holy God, she did not defend her actions.</a:t>
            </a:r>
          </a:p>
          <a:p>
            <a:pPr marL="0" indent="0">
              <a:buFont typeface="Wingdings" pitchFamily="2" charset="2"/>
              <a:buNone/>
            </a:pPr>
            <a:r>
              <a:rPr lang="en-US" baseline="0" noProof="0" dirty="0" smtClean="0"/>
              <a:t>     She did not run away.</a:t>
            </a:r>
          </a:p>
          <a:p>
            <a:pPr marL="0" indent="0">
              <a:buFont typeface="Wingdings" pitchFamily="2" charset="2"/>
              <a:buNone/>
            </a:pPr>
            <a:r>
              <a:rPr lang="en-US" baseline="0" noProof="0" dirty="0" smtClean="0"/>
              <a:t>     Her heart was broken and she expected the first stone to fall.</a:t>
            </a:r>
          </a:p>
          <a:p>
            <a:pPr marL="0" indent="0">
              <a:buFont typeface="Wingdings" pitchFamily="2" charset="2"/>
              <a:buNone/>
            </a:pPr>
            <a:r>
              <a:rPr lang="en-US" baseline="0" noProof="0" dirty="0" smtClean="0"/>
              <a:t>     But, Jesus spoke to her… words instead of stones !</a:t>
            </a:r>
          </a:p>
          <a:p>
            <a:pPr marL="0" indent="0">
              <a:buFont typeface="Wingdings" pitchFamily="2" charset="2"/>
              <a:buNone/>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&gt;He could have condemned her to death.</a:t>
            </a:r>
          </a:p>
          <a:p>
            <a:pPr marL="0" indent="0">
              <a:buFont typeface="Wingdings" pitchFamily="2" charset="2"/>
              <a:buNone/>
            </a:pPr>
            <a:endParaRPr lang="en-US" noProof="0" dirty="0" smtClean="0"/>
          </a:p>
          <a:p>
            <a:pPr marL="0" indent="0">
              <a:buFont typeface="Wingdings" pitchFamily="2" charset="2"/>
              <a:buNone/>
            </a:pPr>
            <a:r>
              <a:rPr lang="en-US" noProof="0" dirty="0" smtClean="0"/>
              <a:t>&gt;Jesus</a:t>
            </a:r>
            <a:r>
              <a:rPr lang="en-US" baseline="0" noProof="0" dirty="0" smtClean="0"/>
              <a:t> distinguished himself from the others who did not have the right to condemn her.</a:t>
            </a:r>
          </a:p>
          <a:p>
            <a:r>
              <a:rPr lang="en-US" baseline="0" noProof="0" dirty="0" smtClean="0"/>
              <a:t>     Remember what he says a little later in Jn8v46, “</a:t>
            </a:r>
            <a:r>
              <a:rPr lang="en-US" sz="1200" kern="1200" dirty="0" smtClean="0">
                <a:solidFill>
                  <a:schemeClr val="tx1"/>
                </a:solidFill>
                <a:latin typeface="+mn-lt"/>
                <a:ea typeface="+mn-ea"/>
                <a:cs typeface="+mn-cs"/>
              </a:rPr>
              <a:t>Which one of you convicts me of sin?”</a:t>
            </a:r>
          </a:p>
          <a:p>
            <a:r>
              <a:rPr lang="en-US" sz="1200" kern="1200" dirty="0" smtClean="0">
                <a:solidFill>
                  <a:schemeClr val="tx1"/>
                </a:solidFill>
                <a:latin typeface="+mn-lt"/>
                <a:ea typeface="+mn-ea"/>
                <a:cs typeface="+mn-cs"/>
              </a:rPr>
              <a:t>     He was sinless and yet did not condemn her.</a:t>
            </a:r>
          </a:p>
          <a:p>
            <a:r>
              <a:rPr lang="en-US" sz="1200" kern="1200" dirty="0" smtClean="0">
                <a:solidFill>
                  <a:schemeClr val="tx1"/>
                </a:solidFill>
                <a:latin typeface="+mn-lt"/>
                <a:ea typeface="+mn-ea"/>
                <a:cs typeface="+mn-cs"/>
              </a:rPr>
              <a:t>     He called sin SIN, but he liberated her from it in two ways.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&gt;Two</a:t>
            </a:r>
            <a:r>
              <a:rPr lang="en-US" sz="1200" kern="1200" baseline="0" dirty="0" smtClean="0">
                <a:solidFill>
                  <a:schemeClr val="tx1"/>
                </a:solidFill>
                <a:latin typeface="+mn-lt"/>
                <a:ea typeface="+mn-ea"/>
                <a:cs typeface="+mn-cs"/>
              </a:rPr>
              <a:t> words that start with the letter P are very important in the Bible.</a:t>
            </a:r>
          </a:p>
          <a:p>
            <a:r>
              <a:rPr lang="en-US" sz="1200" kern="1200" baseline="0" dirty="0" smtClean="0">
                <a:solidFill>
                  <a:schemeClr val="tx1"/>
                </a:solidFill>
                <a:latin typeface="+mn-lt"/>
                <a:ea typeface="+mn-ea"/>
                <a:cs typeface="+mn-cs"/>
              </a:rPr>
              <a:t>     We are never liberated from the PENALTY of sin in order to go right out and “keep on sinning that grace may abound” (Rm6v1).</a:t>
            </a:r>
          </a:p>
          <a:p>
            <a:r>
              <a:rPr lang="en-US" sz="1200" kern="1200" baseline="0" dirty="0" smtClean="0">
                <a:solidFill>
                  <a:schemeClr val="tx1"/>
                </a:solidFill>
                <a:latin typeface="+mn-lt"/>
                <a:ea typeface="+mn-ea"/>
                <a:cs typeface="+mn-cs"/>
              </a:rPr>
              <a:t>     Jesus promise in His Word to forgive the repentant sinner is to liberate us from the penalty AND the power of sin.</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&gt;The second way Jesus’ words liberate us is shown</a:t>
            </a:r>
            <a:r>
              <a:rPr lang="en-US" baseline="0" noProof="0" dirty="0" smtClean="0"/>
              <a:t> in vs12-20…</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&gt;Jesus had come inside the Temple where there was no sunlight.</a:t>
            </a:r>
          </a:p>
          <a:p>
            <a:pPr marL="0" indent="0">
              <a:buFont typeface="Wingdings" pitchFamily="2" charset="2"/>
              <a:buNone/>
            </a:pPr>
            <a:r>
              <a:rPr lang="en-US" baseline="0" noProof="0" dirty="0" smtClean="0"/>
              <a:t>     His announcement was well staged !</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&gt;Everyone knew what the Law given to Moses commanded.</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dirty="0"/>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en-US" noProof="0" dirty="0" smtClean="0"/>
              <a:t>&gt;From v2 we know that Jesus also timed</a:t>
            </a:r>
            <a:r>
              <a:rPr lang="en-US" baseline="0" noProof="0" dirty="0" smtClean="0"/>
              <a:t> his arrival.</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&gt;What a powerful liberation in a world of lies and darkness !</a:t>
            </a:r>
          </a:p>
          <a:p>
            <a:pPr marL="0" indent="0">
              <a:buFont typeface="Wingdings" pitchFamily="2" charset="2"/>
              <a:buNone/>
            </a:pPr>
            <a:r>
              <a:rPr lang="en-US" baseline="0" noProof="0" dirty="0" smtClean="0"/>
              <a:t>     Light is necessary to walk without falling into a trap.</a:t>
            </a:r>
          </a:p>
          <a:p>
            <a:pPr marL="0" indent="0">
              <a:buFont typeface="Wingdings" pitchFamily="2" charset="2"/>
              <a:buNone/>
            </a:pPr>
            <a:r>
              <a:rPr lang="en-US" baseline="0" noProof="0" dirty="0" smtClean="0"/>
              <a:t>     Light is also necessary to live without being forced to die.</a:t>
            </a:r>
          </a:p>
          <a:p>
            <a:pPr marL="0" indent="0">
              <a:buFont typeface="Wingdings" pitchFamily="2" charset="2"/>
              <a:buNone/>
            </a:pPr>
            <a:endParaRPr lang="en-US" baseline="0" noProof="0" dirty="0" smtClean="0"/>
          </a:p>
          <a:p>
            <a:pPr marL="0" indent="0">
              <a:buFont typeface="Wingdings" pitchFamily="2" charset="2"/>
              <a:buNone/>
            </a:pPr>
            <a:r>
              <a:rPr lang="en-US" baseline="0" noProof="0" dirty="0" smtClean="0"/>
              <a:t>&gt;The light of Jesus’ words frees to “think outside the box”.</a:t>
            </a:r>
          </a:p>
          <a:p>
            <a:pPr marL="0" indent="0">
              <a:buFont typeface="Wingdings" pitchFamily="2" charset="2"/>
              <a:buNone/>
            </a:pPr>
            <a:r>
              <a:rPr lang="en-US" baseline="0" noProof="0" dirty="0" smtClean="0"/>
              <a:t>     There is another way to walk and live than “the broad way which leads to destruction” (Mt7v13).</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dirty="0"/>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sz="4800" dirty="0" smtClean="0">
                <a:latin typeface="Arial" pitchFamily="34" charset="0"/>
                <a:cs typeface="Arial" pitchFamily="34" charset="0"/>
              </a:rPr>
              <a:t>The Gospel according to John</a:t>
            </a:r>
            <a:endParaRPr lang="en-US" sz="480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3800" dirty="0" smtClean="0">
                <a:latin typeface="Arial" pitchFamily="34" charset="0"/>
                <a:cs typeface="Arial" pitchFamily="34" charset="0"/>
              </a:rPr>
              <a:t>ABC… </a:t>
            </a:r>
            <a:r>
              <a:rPr lang="en-US" sz="3800" u="sng" dirty="0" smtClean="0">
                <a:latin typeface="Arial" pitchFamily="34" charset="0"/>
                <a:cs typeface="Arial" pitchFamily="34" charset="0"/>
              </a:rPr>
              <a:t>A</a:t>
            </a:r>
            <a:r>
              <a:rPr lang="en-US" sz="3800" dirty="0" smtClean="0">
                <a:latin typeface="Arial" pitchFamily="34" charset="0"/>
                <a:cs typeface="Arial" pitchFamily="34" charset="0"/>
              </a:rPr>
              <a:t>ll the </a:t>
            </a:r>
            <a:r>
              <a:rPr lang="en-US" sz="3800" u="sng" dirty="0" smtClean="0">
                <a:latin typeface="Arial" pitchFamily="34" charset="0"/>
                <a:cs typeface="Arial" pitchFamily="34" charset="0"/>
              </a:rPr>
              <a:t>B</a:t>
            </a:r>
            <a:r>
              <a:rPr lang="en-US" sz="3800" dirty="0" smtClean="0">
                <a:latin typeface="Arial" pitchFamily="34" charset="0"/>
                <a:cs typeface="Arial" pitchFamily="34" charset="0"/>
              </a:rPr>
              <a:t>ible in its </a:t>
            </a:r>
            <a:r>
              <a:rPr lang="en-US" sz="3800" u="sng" dirty="0" smtClean="0">
                <a:latin typeface="Arial" pitchFamily="34" charset="0"/>
                <a:cs typeface="Arial" pitchFamily="34" charset="0"/>
              </a:rPr>
              <a:t>C</a:t>
            </a:r>
            <a:r>
              <a:rPr lang="en-US" sz="3800" dirty="0" smtClean="0">
                <a:latin typeface="Arial" pitchFamily="34" charset="0"/>
                <a:cs typeface="Arial" pitchFamily="34" charset="0"/>
              </a:rPr>
              <a:t>ontext</a:t>
            </a:r>
            <a:endParaRPr lang="en-US" sz="3800"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normAutofit fontScale="92500" lnSpcReduction="10000"/>
          </a:bodyPr>
          <a:lstStyle/>
          <a:p>
            <a:r>
              <a:rPr lang="en-US" b="1" i="1" dirty="0" smtClean="0">
                <a:solidFill>
                  <a:srgbClr val="FFC000"/>
                </a:solidFill>
                <a:latin typeface="Arial" pitchFamily="34" charset="0"/>
                <a:cs typeface="Arial" pitchFamily="34" charset="0"/>
              </a:rPr>
              <a:t>Why trust Jesus ?</a:t>
            </a:r>
          </a:p>
          <a:p>
            <a:r>
              <a:rPr lang="en-US" b="1" u="sng" dirty="0" smtClean="0">
                <a:solidFill>
                  <a:srgbClr val="FFFF00"/>
                </a:solidFill>
                <a:latin typeface="Arial" pitchFamily="34" charset="0"/>
                <a:cs typeface="Arial" pitchFamily="34" charset="0"/>
              </a:rPr>
              <a:t>Because</a:t>
            </a:r>
            <a:r>
              <a:rPr lang="en-US" dirty="0" smtClean="0">
                <a:solidFill>
                  <a:srgbClr val="FFFF00"/>
                </a:solidFill>
                <a:latin typeface="Arial" pitchFamily="34" charset="0"/>
                <a:cs typeface="Arial" pitchFamily="34" charset="0"/>
              </a:rPr>
              <a:t> </a:t>
            </a:r>
            <a:r>
              <a:rPr lang="en-US" b="1" u="sng" dirty="0" smtClean="0">
                <a:solidFill>
                  <a:srgbClr val="FFFF00"/>
                </a:solidFill>
                <a:latin typeface="Arial" pitchFamily="34" charset="0"/>
                <a:cs typeface="Arial" pitchFamily="34" charset="0"/>
              </a:rPr>
              <a:t>of</a:t>
            </a:r>
            <a:r>
              <a:rPr lang="en-US" dirty="0" smtClean="0">
                <a:latin typeface="Arial" pitchFamily="34" charset="0"/>
                <a:cs typeface="Arial" pitchFamily="34" charset="0"/>
              </a:rPr>
              <a:t> the witnesses…</a:t>
            </a:r>
          </a:p>
          <a:p>
            <a:r>
              <a:rPr lang="en-US" b="1" u="sng" dirty="0">
                <a:solidFill>
                  <a:srgbClr val="FFFF00"/>
                </a:solidFill>
                <a:latin typeface="Arial" pitchFamily="34" charset="0"/>
                <a:cs typeface="Arial" pitchFamily="34" charset="0"/>
              </a:rPr>
              <a:t>Because</a:t>
            </a:r>
            <a:r>
              <a:rPr lang="en-US" dirty="0">
                <a:solidFill>
                  <a:srgbClr val="FFFF00"/>
                </a:solidFill>
                <a:latin typeface="Arial" pitchFamily="34" charset="0"/>
                <a:cs typeface="Arial" pitchFamily="34" charset="0"/>
              </a:rPr>
              <a:t> </a:t>
            </a:r>
            <a:r>
              <a:rPr lang="en-US" b="1" u="sng" dirty="0">
                <a:solidFill>
                  <a:srgbClr val="FFFF00"/>
                </a:solidFill>
                <a:latin typeface="Arial" pitchFamily="34" charset="0"/>
                <a:cs typeface="Arial" pitchFamily="34" charset="0"/>
              </a:rPr>
              <a:t>of</a:t>
            </a:r>
            <a:r>
              <a:rPr lang="en-US" dirty="0">
                <a:latin typeface="Arial" pitchFamily="34" charset="0"/>
                <a:cs typeface="Arial" pitchFamily="34" charset="0"/>
              </a:rPr>
              <a:t> His </a:t>
            </a:r>
            <a:r>
              <a:rPr lang="en-US" dirty="0" smtClean="0">
                <a:latin typeface="Arial" pitchFamily="34" charset="0"/>
                <a:cs typeface="Arial" pitchFamily="34" charset="0"/>
              </a:rPr>
              <a:t>words…</a:t>
            </a:r>
          </a:p>
          <a:p>
            <a:r>
              <a:rPr lang="en-US" b="1" u="sng" dirty="0">
                <a:solidFill>
                  <a:srgbClr val="FFFF00"/>
                </a:solidFill>
                <a:latin typeface="Arial" pitchFamily="34" charset="0"/>
                <a:cs typeface="Arial" pitchFamily="34" charset="0"/>
              </a:rPr>
              <a:t>Because</a:t>
            </a:r>
            <a:r>
              <a:rPr lang="en-US" dirty="0">
                <a:solidFill>
                  <a:srgbClr val="FFFF00"/>
                </a:solidFill>
                <a:latin typeface="Arial" pitchFamily="34" charset="0"/>
                <a:cs typeface="Arial" pitchFamily="34" charset="0"/>
              </a:rPr>
              <a:t> </a:t>
            </a:r>
            <a:r>
              <a:rPr lang="en-US" b="1" u="sng" dirty="0">
                <a:solidFill>
                  <a:srgbClr val="FFFF00"/>
                </a:solidFill>
                <a:latin typeface="Arial" pitchFamily="34" charset="0"/>
                <a:cs typeface="Arial" pitchFamily="34" charset="0"/>
              </a:rPr>
              <a:t>of</a:t>
            </a:r>
            <a:r>
              <a:rPr lang="en-US" dirty="0">
                <a:latin typeface="Arial" pitchFamily="34" charset="0"/>
                <a:cs typeface="Arial" pitchFamily="34" charset="0"/>
              </a:rPr>
              <a:t> His </a:t>
            </a:r>
            <a:r>
              <a:rPr lang="en-US" dirty="0" smtClean="0">
                <a:latin typeface="Arial" pitchFamily="34" charset="0"/>
                <a:cs typeface="Arial" pitchFamily="34" charset="0"/>
              </a:rPr>
              <a:t>followers…</a:t>
            </a:r>
          </a:p>
          <a:p>
            <a:r>
              <a:rPr lang="en-US" b="1" u="sng" dirty="0">
                <a:solidFill>
                  <a:srgbClr val="FFFF00"/>
                </a:solidFill>
                <a:latin typeface="Arial" pitchFamily="34" charset="0"/>
                <a:cs typeface="Arial" pitchFamily="34" charset="0"/>
              </a:rPr>
              <a:t>Because</a:t>
            </a:r>
            <a:r>
              <a:rPr lang="en-US" dirty="0">
                <a:solidFill>
                  <a:srgbClr val="FFFF00"/>
                </a:solidFill>
                <a:latin typeface="Arial" pitchFamily="34" charset="0"/>
                <a:cs typeface="Arial" pitchFamily="34" charset="0"/>
              </a:rPr>
              <a:t> </a:t>
            </a:r>
            <a:r>
              <a:rPr lang="en-US" b="1" u="sng" dirty="0">
                <a:solidFill>
                  <a:srgbClr val="FFFF00"/>
                </a:solidFill>
                <a:latin typeface="Arial" pitchFamily="34" charset="0"/>
                <a:cs typeface="Arial" pitchFamily="34" charset="0"/>
              </a:rPr>
              <a:t>of</a:t>
            </a:r>
            <a:r>
              <a:rPr lang="en-US" dirty="0">
                <a:latin typeface="Arial" pitchFamily="34" charset="0"/>
                <a:cs typeface="Arial" pitchFamily="34" charset="0"/>
              </a:rPr>
              <a:t> His </a:t>
            </a:r>
            <a:r>
              <a:rPr lang="en-US" dirty="0" smtClean="0">
                <a:latin typeface="Arial" pitchFamily="34" charset="0"/>
                <a:cs typeface="Arial" pitchFamily="34" charset="0"/>
              </a:rPr>
              <a:t>death </a:t>
            </a:r>
            <a:r>
              <a:rPr lang="en-US" dirty="0">
                <a:latin typeface="Arial" pitchFamily="34" charset="0"/>
                <a:cs typeface="Arial" pitchFamily="34" charset="0"/>
              </a:rPr>
              <a:t>&amp;</a:t>
            </a:r>
            <a:r>
              <a:rPr lang="en-US" dirty="0" smtClean="0">
                <a:latin typeface="Arial" pitchFamily="34" charset="0"/>
                <a:cs typeface="Arial" pitchFamily="34" charset="0"/>
              </a:rPr>
              <a:t> resurrection</a:t>
            </a:r>
            <a:r>
              <a:rPr lang="en-US" dirty="0">
                <a:latin typeface="Arial" pitchFamily="34" charset="0"/>
                <a:cs typeface="Arial" pitchFamily="34" charset="0"/>
              </a:rPr>
              <a:t> </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val="24028000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000"/>
                                        <p:tgtEl>
                                          <p:spTgt spid="7">
                                            <p:txEl>
                                              <p:pRg st="2" end="2"/>
                                            </p:txEl>
                                          </p:spTgt>
                                        </p:tgtEl>
                                      </p:cBhvr>
                                    </p:animEffect>
                                    <p:anim calcmode="lin" valueType="num">
                                      <p:cBhvr>
                                        <p:cTn id="2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21" presetClass="entr" presetSubtype="1" fill="hold" grpId="0" nodeType="after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wheel(1)">
                                      <p:cBhvr>
                                        <p:cTn id="4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The world is in darkness.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lnSpcReduction="10000"/>
          </a:bodyPr>
          <a:lstStyle/>
          <a:p>
            <a:r>
              <a:rPr lang="en-US" dirty="0" smtClean="0">
                <a:latin typeface="Arial" pitchFamily="34" charset="0"/>
                <a:cs typeface="Arial" pitchFamily="34" charset="0"/>
              </a:rPr>
              <a:t>“You </a:t>
            </a:r>
            <a:r>
              <a:rPr lang="en-US" dirty="0">
                <a:latin typeface="Arial" pitchFamily="34" charset="0"/>
                <a:cs typeface="Arial" pitchFamily="34" charset="0"/>
              </a:rPr>
              <a:t>do </a:t>
            </a:r>
            <a:r>
              <a:rPr lang="en-US" i="1" u="sng" dirty="0">
                <a:latin typeface="Arial" pitchFamily="34" charset="0"/>
                <a:cs typeface="Arial" pitchFamily="34" charset="0"/>
              </a:rPr>
              <a:t>not</a:t>
            </a:r>
            <a:r>
              <a:rPr lang="en-US" dirty="0">
                <a:latin typeface="Arial" pitchFamily="34" charset="0"/>
                <a:cs typeface="Arial" pitchFamily="34" charset="0"/>
              </a:rPr>
              <a:t> </a:t>
            </a:r>
            <a:r>
              <a:rPr lang="en-US" i="1" u="sng" dirty="0">
                <a:latin typeface="Arial" pitchFamily="34" charset="0"/>
                <a:cs typeface="Arial" pitchFamily="34" charset="0"/>
              </a:rPr>
              <a:t>know</a:t>
            </a:r>
            <a:r>
              <a:rPr lang="en-US" dirty="0">
                <a:latin typeface="Arial" pitchFamily="34" charset="0"/>
                <a:cs typeface="Arial" pitchFamily="34" charset="0"/>
              </a:rPr>
              <a:t> where I come from or where I am </a:t>
            </a:r>
            <a:r>
              <a:rPr lang="en-US" dirty="0" smtClean="0">
                <a:latin typeface="Arial" pitchFamily="34" charset="0"/>
                <a:cs typeface="Arial" pitchFamily="34" charset="0"/>
              </a:rPr>
              <a:t>going…  You </a:t>
            </a:r>
            <a:r>
              <a:rPr lang="en-US" i="1" u="sng" dirty="0">
                <a:latin typeface="Arial" pitchFamily="34" charset="0"/>
                <a:cs typeface="Arial" pitchFamily="34" charset="0"/>
              </a:rPr>
              <a:t>know</a:t>
            </a:r>
            <a:r>
              <a:rPr lang="en-US" dirty="0">
                <a:latin typeface="Arial" pitchFamily="34" charset="0"/>
                <a:cs typeface="Arial" pitchFamily="34" charset="0"/>
              </a:rPr>
              <a:t> </a:t>
            </a:r>
            <a:r>
              <a:rPr lang="en-US" i="1" u="sng" dirty="0">
                <a:latin typeface="Arial" pitchFamily="34" charset="0"/>
                <a:cs typeface="Arial" pitchFamily="34" charset="0"/>
              </a:rPr>
              <a:t>neither</a:t>
            </a:r>
            <a:r>
              <a:rPr lang="en-US" dirty="0">
                <a:latin typeface="Arial" pitchFamily="34" charset="0"/>
                <a:cs typeface="Arial" pitchFamily="34" charset="0"/>
              </a:rPr>
              <a:t> </a:t>
            </a:r>
            <a:r>
              <a:rPr lang="en-US" dirty="0" smtClean="0">
                <a:latin typeface="Arial" pitchFamily="34" charset="0"/>
                <a:cs typeface="Arial" pitchFamily="34" charset="0"/>
              </a:rPr>
              <a:t>me </a:t>
            </a:r>
            <a:r>
              <a:rPr lang="en-US" dirty="0">
                <a:latin typeface="Arial" pitchFamily="34" charset="0"/>
                <a:cs typeface="Arial" pitchFamily="34" charset="0"/>
              </a:rPr>
              <a:t>nor </a:t>
            </a:r>
            <a:r>
              <a:rPr lang="en-US" dirty="0" smtClean="0">
                <a:latin typeface="Arial" pitchFamily="34" charset="0"/>
                <a:cs typeface="Arial" pitchFamily="34" charset="0"/>
              </a:rPr>
              <a:t>my Father ;  </a:t>
            </a:r>
            <a:r>
              <a:rPr lang="en-US" u="sng" dirty="0">
                <a:latin typeface="Arial" pitchFamily="34" charset="0"/>
                <a:cs typeface="Arial" pitchFamily="34" charset="0"/>
              </a:rPr>
              <a:t>if</a:t>
            </a:r>
            <a:r>
              <a:rPr lang="en-US" dirty="0">
                <a:latin typeface="Arial" pitchFamily="34" charset="0"/>
                <a:cs typeface="Arial" pitchFamily="34" charset="0"/>
              </a:rPr>
              <a:t> </a:t>
            </a:r>
            <a:r>
              <a:rPr lang="en-US" u="sng" dirty="0">
                <a:latin typeface="Arial" pitchFamily="34" charset="0"/>
                <a:cs typeface="Arial" pitchFamily="34" charset="0"/>
              </a:rPr>
              <a:t>you</a:t>
            </a:r>
            <a:r>
              <a:rPr lang="en-US" dirty="0">
                <a:latin typeface="Arial" pitchFamily="34" charset="0"/>
                <a:cs typeface="Arial" pitchFamily="34" charset="0"/>
              </a:rPr>
              <a:t> </a:t>
            </a:r>
            <a:r>
              <a:rPr lang="en-US" u="sng" dirty="0">
                <a:latin typeface="Arial" pitchFamily="34" charset="0"/>
                <a:cs typeface="Arial" pitchFamily="34" charset="0"/>
              </a:rPr>
              <a:t>knew</a:t>
            </a:r>
            <a:r>
              <a:rPr lang="en-US" dirty="0">
                <a:latin typeface="Arial" pitchFamily="34" charset="0"/>
                <a:cs typeface="Arial" pitchFamily="34" charset="0"/>
              </a:rPr>
              <a:t> </a:t>
            </a:r>
            <a:r>
              <a:rPr lang="en-US" dirty="0" smtClean="0">
                <a:latin typeface="Arial" pitchFamily="34" charset="0"/>
                <a:cs typeface="Arial" pitchFamily="34" charset="0"/>
              </a:rPr>
              <a:t>me</a:t>
            </a:r>
            <a:r>
              <a:rPr lang="en-US" dirty="0">
                <a:latin typeface="Arial" pitchFamily="34" charset="0"/>
                <a:cs typeface="Arial" pitchFamily="34" charset="0"/>
              </a:rPr>
              <a:t>, you would know </a:t>
            </a:r>
            <a:r>
              <a:rPr lang="en-US" dirty="0" smtClean="0">
                <a:latin typeface="Arial" pitchFamily="34" charset="0"/>
                <a:cs typeface="Arial" pitchFamily="34" charset="0"/>
              </a:rPr>
              <a:t>my </a:t>
            </a:r>
            <a:r>
              <a:rPr lang="en-US" dirty="0">
                <a:latin typeface="Arial" pitchFamily="34" charset="0"/>
                <a:cs typeface="Arial" pitchFamily="34" charset="0"/>
              </a:rPr>
              <a:t>Father also." </a:t>
            </a:r>
          </a:p>
          <a:p>
            <a:r>
              <a:rPr lang="en-US" b="1" i="1" dirty="0">
                <a:solidFill>
                  <a:srgbClr val="00FF00"/>
                </a:solidFill>
                <a:latin typeface="Arial" pitchFamily="34" charset="0"/>
                <a:cs typeface="Arial" pitchFamily="34" charset="0"/>
              </a:rPr>
              <a:t>John </a:t>
            </a:r>
            <a:r>
              <a:rPr lang="en-US" b="1" i="1" dirty="0" smtClean="0">
                <a:solidFill>
                  <a:srgbClr val="00FF00"/>
                </a:solidFill>
                <a:latin typeface="Arial" pitchFamily="34" charset="0"/>
                <a:cs typeface="Arial" pitchFamily="34" charset="0"/>
              </a:rPr>
              <a:t>8v14 &amp; 19</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His words free the mind.</a:t>
            </a:r>
            <a:endParaRPr lang="en-US" dirty="0">
              <a:latin typeface="Arial" pitchFamily="34" charset="0"/>
              <a:cs typeface="Arial" pitchFamily="34" charset="0"/>
            </a:endParaRPr>
          </a:p>
        </p:txBody>
      </p:sp>
    </p:spTree>
    <p:extLst>
      <p:ext uri="{BB962C8B-B14F-4D97-AF65-F5344CB8AC3E}">
        <p14:creationId xmlns:p14="http://schemas.microsoft.com/office/powerpoint/2010/main" val="5556659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Let’s read John 8v21-30…</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576387" y="1308100"/>
            <a:ext cx="5991225" cy="4457700"/>
          </a:xfrm>
        </p:spPr>
      </p:pic>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His words free from death.</a:t>
            </a:r>
            <a:endParaRPr lang="en-US" dirty="0">
              <a:latin typeface="Arial" pitchFamily="34" charset="0"/>
              <a:cs typeface="Arial" pitchFamily="34" charset="0"/>
            </a:endParaRPr>
          </a:p>
        </p:txBody>
      </p:sp>
    </p:spTree>
    <p:extLst>
      <p:ext uri="{BB962C8B-B14F-4D97-AF65-F5344CB8AC3E}">
        <p14:creationId xmlns:p14="http://schemas.microsoft.com/office/powerpoint/2010/main" val="3398204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He said it very clearly.</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a:bodyPr>
          <a:lstStyle/>
          <a:p>
            <a:r>
              <a:rPr lang="en-US" dirty="0">
                <a:latin typeface="Arial" pitchFamily="34" charset="0"/>
                <a:cs typeface="Arial" pitchFamily="34" charset="0"/>
              </a:rPr>
              <a:t>"Therefore I said to you that </a:t>
            </a:r>
            <a:r>
              <a:rPr lang="en-US" i="1" u="sng" dirty="0">
                <a:latin typeface="Arial" pitchFamily="34" charset="0"/>
                <a:cs typeface="Arial" pitchFamily="34" charset="0"/>
              </a:rPr>
              <a:t>you will die in your </a:t>
            </a:r>
            <a:r>
              <a:rPr lang="en-US" i="1" u="sng" dirty="0" smtClean="0">
                <a:latin typeface="Arial" pitchFamily="34" charset="0"/>
                <a:cs typeface="Arial" pitchFamily="34" charset="0"/>
              </a:rPr>
              <a:t>sins</a:t>
            </a:r>
            <a:r>
              <a:rPr lang="en-US" b="1" i="1" dirty="0" smtClean="0">
                <a:latin typeface="Arial" pitchFamily="34" charset="0"/>
                <a:cs typeface="Arial" pitchFamily="34" charset="0"/>
              </a:rPr>
              <a:t> </a:t>
            </a:r>
            <a:r>
              <a:rPr lang="en-US" dirty="0" smtClean="0">
                <a:latin typeface="Arial" pitchFamily="34" charset="0"/>
                <a:cs typeface="Arial" pitchFamily="34" charset="0"/>
              </a:rPr>
              <a:t>;  for </a:t>
            </a:r>
            <a:r>
              <a:rPr lang="en-US" dirty="0">
                <a:latin typeface="Arial" pitchFamily="34" charset="0"/>
                <a:cs typeface="Arial" pitchFamily="34" charset="0"/>
              </a:rPr>
              <a:t>unless you believe that I </a:t>
            </a:r>
            <a:r>
              <a:rPr lang="en-US" dirty="0" smtClean="0">
                <a:latin typeface="Arial" pitchFamily="34" charset="0"/>
                <a:cs typeface="Arial" pitchFamily="34" charset="0"/>
              </a:rPr>
              <a:t>am [God], </a:t>
            </a:r>
            <a:r>
              <a:rPr lang="en-US" i="1" u="sng" dirty="0">
                <a:latin typeface="Arial" pitchFamily="34" charset="0"/>
                <a:cs typeface="Arial" pitchFamily="34" charset="0"/>
              </a:rPr>
              <a:t>you will die in your sins</a:t>
            </a:r>
            <a:r>
              <a:rPr lang="en-US" dirty="0">
                <a:latin typeface="Arial" pitchFamily="34" charset="0"/>
                <a:cs typeface="Arial" pitchFamily="34" charset="0"/>
              </a:rPr>
              <a:t>." </a:t>
            </a:r>
          </a:p>
          <a:p>
            <a:r>
              <a:rPr lang="en-US" b="1" i="1" dirty="0">
                <a:solidFill>
                  <a:srgbClr val="00FF00"/>
                </a:solidFill>
                <a:latin typeface="Arial" pitchFamily="34" charset="0"/>
                <a:cs typeface="Arial" pitchFamily="34" charset="0"/>
              </a:rPr>
              <a:t>John </a:t>
            </a:r>
            <a:r>
              <a:rPr lang="en-US" b="1" i="1" dirty="0" smtClean="0">
                <a:solidFill>
                  <a:srgbClr val="00FF00"/>
                </a:solidFill>
                <a:latin typeface="Arial" pitchFamily="34" charset="0"/>
                <a:cs typeface="Arial" pitchFamily="34" charset="0"/>
              </a:rPr>
              <a:t>8v24 (cf. v21)</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sz="4600" dirty="0" smtClean="0">
                <a:latin typeface="Arial" pitchFamily="34" charset="0"/>
                <a:cs typeface="Arial" pitchFamily="34" charset="0"/>
              </a:rPr>
              <a:t>He put in </a:t>
            </a:r>
            <a:r>
              <a:rPr lang="en-US" sz="4600" u="sng" dirty="0" smtClean="0">
                <a:latin typeface="Arial" pitchFamily="34" charset="0"/>
                <a:cs typeface="Arial" pitchFamily="34" charset="0"/>
              </a:rPr>
              <a:t>words</a:t>
            </a:r>
            <a:r>
              <a:rPr lang="en-US" sz="4600" dirty="0" smtClean="0">
                <a:latin typeface="Arial" pitchFamily="34" charset="0"/>
                <a:cs typeface="Arial" pitchFamily="34" charset="0"/>
              </a:rPr>
              <a:t> what to do.</a:t>
            </a:r>
            <a:endParaRPr lang="en-US" sz="4600" dirty="0">
              <a:latin typeface="Arial" pitchFamily="34" charset="0"/>
              <a:cs typeface="Arial" pitchFamily="34" charset="0"/>
            </a:endParaRPr>
          </a:p>
        </p:txBody>
      </p:sp>
    </p:spTree>
    <p:extLst>
      <p:ext uri="{BB962C8B-B14F-4D97-AF65-F5344CB8AC3E}">
        <p14:creationId xmlns:p14="http://schemas.microsoft.com/office/powerpoint/2010/main" val="10277588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Let’s read John 8v31-47…</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a:bodyPr>
          <a:lstStyle/>
          <a:p>
            <a:r>
              <a:rPr lang="en-US" dirty="0" smtClean="0">
                <a:latin typeface="Arial" pitchFamily="34" charset="0"/>
                <a:cs typeface="Arial" pitchFamily="34" charset="0"/>
              </a:rPr>
              <a:t>“They </a:t>
            </a:r>
            <a:r>
              <a:rPr lang="en-US" dirty="0">
                <a:latin typeface="Arial" pitchFamily="34" charset="0"/>
                <a:cs typeface="Arial" pitchFamily="34" charset="0"/>
              </a:rPr>
              <a:t>answered Him, </a:t>
            </a:r>
            <a:r>
              <a:rPr lang="en-US" dirty="0" smtClean="0">
                <a:latin typeface="Arial" pitchFamily="34" charset="0"/>
                <a:cs typeface="Arial" pitchFamily="34" charset="0"/>
              </a:rPr>
              <a:t>‘We </a:t>
            </a:r>
            <a:r>
              <a:rPr lang="en-US" dirty="0">
                <a:latin typeface="Arial" pitchFamily="34" charset="0"/>
                <a:cs typeface="Arial" pitchFamily="34" charset="0"/>
              </a:rPr>
              <a:t>are Abraham's descendants and have </a:t>
            </a:r>
            <a:r>
              <a:rPr lang="en-US" b="1" i="1" u="sng" dirty="0">
                <a:latin typeface="Arial" pitchFamily="34" charset="0"/>
                <a:cs typeface="Arial" pitchFamily="34" charset="0"/>
              </a:rPr>
              <a:t>never</a:t>
            </a:r>
            <a:r>
              <a:rPr lang="en-US" dirty="0">
                <a:latin typeface="Arial" pitchFamily="34" charset="0"/>
                <a:cs typeface="Arial" pitchFamily="34" charset="0"/>
              </a:rPr>
              <a:t> </a:t>
            </a:r>
            <a:r>
              <a:rPr lang="en-US" b="1" i="1" u="sng" dirty="0" smtClean="0">
                <a:latin typeface="Arial" pitchFamily="34" charset="0"/>
                <a:cs typeface="Arial" pitchFamily="34" charset="0"/>
              </a:rPr>
              <a:t>once</a:t>
            </a:r>
            <a:r>
              <a:rPr lang="en-US" dirty="0" smtClean="0">
                <a:latin typeface="Arial" pitchFamily="34" charset="0"/>
                <a:cs typeface="Arial" pitchFamily="34" charset="0"/>
              </a:rPr>
              <a:t> been </a:t>
            </a:r>
            <a:r>
              <a:rPr lang="en-US" b="1" i="1" u="sng" dirty="0">
                <a:latin typeface="Arial" pitchFamily="34" charset="0"/>
                <a:cs typeface="Arial" pitchFamily="34" charset="0"/>
              </a:rPr>
              <a:t>enslaved</a:t>
            </a:r>
            <a:r>
              <a:rPr lang="en-US" dirty="0">
                <a:latin typeface="Arial" pitchFamily="34" charset="0"/>
                <a:cs typeface="Arial" pitchFamily="34" charset="0"/>
              </a:rPr>
              <a:t> to </a:t>
            </a:r>
            <a:r>
              <a:rPr lang="en-US" dirty="0" smtClean="0">
                <a:latin typeface="Arial" pitchFamily="34" charset="0"/>
                <a:cs typeface="Arial" pitchFamily="34" charset="0"/>
              </a:rPr>
              <a:t>anyone ;  </a:t>
            </a:r>
            <a:r>
              <a:rPr lang="en-US" dirty="0">
                <a:latin typeface="Arial" pitchFamily="34" charset="0"/>
                <a:cs typeface="Arial" pitchFamily="34" charset="0"/>
              </a:rPr>
              <a:t>how is it that You say, 'You will become </a:t>
            </a:r>
            <a:r>
              <a:rPr lang="en-US" dirty="0" smtClean="0">
                <a:latin typeface="Arial" pitchFamily="34" charset="0"/>
                <a:cs typeface="Arial" pitchFamily="34" charset="0"/>
              </a:rPr>
              <a:t>free ?’ " </a:t>
            </a:r>
            <a:r>
              <a:rPr lang="en-US" b="1" i="1" dirty="0" smtClean="0">
                <a:solidFill>
                  <a:srgbClr val="00FF00"/>
                </a:solidFill>
                <a:latin typeface="Arial" pitchFamily="34" charset="0"/>
                <a:cs typeface="Arial" pitchFamily="34" charset="0"/>
              </a:rPr>
              <a:t>John 8v33</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How quickly we forget !</a:t>
            </a:r>
            <a:endParaRPr lang="en-US" dirty="0">
              <a:latin typeface="Arial" pitchFamily="34" charset="0"/>
              <a:cs typeface="Arial" pitchFamily="34" charset="0"/>
            </a:endParaRPr>
          </a:p>
        </p:txBody>
      </p:sp>
    </p:spTree>
    <p:extLst>
      <p:ext uri="{BB962C8B-B14F-4D97-AF65-F5344CB8AC3E}">
        <p14:creationId xmlns:p14="http://schemas.microsoft.com/office/powerpoint/2010/main" val="21703515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666326"/>
          </a:xfrm>
        </p:spPr>
        <p:txBody>
          <a:bodyPr>
            <a:noAutofit/>
          </a:bodyPr>
          <a:lstStyle/>
          <a:p>
            <a:r>
              <a:rPr lang="en-US" dirty="0" smtClean="0">
                <a:latin typeface="Arial" pitchFamily="34" charset="0"/>
                <a:cs typeface="Arial" pitchFamily="34" charset="0"/>
              </a:rPr>
              <a:t>Israel had been enslaved many times.</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27784" y="2061418"/>
            <a:ext cx="3771226" cy="3887862"/>
          </a:xfrm>
        </p:spPr>
      </p:pic>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From Egypt to Rome !</a:t>
            </a:r>
            <a:endParaRPr lang="en-US" dirty="0">
              <a:latin typeface="Arial" pitchFamily="34" charset="0"/>
              <a:cs typeface="Arial" pitchFamily="34" charset="0"/>
            </a:endParaRPr>
          </a:p>
        </p:txBody>
      </p:sp>
    </p:spTree>
    <p:extLst>
      <p:ext uri="{BB962C8B-B14F-4D97-AF65-F5344CB8AC3E}">
        <p14:creationId xmlns:p14="http://schemas.microsoft.com/office/powerpoint/2010/main" val="16658582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The worse slavery is to sin.</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a:bodyPr>
          <a:lstStyle/>
          <a:p>
            <a:r>
              <a:rPr lang="en-US" dirty="0" smtClean="0">
                <a:latin typeface="Arial" pitchFamily="34" charset="0"/>
                <a:cs typeface="Arial" pitchFamily="34" charset="0"/>
              </a:rPr>
              <a:t>“Jesus </a:t>
            </a:r>
            <a:r>
              <a:rPr lang="en-US" dirty="0">
                <a:latin typeface="Arial" pitchFamily="34" charset="0"/>
                <a:cs typeface="Arial" pitchFamily="34" charset="0"/>
              </a:rPr>
              <a:t>answered them</a:t>
            </a:r>
            <a:r>
              <a:rPr lang="en-US" dirty="0" smtClean="0">
                <a:latin typeface="Arial" pitchFamily="34" charset="0"/>
                <a:cs typeface="Arial" pitchFamily="34" charset="0"/>
              </a:rPr>
              <a:t>,     ‘Truly</a:t>
            </a:r>
            <a:r>
              <a:rPr lang="en-US" dirty="0">
                <a:latin typeface="Arial" pitchFamily="34" charset="0"/>
                <a:cs typeface="Arial" pitchFamily="34" charset="0"/>
              </a:rPr>
              <a:t>, truly, I say to you, everyone who commits sin is the </a:t>
            </a:r>
            <a:r>
              <a:rPr lang="en-US" b="1" i="1" u="sng" dirty="0">
                <a:latin typeface="Arial" pitchFamily="34" charset="0"/>
                <a:cs typeface="Arial" pitchFamily="34" charset="0"/>
              </a:rPr>
              <a:t>slave of sin</a:t>
            </a:r>
            <a:r>
              <a:rPr lang="en-US" dirty="0" smtClean="0">
                <a:latin typeface="Arial" pitchFamily="34" charset="0"/>
                <a:cs typeface="Arial" pitchFamily="34" charset="0"/>
              </a:rPr>
              <a:t>.’ ”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John </a:t>
            </a:r>
            <a:r>
              <a:rPr lang="en-US" b="1" i="1" dirty="0" smtClean="0">
                <a:solidFill>
                  <a:srgbClr val="00FF00"/>
                </a:solidFill>
                <a:latin typeface="Arial" pitchFamily="34" charset="0"/>
                <a:cs typeface="Arial" pitchFamily="34" charset="0"/>
              </a:rPr>
              <a:t>8v34</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Jesus wants to free us.</a:t>
            </a:r>
            <a:endParaRPr lang="en-US" dirty="0">
              <a:latin typeface="Arial" pitchFamily="34" charset="0"/>
              <a:cs typeface="Arial" pitchFamily="34" charset="0"/>
            </a:endParaRPr>
          </a:p>
        </p:txBody>
      </p:sp>
    </p:spTree>
    <p:extLst>
      <p:ext uri="{BB962C8B-B14F-4D97-AF65-F5344CB8AC3E}">
        <p14:creationId xmlns:p14="http://schemas.microsoft.com/office/powerpoint/2010/main" val="1952389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Jesus offers true freedom.</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Autofit/>
          </a:bodyPr>
          <a:lstStyle/>
          <a:p>
            <a:r>
              <a:rPr lang="en-US" sz="4700" dirty="0" smtClean="0">
                <a:latin typeface="Arial" pitchFamily="34" charset="0"/>
                <a:cs typeface="Arial" pitchFamily="34" charset="0"/>
              </a:rPr>
              <a:t>“Jesus </a:t>
            </a:r>
            <a:r>
              <a:rPr lang="en-US" sz="4700" dirty="0">
                <a:latin typeface="Arial" pitchFamily="34" charset="0"/>
                <a:cs typeface="Arial" pitchFamily="34" charset="0"/>
              </a:rPr>
              <a:t>was saying </a:t>
            </a:r>
            <a:r>
              <a:rPr lang="en-US" sz="4700" b="1" i="1" u="sng" dirty="0">
                <a:latin typeface="Arial" pitchFamily="34" charset="0"/>
                <a:cs typeface="Arial" pitchFamily="34" charset="0"/>
              </a:rPr>
              <a:t>to</a:t>
            </a:r>
            <a:r>
              <a:rPr lang="en-US" sz="4700" dirty="0">
                <a:latin typeface="Arial" pitchFamily="34" charset="0"/>
                <a:cs typeface="Arial" pitchFamily="34" charset="0"/>
              </a:rPr>
              <a:t> </a:t>
            </a:r>
            <a:r>
              <a:rPr lang="en-US" sz="4700" b="1" i="1" u="sng" dirty="0">
                <a:latin typeface="Arial" pitchFamily="34" charset="0"/>
                <a:cs typeface="Arial" pitchFamily="34" charset="0"/>
              </a:rPr>
              <a:t>those</a:t>
            </a:r>
            <a:r>
              <a:rPr lang="en-US" sz="4700" dirty="0">
                <a:latin typeface="Arial" pitchFamily="34" charset="0"/>
                <a:cs typeface="Arial" pitchFamily="34" charset="0"/>
              </a:rPr>
              <a:t> Jews </a:t>
            </a:r>
            <a:r>
              <a:rPr lang="en-US" sz="4700" b="1" i="1" u="sng" dirty="0">
                <a:latin typeface="Arial" pitchFamily="34" charset="0"/>
                <a:cs typeface="Arial" pitchFamily="34" charset="0"/>
              </a:rPr>
              <a:t>who</a:t>
            </a:r>
            <a:r>
              <a:rPr lang="en-US" sz="4700" dirty="0">
                <a:latin typeface="Arial" pitchFamily="34" charset="0"/>
                <a:cs typeface="Arial" pitchFamily="34" charset="0"/>
              </a:rPr>
              <a:t> had </a:t>
            </a:r>
            <a:r>
              <a:rPr lang="en-US" sz="4700" b="1" i="1" u="sng" dirty="0">
                <a:latin typeface="Arial" pitchFamily="34" charset="0"/>
                <a:cs typeface="Arial" pitchFamily="34" charset="0"/>
              </a:rPr>
              <a:t>believed</a:t>
            </a:r>
            <a:r>
              <a:rPr lang="en-US" sz="4700" dirty="0">
                <a:latin typeface="Arial" pitchFamily="34" charset="0"/>
                <a:cs typeface="Arial" pitchFamily="34" charset="0"/>
              </a:rPr>
              <a:t> Him, </a:t>
            </a:r>
            <a:r>
              <a:rPr lang="en-US" sz="4700" dirty="0" smtClean="0">
                <a:latin typeface="Arial" pitchFamily="34" charset="0"/>
                <a:cs typeface="Arial" pitchFamily="34" charset="0"/>
              </a:rPr>
              <a:t>‘</a:t>
            </a:r>
            <a:r>
              <a:rPr lang="en-US" sz="4700" b="1" i="1" u="sng" dirty="0" smtClean="0">
                <a:solidFill>
                  <a:srgbClr val="FF00FF"/>
                </a:solidFill>
                <a:latin typeface="Arial" pitchFamily="34" charset="0"/>
                <a:cs typeface="Arial" pitchFamily="34" charset="0"/>
              </a:rPr>
              <a:t>If</a:t>
            </a:r>
            <a:r>
              <a:rPr lang="en-US" sz="4700" dirty="0" smtClean="0">
                <a:latin typeface="Arial" pitchFamily="34" charset="0"/>
                <a:cs typeface="Arial" pitchFamily="34" charset="0"/>
              </a:rPr>
              <a:t> </a:t>
            </a:r>
            <a:r>
              <a:rPr lang="en-US" sz="4700" dirty="0">
                <a:latin typeface="Arial" pitchFamily="34" charset="0"/>
                <a:cs typeface="Arial" pitchFamily="34" charset="0"/>
              </a:rPr>
              <a:t>you </a:t>
            </a:r>
            <a:r>
              <a:rPr lang="en-US" sz="4700" b="1" i="1" u="sng" dirty="0">
                <a:solidFill>
                  <a:srgbClr val="FF00FF"/>
                </a:solidFill>
                <a:latin typeface="Arial" pitchFamily="34" charset="0"/>
                <a:cs typeface="Arial" pitchFamily="34" charset="0"/>
              </a:rPr>
              <a:t>continue</a:t>
            </a:r>
            <a:r>
              <a:rPr lang="en-US" sz="4700" dirty="0">
                <a:latin typeface="Arial" pitchFamily="34" charset="0"/>
                <a:cs typeface="Arial" pitchFamily="34" charset="0"/>
              </a:rPr>
              <a:t> </a:t>
            </a:r>
            <a:r>
              <a:rPr lang="en-US" sz="4700" b="1" i="1" u="sng" dirty="0">
                <a:solidFill>
                  <a:srgbClr val="FF00FF"/>
                </a:solidFill>
                <a:latin typeface="Arial" pitchFamily="34" charset="0"/>
                <a:cs typeface="Arial" pitchFamily="34" charset="0"/>
              </a:rPr>
              <a:t>in</a:t>
            </a:r>
            <a:r>
              <a:rPr lang="en-US" sz="4700" dirty="0">
                <a:solidFill>
                  <a:srgbClr val="FF00FF"/>
                </a:solidFill>
                <a:latin typeface="Arial" pitchFamily="34" charset="0"/>
                <a:cs typeface="Arial" pitchFamily="34" charset="0"/>
              </a:rPr>
              <a:t> </a:t>
            </a:r>
            <a:r>
              <a:rPr lang="en-US" sz="4700" b="1" i="1" u="sng" dirty="0" smtClean="0">
                <a:solidFill>
                  <a:srgbClr val="FF00FF"/>
                </a:solidFill>
                <a:latin typeface="Arial" pitchFamily="34" charset="0"/>
                <a:cs typeface="Arial" pitchFamily="34" charset="0"/>
              </a:rPr>
              <a:t>my</a:t>
            </a:r>
            <a:r>
              <a:rPr lang="en-US" sz="4700" dirty="0" smtClean="0">
                <a:solidFill>
                  <a:srgbClr val="FF00FF"/>
                </a:solidFill>
                <a:latin typeface="Arial" pitchFamily="34" charset="0"/>
                <a:cs typeface="Arial" pitchFamily="34" charset="0"/>
              </a:rPr>
              <a:t> </a:t>
            </a:r>
            <a:r>
              <a:rPr lang="en-US" sz="4700" b="1" i="1" u="sng" dirty="0">
                <a:solidFill>
                  <a:srgbClr val="FF00FF"/>
                </a:solidFill>
                <a:latin typeface="Arial" pitchFamily="34" charset="0"/>
                <a:cs typeface="Arial" pitchFamily="34" charset="0"/>
              </a:rPr>
              <a:t>word</a:t>
            </a:r>
            <a:r>
              <a:rPr lang="en-US" sz="4700" dirty="0">
                <a:latin typeface="Arial" pitchFamily="34" charset="0"/>
                <a:cs typeface="Arial" pitchFamily="34" charset="0"/>
              </a:rPr>
              <a:t>, then you are truly disciples of </a:t>
            </a:r>
            <a:r>
              <a:rPr lang="en-US" sz="4700" dirty="0" smtClean="0">
                <a:latin typeface="Arial" pitchFamily="34" charset="0"/>
                <a:cs typeface="Arial" pitchFamily="34" charset="0"/>
              </a:rPr>
              <a:t>mine ;  and </a:t>
            </a:r>
            <a:r>
              <a:rPr lang="en-US" sz="4700" dirty="0">
                <a:latin typeface="Arial" pitchFamily="34" charset="0"/>
                <a:cs typeface="Arial" pitchFamily="34" charset="0"/>
              </a:rPr>
              <a:t>you will know the truth, and the truth will </a:t>
            </a:r>
            <a:r>
              <a:rPr lang="en-US" sz="4700" b="1" i="1" u="sng" dirty="0">
                <a:latin typeface="Arial" pitchFamily="34" charset="0"/>
                <a:cs typeface="Arial" pitchFamily="34" charset="0"/>
              </a:rPr>
              <a:t>make</a:t>
            </a:r>
            <a:r>
              <a:rPr lang="en-US" sz="4700" dirty="0">
                <a:latin typeface="Arial" pitchFamily="34" charset="0"/>
                <a:cs typeface="Arial" pitchFamily="34" charset="0"/>
              </a:rPr>
              <a:t> </a:t>
            </a:r>
            <a:r>
              <a:rPr lang="en-US" sz="4700" b="1" i="1" u="sng" dirty="0">
                <a:latin typeface="Arial" pitchFamily="34" charset="0"/>
                <a:cs typeface="Arial" pitchFamily="34" charset="0"/>
              </a:rPr>
              <a:t>you</a:t>
            </a:r>
            <a:r>
              <a:rPr lang="en-US" sz="4700" dirty="0">
                <a:latin typeface="Arial" pitchFamily="34" charset="0"/>
                <a:cs typeface="Arial" pitchFamily="34" charset="0"/>
              </a:rPr>
              <a:t> </a:t>
            </a:r>
            <a:r>
              <a:rPr lang="en-US" sz="4700" b="1" i="1" u="sng" dirty="0">
                <a:latin typeface="Arial" pitchFamily="34" charset="0"/>
                <a:cs typeface="Arial" pitchFamily="34" charset="0"/>
              </a:rPr>
              <a:t>free</a:t>
            </a:r>
            <a:r>
              <a:rPr lang="en-US" sz="4700" dirty="0">
                <a:latin typeface="Arial" pitchFamily="34" charset="0"/>
                <a:cs typeface="Arial" pitchFamily="34" charset="0"/>
              </a:rPr>
              <a:t>." </a:t>
            </a:r>
            <a:r>
              <a:rPr lang="en-US" sz="4700" b="1" i="1" dirty="0" smtClean="0">
                <a:solidFill>
                  <a:srgbClr val="00FF00"/>
                </a:solidFill>
                <a:latin typeface="Arial" pitchFamily="34" charset="0"/>
                <a:cs typeface="Arial" pitchFamily="34" charset="0"/>
              </a:rPr>
              <a:t>v31-32</a:t>
            </a:r>
            <a:endParaRPr lang="en-US" sz="4700"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We need to trust </a:t>
            </a:r>
            <a:r>
              <a:rPr lang="en-US" dirty="0" smtClean="0">
                <a:solidFill>
                  <a:srgbClr val="FF00FF"/>
                </a:solidFill>
                <a:latin typeface="Arial" pitchFamily="34" charset="0"/>
                <a:cs typeface="Arial" pitchFamily="34" charset="0"/>
              </a:rPr>
              <a:t>&amp;</a:t>
            </a:r>
            <a:r>
              <a:rPr lang="en-US" dirty="0" smtClean="0">
                <a:latin typeface="Arial" pitchFamily="34" charset="0"/>
                <a:cs typeface="Arial" pitchFamily="34" charset="0"/>
              </a:rPr>
              <a:t> obey.</a:t>
            </a:r>
            <a:endParaRPr lang="en-US" dirty="0">
              <a:latin typeface="Arial" pitchFamily="34" charset="0"/>
              <a:cs typeface="Arial" pitchFamily="34" charset="0"/>
            </a:endParaRPr>
          </a:p>
        </p:txBody>
      </p:sp>
    </p:spTree>
    <p:extLst>
      <p:ext uri="{BB962C8B-B14F-4D97-AF65-F5344CB8AC3E}">
        <p14:creationId xmlns:p14="http://schemas.microsoft.com/office/powerpoint/2010/main" val="35162145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Jesus explains how it works.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fontScale="85000" lnSpcReduction="10000"/>
          </a:bodyPr>
          <a:lstStyle/>
          <a:p>
            <a:r>
              <a:rPr lang="en-US" dirty="0">
                <a:latin typeface="Arial" pitchFamily="34" charset="0"/>
                <a:cs typeface="Arial" pitchFamily="34" charset="0"/>
              </a:rPr>
              <a:t>"So if the Son makes you free, you will be </a:t>
            </a:r>
            <a:r>
              <a:rPr lang="en-US" b="1" i="1" dirty="0">
                <a:solidFill>
                  <a:srgbClr val="FFC000"/>
                </a:solidFill>
                <a:latin typeface="Arial" pitchFamily="34" charset="0"/>
                <a:cs typeface="Arial" pitchFamily="34" charset="0"/>
              </a:rPr>
              <a:t>free indeed</a:t>
            </a:r>
            <a:r>
              <a:rPr lang="en-US" dirty="0" smtClean="0">
                <a:latin typeface="Arial" pitchFamily="34" charset="0"/>
                <a:cs typeface="Arial" pitchFamily="34" charset="0"/>
              </a:rPr>
              <a:t>. </a:t>
            </a:r>
            <a:r>
              <a:rPr lang="en-US" b="1" i="1" dirty="0" smtClean="0">
                <a:solidFill>
                  <a:srgbClr val="00FF00"/>
                </a:solidFill>
                <a:latin typeface="Arial" pitchFamily="34" charset="0"/>
                <a:cs typeface="Arial" pitchFamily="34" charset="0"/>
              </a:rPr>
              <a:t>John 8v36</a:t>
            </a:r>
          </a:p>
          <a:p>
            <a:r>
              <a:rPr lang="en-US" dirty="0" smtClean="0">
                <a:latin typeface="Arial" pitchFamily="34" charset="0"/>
                <a:cs typeface="Arial" pitchFamily="34" charset="0"/>
              </a:rPr>
              <a:t>…My </a:t>
            </a:r>
            <a:r>
              <a:rPr lang="en-US" b="1" i="1" u="sng" dirty="0">
                <a:latin typeface="Arial" pitchFamily="34" charset="0"/>
                <a:cs typeface="Arial" pitchFamily="34" charset="0"/>
              </a:rPr>
              <a:t>word</a:t>
            </a:r>
            <a:r>
              <a:rPr lang="en-US" dirty="0">
                <a:latin typeface="Arial" pitchFamily="34" charset="0"/>
                <a:cs typeface="Arial" pitchFamily="34" charset="0"/>
              </a:rPr>
              <a:t> has no place in you. </a:t>
            </a:r>
            <a:r>
              <a:rPr lang="en-US" dirty="0" smtClean="0">
                <a:latin typeface="Arial" pitchFamily="34" charset="0"/>
                <a:cs typeface="Arial" pitchFamily="34" charset="0"/>
              </a:rPr>
              <a:t> I </a:t>
            </a:r>
            <a:r>
              <a:rPr lang="en-US" dirty="0">
                <a:latin typeface="Arial" pitchFamily="34" charset="0"/>
                <a:cs typeface="Arial" pitchFamily="34" charset="0"/>
              </a:rPr>
              <a:t>speak the things which I have seen with My </a:t>
            </a:r>
            <a:r>
              <a:rPr lang="en-US" dirty="0" smtClean="0">
                <a:latin typeface="Arial" pitchFamily="34" charset="0"/>
                <a:cs typeface="Arial" pitchFamily="34" charset="0"/>
              </a:rPr>
              <a:t>Father ; </a:t>
            </a:r>
            <a:r>
              <a:rPr lang="en-US" dirty="0">
                <a:latin typeface="Arial" pitchFamily="34" charset="0"/>
                <a:cs typeface="Arial" pitchFamily="34" charset="0"/>
              </a:rPr>
              <a:t>therefore </a:t>
            </a:r>
            <a:r>
              <a:rPr lang="en-US" b="1" i="1" u="sng" dirty="0">
                <a:solidFill>
                  <a:srgbClr val="FF00FF"/>
                </a:solidFill>
                <a:latin typeface="Arial" pitchFamily="34" charset="0"/>
                <a:cs typeface="Arial" pitchFamily="34" charset="0"/>
              </a:rPr>
              <a:t>you</a:t>
            </a:r>
            <a:r>
              <a:rPr lang="en-US" dirty="0">
                <a:latin typeface="Arial" pitchFamily="34" charset="0"/>
                <a:cs typeface="Arial" pitchFamily="34" charset="0"/>
              </a:rPr>
              <a:t> also </a:t>
            </a:r>
            <a:r>
              <a:rPr lang="en-US" b="1" i="1" u="sng" dirty="0">
                <a:solidFill>
                  <a:srgbClr val="FF00FF"/>
                </a:solidFill>
                <a:latin typeface="Arial" pitchFamily="34" charset="0"/>
                <a:cs typeface="Arial" pitchFamily="34" charset="0"/>
              </a:rPr>
              <a:t>do</a:t>
            </a:r>
            <a:r>
              <a:rPr lang="en-US" dirty="0">
                <a:latin typeface="Arial" pitchFamily="34" charset="0"/>
                <a:cs typeface="Arial" pitchFamily="34" charset="0"/>
              </a:rPr>
              <a:t> the things which you </a:t>
            </a:r>
            <a:r>
              <a:rPr lang="en-US" b="1" i="1" u="sng" dirty="0">
                <a:latin typeface="Arial" pitchFamily="34" charset="0"/>
                <a:cs typeface="Arial" pitchFamily="34" charset="0"/>
              </a:rPr>
              <a:t>heard</a:t>
            </a:r>
            <a:r>
              <a:rPr lang="en-US" dirty="0">
                <a:latin typeface="Arial" pitchFamily="34" charset="0"/>
                <a:cs typeface="Arial" pitchFamily="34" charset="0"/>
              </a:rPr>
              <a:t> from your father." </a:t>
            </a:r>
            <a:r>
              <a:rPr lang="en-US" b="1" i="1" dirty="0" smtClean="0">
                <a:solidFill>
                  <a:srgbClr val="00FF00"/>
                </a:solidFill>
                <a:latin typeface="Arial" pitchFamily="34" charset="0"/>
                <a:cs typeface="Arial" pitchFamily="34" charset="0"/>
              </a:rPr>
              <a:t>John 8v38</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sz="4400" dirty="0" smtClean="0">
                <a:latin typeface="Arial" pitchFamily="34" charset="0"/>
                <a:cs typeface="Arial" pitchFamily="34" charset="0"/>
              </a:rPr>
              <a:t>Who’s </a:t>
            </a:r>
            <a:r>
              <a:rPr lang="en-US" sz="4400" u="sng" dirty="0" smtClean="0">
                <a:latin typeface="Arial" pitchFamily="34" charset="0"/>
                <a:cs typeface="Arial" pitchFamily="34" charset="0"/>
              </a:rPr>
              <a:t>word</a:t>
            </a:r>
            <a:r>
              <a:rPr lang="en-US" sz="4400" dirty="0" smtClean="0">
                <a:latin typeface="Arial" pitchFamily="34" charset="0"/>
                <a:cs typeface="Arial" pitchFamily="34" charset="0"/>
              </a:rPr>
              <a:t> do WE listen to ?</a:t>
            </a:r>
            <a:endParaRPr lang="en-US" sz="4400" dirty="0">
              <a:latin typeface="Arial" pitchFamily="34" charset="0"/>
              <a:cs typeface="Arial" pitchFamily="34" charset="0"/>
            </a:endParaRPr>
          </a:p>
        </p:txBody>
      </p:sp>
    </p:spTree>
    <p:extLst>
      <p:ext uri="{BB962C8B-B14F-4D97-AF65-F5344CB8AC3E}">
        <p14:creationId xmlns:p14="http://schemas.microsoft.com/office/powerpoint/2010/main" val="19090321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Even Jesus was amazed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fontScale="92500"/>
          </a:bodyPr>
          <a:lstStyle/>
          <a:p>
            <a:r>
              <a:rPr lang="en-US" dirty="0" smtClean="0">
                <a:latin typeface="Arial" pitchFamily="34" charset="0"/>
                <a:cs typeface="Arial" pitchFamily="34" charset="0"/>
              </a:rPr>
              <a:t>“</a:t>
            </a:r>
            <a:r>
              <a:rPr lang="en-US" b="1" i="1" u="sng" dirty="0" smtClean="0">
                <a:latin typeface="Arial" pitchFamily="34" charset="0"/>
                <a:cs typeface="Arial" pitchFamily="34" charset="0"/>
              </a:rPr>
              <a:t>Why</a:t>
            </a:r>
            <a:r>
              <a:rPr lang="en-US" dirty="0" smtClean="0">
                <a:latin typeface="Arial" pitchFamily="34" charset="0"/>
                <a:cs typeface="Arial" pitchFamily="34" charset="0"/>
              </a:rPr>
              <a:t> do you not understand what I am saying ?  It is because you cannot </a:t>
            </a:r>
            <a:r>
              <a:rPr lang="en-US" b="1" i="1" u="sng" dirty="0" smtClean="0">
                <a:solidFill>
                  <a:srgbClr val="FF00FF"/>
                </a:solidFill>
                <a:latin typeface="Arial" pitchFamily="34" charset="0"/>
                <a:cs typeface="Arial" pitchFamily="34" charset="0"/>
              </a:rPr>
              <a:t>hear</a:t>
            </a:r>
            <a:r>
              <a:rPr lang="en-US" dirty="0" smtClean="0">
                <a:solidFill>
                  <a:srgbClr val="FF00FF"/>
                </a:solidFill>
                <a:latin typeface="Arial" pitchFamily="34" charset="0"/>
                <a:cs typeface="Arial" pitchFamily="34" charset="0"/>
              </a:rPr>
              <a:t> </a:t>
            </a:r>
            <a:r>
              <a:rPr lang="en-US" b="1" i="1" u="sng" dirty="0" smtClean="0">
                <a:solidFill>
                  <a:srgbClr val="FF00FF"/>
                </a:solidFill>
                <a:latin typeface="Arial" pitchFamily="34" charset="0"/>
                <a:cs typeface="Arial" pitchFamily="34" charset="0"/>
              </a:rPr>
              <a:t>my</a:t>
            </a:r>
            <a:r>
              <a:rPr lang="en-US" dirty="0" smtClean="0">
                <a:solidFill>
                  <a:srgbClr val="FF00FF"/>
                </a:solidFill>
                <a:latin typeface="Arial" pitchFamily="34" charset="0"/>
                <a:cs typeface="Arial" pitchFamily="34" charset="0"/>
              </a:rPr>
              <a:t> </a:t>
            </a:r>
            <a:r>
              <a:rPr lang="en-US" b="1" i="1" u="sng" dirty="0" smtClean="0">
                <a:solidFill>
                  <a:srgbClr val="FF00FF"/>
                </a:solidFill>
                <a:latin typeface="Arial" pitchFamily="34" charset="0"/>
                <a:cs typeface="Arial" pitchFamily="34" charset="0"/>
              </a:rPr>
              <a:t>word</a:t>
            </a:r>
            <a:r>
              <a:rPr lang="en-US" dirty="0">
                <a:latin typeface="Arial" pitchFamily="34" charset="0"/>
                <a:cs typeface="Arial" pitchFamily="34" charset="0"/>
              </a:rPr>
              <a:t>. </a:t>
            </a:r>
            <a:r>
              <a:rPr lang="en-US" dirty="0" smtClean="0">
                <a:latin typeface="Arial" pitchFamily="34" charset="0"/>
                <a:cs typeface="Arial" pitchFamily="34" charset="0"/>
              </a:rPr>
              <a:t>…Which </a:t>
            </a:r>
            <a:r>
              <a:rPr lang="en-US" dirty="0">
                <a:latin typeface="Arial" pitchFamily="34" charset="0"/>
                <a:cs typeface="Arial" pitchFamily="34" charset="0"/>
              </a:rPr>
              <a:t>one of you convicts </a:t>
            </a:r>
            <a:r>
              <a:rPr lang="en-US" dirty="0" smtClean="0">
                <a:latin typeface="Arial" pitchFamily="34" charset="0"/>
                <a:cs typeface="Arial" pitchFamily="34" charset="0"/>
              </a:rPr>
              <a:t>me </a:t>
            </a:r>
            <a:r>
              <a:rPr lang="en-US" dirty="0">
                <a:latin typeface="Arial" pitchFamily="34" charset="0"/>
                <a:cs typeface="Arial" pitchFamily="34" charset="0"/>
              </a:rPr>
              <a:t>of </a:t>
            </a:r>
            <a:r>
              <a:rPr lang="en-US" dirty="0" smtClean="0">
                <a:latin typeface="Arial" pitchFamily="34" charset="0"/>
                <a:cs typeface="Arial" pitchFamily="34" charset="0"/>
              </a:rPr>
              <a:t>sin ?  If </a:t>
            </a:r>
            <a:r>
              <a:rPr lang="en-US" dirty="0">
                <a:latin typeface="Arial" pitchFamily="34" charset="0"/>
                <a:cs typeface="Arial" pitchFamily="34" charset="0"/>
              </a:rPr>
              <a:t>I speak truth, </a:t>
            </a:r>
            <a:r>
              <a:rPr lang="en-US" b="1" i="1" u="sng" dirty="0">
                <a:latin typeface="Arial" pitchFamily="34" charset="0"/>
                <a:cs typeface="Arial" pitchFamily="34" charset="0"/>
              </a:rPr>
              <a:t>why</a:t>
            </a:r>
            <a:r>
              <a:rPr lang="en-US" dirty="0">
                <a:latin typeface="Arial" pitchFamily="34" charset="0"/>
                <a:cs typeface="Arial" pitchFamily="34" charset="0"/>
              </a:rPr>
              <a:t> do you not believe m</a:t>
            </a:r>
            <a:r>
              <a:rPr lang="en-US" dirty="0" smtClean="0">
                <a:latin typeface="Arial" pitchFamily="34" charset="0"/>
                <a:cs typeface="Arial" pitchFamily="34" charset="0"/>
              </a:rPr>
              <a:t>e ?”  </a:t>
            </a:r>
            <a:r>
              <a:rPr lang="en-US" b="1" i="1" dirty="0" smtClean="0">
                <a:solidFill>
                  <a:srgbClr val="00FF00"/>
                </a:solidFill>
                <a:latin typeface="Arial" pitchFamily="34" charset="0"/>
                <a:cs typeface="Arial" pitchFamily="34" charset="0"/>
              </a:rPr>
              <a:t>John 8v43 &amp; 46</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It’s so simple !</a:t>
            </a:r>
            <a:endParaRPr lang="en-US" dirty="0">
              <a:latin typeface="Arial" pitchFamily="34" charset="0"/>
              <a:cs typeface="Arial" pitchFamily="34" charset="0"/>
            </a:endParaRPr>
          </a:p>
        </p:txBody>
      </p:sp>
    </p:spTree>
    <p:extLst>
      <p:ext uri="{BB962C8B-B14F-4D97-AF65-F5344CB8AC3E}">
        <p14:creationId xmlns:p14="http://schemas.microsoft.com/office/powerpoint/2010/main" val="12010388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Let’s read John 8v48-59…</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a:bodyPr>
          <a:lstStyle/>
          <a:p>
            <a:r>
              <a:rPr lang="en-US" dirty="0">
                <a:latin typeface="Arial" pitchFamily="34" charset="0"/>
                <a:cs typeface="Arial" pitchFamily="34" charset="0"/>
              </a:rPr>
              <a:t>"Truly, truly, I say to you, if anyone </a:t>
            </a:r>
            <a:r>
              <a:rPr lang="en-US" b="1" i="1" u="sng" dirty="0">
                <a:latin typeface="Arial" pitchFamily="34" charset="0"/>
                <a:cs typeface="Arial" pitchFamily="34" charset="0"/>
              </a:rPr>
              <a:t>keeps</a:t>
            </a:r>
            <a:r>
              <a:rPr lang="en-US" dirty="0">
                <a:latin typeface="Arial" pitchFamily="34" charset="0"/>
                <a:cs typeface="Arial" pitchFamily="34" charset="0"/>
              </a:rPr>
              <a:t> </a:t>
            </a:r>
            <a:r>
              <a:rPr lang="en-US" b="1" i="1" u="sng" dirty="0" smtClean="0">
                <a:latin typeface="Arial" pitchFamily="34" charset="0"/>
                <a:cs typeface="Arial" pitchFamily="34" charset="0"/>
              </a:rPr>
              <a:t>my</a:t>
            </a:r>
            <a:r>
              <a:rPr lang="en-US" dirty="0" smtClean="0">
                <a:latin typeface="Arial" pitchFamily="34" charset="0"/>
                <a:cs typeface="Arial" pitchFamily="34" charset="0"/>
              </a:rPr>
              <a:t> </a:t>
            </a:r>
            <a:r>
              <a:rPr lang="en-US" b="1" i="1" u="sng" dirty="0">
                <a:latin typeface="Arial" pitchFamily="34" charset="0"/>
                <a:cs typeface="Arial" pitchFamily="34" charset="0"/>
              </a:rPr>
              <a:t>word</a:t>
            </a:r>
            <a:r>
              <a:rPr lang="en-US" dirty="0">
                <a:latin typeface="Arial" pitchFamily="34" charset="0"/>
                <a:cs typeface="Arial" pitchFamily="34" charset="0"/>
              </a:rPr>
              <a:t> he will </a:t>
            </a:r>
            <a:r>
              <a:rPr lang="en-US" b="1" i="1" dirty="0">
                <a:solidFill>
                  <a:srgbClr val="FF00FF"/>
                </a:solidFill>
                <a:latin typeface="Arial" pitchFamily="34" charset="0"/>
                <a:cs typeface="Arial" pitchFamily="34" charset="0"/>
              </a:rPr>
              <a:t>never see death</a:t>
            </a:r>
            <a:r>
              <a:rPr lang="en-US" dirty="0">
                <a:latin typeface="Arial" pitchFamily="34" charset="0"/>
                <a:cs typeface="Arial" pitchFamily="34" charset="0"/>
              </a:rPr>
              <a:t>." </a:t>
            </a:r>
          </a:p>
          <a:p>
            <a:r>
              <a:rPr lang="en-US" b="1" i="1" dirty="0">
                <a:solidFill>
                  <a:srgbClr val="00FF00"/>
                </a:solidFill>
                <a:latin typeface="Arial" pitchFamily="34" charset="0"/>
                <a:cs typeface="Arial" pitchFamily="34" charset="0"/>
              </a:rPr>
              <a:t>John </a:t>
            </a:r>
            <a:r>
              <a:rPr lang="en-US" b="1" i="1" dirty="0" smtClean="0">
                <a:solidFill>
                  <a:srgbClr val="00FF00"/>
                </a:solidFill>
                <a:latin typeface="Arial" pitchFamily="34" charset="0"/>
                <a:cs typeface="Arial" pitchFamily="34" charset="0"/>
              </a:rPr>
              <a:t>8v51</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sz="4400" dirty="0" smtClean="0">
                <a:latin typeface="Arial" pitchFamily="34" charset="0"/>
                <a:cs typeface="Arial" pitchFamily="34" charset="0"/>
              </a:rPr>
              <a:t>This is the ultimate liberation.</a:t>
            </a:r>
            <a:endParaRPr lang="en-US" sz="4400" dirty="0">
              <a:latin typeface="Arial" pitchFamily="34" charset="0"/>
              <a:cs typeface="Arial" pitchFamily="34" charset="0"/>
            </a:endParaRPr>
          </a:p>
        </p:txBody>
      </p:sp>
    </p:spTree>
    <p:extLst>
      <p:ext uri="{BB962C8B-B14F-4D97-AF65-F5344CB8AC3E}">
        <p14:creationId xmlns:p14="http://schemas.microsoft.com/office/powerpoint/2010/main" val="17006866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666326"/>
          </a:xfrm>
        </p:spPr>
        <p:txBody>
          <a:bodyPr>
            <a:noAutofit/>
          </a:bodyPr>
          <a:lstStyle/>
          <a:p>
            <a:r>
              <a:rPr lang="en-US" dirty="0" smtClean="0">
                <a:latin typeface="Arial" pitchFamily="34" charset="0"/>
                <a:cs typeface="Arial" pitchFamily="34" charset="0"/>
              </a:rPr>
              <a:t>Let’s take up our journey  with John in chapter 8.</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988840"/>
            <a:ext cx="9144000" cy="3960440"/>
          </a:xfrm>
        </p:spPr>
        <p:txBody>
          <a:bodyPr>
            <a:normAutofit/>
          </a:bodyPr>
          <a:lstStyle/>
          <a:p>
            <a:r>
              <a:rPr lang="en-US" b="1" i="1" dirty="0" smtClean="0">
                <a:solidFill>
                  <a:srgbClr val="FF00FF"/>
                </a:solidFill>
                <a:latin typeface="Arial" pitchFamily="34" charset="0"/>
                <a:cs typeface="Arial" pitchFamily="34" charset="0"/>
              </a:rPr>
              <a:t>Why trust in Jesus ?</a:t>
            </a:r>
          </a:p>
          <a:p>
            <a:r>
              <a:rPr lang="en-US" dirty="0" smtClean="0">
                <a:latin typeface="Arial" pitchFamily="34" charset="0"/>
                <a:cs typeface="Arial" pitchFamily="34" charset="0"/>
              </a:rPr>
              <a:t>Because of His words (ch4-11)</a:t>
            </a:r>
          </a:p>
          <a:p>
            <a:r>
              <a:rPr lang="en-US" b="1" i="1" u="sng" dirty="0" smtClean="0">
                <a:latin typeface="Arial" pitchFamily="34" charset="0"/>
                <a:cs typeface="Arial" pitchFamily="34" charset="0"/>
              </a:rPr>
              <a:t>His Word is liberating </a:t>
            </a:r>
            <a:r>
              <a:rPr lang="en-US" dirty="0" smtClean="0">
                <a:latin typeface="Arial" pitchFamily="34" charset="0"/>
                <a:cs typeface="Arial" pitchFamily="34" charset="0"/>
              </a:rPr>
              <a:t>(ch8)</a:t>
            </a:r>
          </a:p>
          <a:p>
            <a:r>
              <a:rPr lang="en-US" b="1" i="1" dirty="0" smtClean="0">
                <a:solidFill>
                  <a:srgbClr val="FF00FF"/>
                </a:solidFill>
                <a:latin typeface="Arial" pitchFamily="34" charset="0"/>
                <a:cs typeface="Arial" pitchFamily="34" charset="0"/>
              </a:rPr>
              <a:t>His Word can free from sin !</a:t>
            </a:r>
            <a:endParaRPr lang="en-US" b="1" i="1" dirty="0">
              <a:solidFill>
                <a:srgbClr val="FF00FF"/>
              </a:solidFill>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Let’s read John 8v1-11…</a:t>
            </a:r>
            <a:endParaRPr lang="en-US" dirty="0">
              <a:latin typeface="Arial" pitchFamily="34" charset="0"/>
              <a:cs typeface="Arial" pitchFamily="34" charset="0"/>
            </a:endParaRPr>
          </a:p>
        </p:txBody>
      </p:sp>
    </p:spTree>
    <p:extLst>
      <p:ext uri="{BB962C8B-B14F-4D97-AF65-F5344CB8AC3E}">
        <p14:creationId xmlns:p14="http://schemas.microsoft.com/office/powerpoint/2010/main" val="26395859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He is the Eternal God.</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816424"/>
          </a:xfrm>
        </p:spPr>
        <p:txBody>
          <a:bodyPr>
            <a:normAutofit/>
          </a:bodyPr>
          <a:lstStyle/>
          <a:p>
            <a:r>
              <a:rPr lang="en-US" dirty="0" smtClean="0">
                <a:latin typeface="Arial" pitchFamily="34" charset="0"/>
                <a:cs typeface="Arial" pitchFamily="34" charset="0"/>
              </a:rPr>
              <a:t>“Jesus </a:t>
            </a:r>
            <a:r>
              <a:rPr lang="en-US" dirty="0">
                <a:latin typeface="Arial" pitchFamily="34" charset="0"/>
                <a:cs typeface="Arial" pitchFamily="34" charset="0"/>
              </a:rPr>
              <a:t>said to them, </a:t>
            </a:r>
            <a:r>
              <a:rPr lang="en-US" dirty="0" smtClean="0">
                <a:latin typeface="Arial" pitchFamily="34" charset="0"/>
                <a:cs typeface="Arial" pitchFamily="34" charset="0"/>
              </a:rPr>
              <a:t>‘Truly</a:t>
            </a:r>
            <a:r>
              <a:rPr lang="en-US" dirty="0">
                <a:latin typeface="Arial" pitchFamily="34" charset="0"/>
                <a:cs typeface="Arial" pitchFamily="34" charset="0"/>
              </a:rPr>
              <a:t>, truly, I say to you, before Abraham was born, </a:t>
            </a:r>
            <a:r>
              <a:rPr lang="en-US" b="1" i="1" u="sng" dirty="0">
                <a:latin typeface="Arial" pitchFamily="34" charset="0"/>
                <a:cs typeface="Arial" pitchFamily="34" charset="0"/>
              </a:rPr>
              <a:t>I am</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John </a:t>
            </a:r>
            <a:r>
              <a:rPr lang="en-US" b="1" i="1" dirty="0" smtClean="0">
                <a:solidFill>
                  <a:srgbClr val="00FF00"/>
                </a:solidFill>
                <a:latin typeface="Arial" pitchFamily="34" charset="0"/>
                <a:cs typeface="Arial" pitchFamily="34" charset="0"/>
              </a:rPr>
              <a:t>8v58</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085184"/>
            <a:ext cx="9132438" cy="1786407"/>
          </a:xfrm>
        </p:spPr>
        <p:txBody>
          <a:bodyPr/>
          <a:lstStyle/>
          <a:p>
            <a:r>
              <a:rPr lang="en-US" u="sng" dirty="0" smtClean="0">
                <a:latin typeface="Arial" pitchFamily="34" charset="0"/>
                <a:cs typeface="Arial" pitchFamily="34" charset="0"/>
              </a:rPr>
              <a:t>Only</a:t>
            </a:r>
            <a:r>
              <a:rPr lang="en-US" dirty="0" smtClean="0">
                <a:latin typeface="Arial" pitchFamily="34" charset="0"/>
                <a:cs typeface="Arial" pitchFamily="34" charset="0"/>
              </a:rPr>
              <a:t> He can </a:t>
            </a:r>
            <a:r>
              <a:rPr lang="en-US" dirty="0">
                <a:latin typeface="Arial" pitchFamily="34" charset="0"/>
                <a:cs typeface="Arial" pitchFamily="34" charset="0"/>
              </a:rPr>
              <a:t>promise eternal </a:t>
            </a:r>
            <a:r>
              <a:rPr lang="en-US" dirty="0" smtClean="0">
                <a:latin typeface="Arial" pitchFamily="34" charset="0"/>
                <a:cs typeface="Arial" pitchFamily="34" charset="0"/>
              </a:rPr>
              <a:t>life in </a:t>
            </a:r>
            <a:r>
              <a:rPr lang="en-US" dirty="0">
                <a:latin typeface="Arial" pitchFamily="34" charset="0"/>
                <a:cs typeface="Arial" pitchFamily="34" charset="0"/>
              </a:rPr>
              <a:t>plain words.</a:t>
            </a:r>
          </a:p>
        </p:txBody>
      </p:sp>
    </p:spTree>
    <p:extLst>
      <p:ext uri="{BB962C8B-B14F-4D97-AF65-F5344CB8AC3E}">
        <p14:creationId xmlns:p14="http://schemas.microsoft.com/office/powerpoint/2010/main" val="28483648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4700" dirty="0" smtClean="0">
                <a:latin typeface="Arial" pitchFamily="34" charset="0"/>
                <a:cs typeface="Arial" pitchFamily="34" charset="0"/>
              </a:rPr>
              <a:t>…its penalty </a:t>
            </a:r>
            <a:r>
              <a:rPr lang="en-US" sz="4700" u="sng" dirty="0" smtClean="0">
                <a:latin typeface="Arial" pitchFamily="34" charset="0"/>
                <a:cs typeface="Arial" pitchFamily="34" charset="0"/>
              </a:rPr>
              <a:t>and</a:t>
            </a:r>
            <a:r>
              <a:rPr lang="en-US" sz="4700" dirty="0" smtClean="0">
                <a:latin typeface="Arial" pitchFamily="34" charset="0"/>
                <a:cs typeface="Arial" pitchFamily="34" charset="0"/>
              </a:rPr>
              <a:t> its power !</a:t>
            </a:r>
            <a:endParaRPr lang="en-US" sz="4700"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Autofit/>
          </a:bodyPr>
          <a:lstStyle/>
          <a:p>
            <a:pPr marL="685800" indent="-685800" algn="l">
              <a:buClr>
                <a:srgbClr val="FFC000"/>
              </a:buClr>
              <a:buFont typeface="Wingdings" pitchFamily="2" charset="2"/>
              <a:buChar char="Ø"/>
            </a:pPr>
            <a:r>
              <a:rPr lang="en-US" sz="4800" b="1" i="1" u="sng" dirty="0" smtClean="0">
                <a:solidFill>
                  <a:srgbClr val="FFFF00"/>
                </a:solidFill>
                <a:latin typeface="Arial" pitchFamily="34" charset="0"/>
                <a:cs typeface="Arial" pitchFamily="34" charset="0"/>
              </a:rPr>
              <a:t>Why</a:t>
            </a:r>
            <a:r>
              <a:rPr lang="en-US" sz="4800" b="1" i="1" dirty="0" smtClean="0">
                <a:solidFill>
                  <a:srgbClr val="FFFF00"/>
                </a:solidFill>
                <a:latin typeface="Arial" pitchFamily="34" charset="0"/>
                <a:cs typeface="Arial" pitchFamily="34" charset="0"/>
              </a:rPr>
              <a:t> trust Jesus ?</a:t>
            </a:r>
          </a:p>
          <a:p>
            <a:pPr marL="685800" indent="-685800" algn="l">
              <a:buClr>
                <a:srgbClr val="FFC000"/>
              </a:buClr>
              <a:buFont typeface="Wingdings" pitchFamily="2" charset="2"/>
              <a:buChar char="Ø"/>
            </a:pPr>
            <a:r>
              <a:rPr lang="en-US" sz="4800" dirty="0" smtClean="0">
                <a:latin typeface="Arial" pitchFamily="34" charset="0"/>
                <a:cs typeface="Arial" pitchFamily="34" charset="0"/>
              </a:rPr>
              <a:t>John 8 continues in context…  </a:t>
            </a:r>
            <a:r>
              <a:rPr lang="en-US" sz="4700" dirty="0" smtClean="0">
                <a:latin typeface="Arial" pitchFamily="34" charset="0"/>
                <a:cs typeface="Arial" pitchFamily="34" charset="0"/>
              </a:rPr>
              <a:t>trust Him because of His Word.</a:t>
            </a:r>
          </a:p>
          <a:p>
            <a:pPr marL="685800" indent="-685800" algn="l">
              <a:buClr>
                <a:srgbClr val="FFC000"/>
              </a:buClr>
              <a:buFont typeface="Wingdings" pitchFamily="2" charset="2"/>
              <a:buChar char="Ø"/>
            </a:pPr>
            <a:r>
              <a:rPr lang="en-US" sz="4800" dirty="0" smtClean="0">
                <a:latin typeface="Arial" pitchFamily="34" charset="0"/>
                <a:cs typeface="Arial" pitchFamily="34" charset="0"/>
              </a:rPr>
              <a:t>His </a:t>
            </a:r>
            <a:r>
              <a:rPr lang="en-US" sz="4800" b="1" i="1" u="sng" dirty="0" smtClean="0">
                <a:latin typeface="Arial" pitchFamily="34" charset="0"/>
                <a:cs typeface="Arial" pitchFamily="34" charset="0"/>
              </a:rPr>
              <a:t>Word</a:t>
            </a:r>
            <a:r>
              <a:rPr lang="en-US" sz="4800" dirty="0" smtClean="0">
                <a:latin typeface="Arial" pitchFamily="34" charset="0"/>
                <a:cs typeface="Arial" pitchFamily="34" charset="0"/>
              </a:rPr>
              <a:t> is </a:t>
            </a:r>
            <a:r>
              <a:rPr lang="en-US" sz="4800" b="1" i="1" u="sng" dirty="0" smtClean="0">
                <a:solidFill>
                  <a:srgbClr val="FF99CC"/>
                </a:solidFill>
                <a:effectLst>
                  <a:outerShdw blurRad="38100" dist="38100" dir="2700000" algn="tl">
                    <a:srgbClr val="000000">
                      <a:alpha val="43137"/>
                    </a:srgbClr>
                  </a:outerShdw>
                </a:effectLst>
                <a:latin typeface="Arial" pitchFamily="34" charset="0"/>
                <a:cs typeface="Arial" pitchFamily="34" charset="0"/>
              </a:rPr>
              <a:t>Liberating</a:t>
            </a:r>
            <a:r>
              <a:rPr lang="en-US" sz="4800" b="1" i="1" dirty="0" smtClean="0">
                <a:solidFill>
                  <a:srgbClr val="FF99CC"/>
                </a:solidFill>
                <a:effectLst>
                  <a:outerShdw blurRad="38100" dist="38100" dir="2700000" algn="tl">
                    <a:srgbClr val="000000">
                      <a:alpha val="43137"/>
                    </a:srgbClr>
                  </a:outerShdw>
                </a:effectLst>
                <a:latin typeface="Arial" pitchFamily="34" charset="0"/>
                <a:cs typeface="Arial" pitchFamily="34" charset="0"/>
              </a:rPr>
              <a:t> !</a:t>
            </a:r>
          </a:p>
          <a:p>
            <a:pPr marL="685800" indent="-685800" algn="l">
              <a:buClr>
                <a:srgbClr val="FFC000"/>
              </a:buClr>
              <a:buFont typeface="Wingdings" pitchFamily="2" charset="2"/>
              <a:buChar char="Ø"/>
            </a:pPr>
            <a:r>
              <a:rPr lang="en-US" sz="4800" dirty="0" smtClean="0">
                <a:latin typeface="Arial" pitchFamily="34" charset="0"/>
                <a:cs typeface="Arial" pitchFamily="34" charset="0"/>
              </a:rPr>
              <a:t>He wants to free me from sin.</a:t>
            </a:r>
            <a:endParaRPr lang="en-US" sz="4800" dirty="0">
              <a:latin typeface="Arial" pitchFamily="34" charset="0"/>
              <a:cs typeface="Arial" pitchFamily="34" charset="0"/>
            </a:endParaRPr>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1000"/>
                                        <p:tgtEl>
                                          <p:spTgt spid="11">
                                            <p:txEl>
                                              <p:pRg st="3" end="3"/>
                                            </p:txEl>
                                          </p:spTgt>
                                        </p:tgtEl>
                                      </p:cBhvr>
                                    </p:animEffect>
                                    <p:anim calcmode="lin" valueType="num">
                                      <p:cBhvr>
                                        <p:cTn id="3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21" presetClass="entr" presetSubtype="1" fill="hold" grpId="0" nodeType="after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wheel(1)">
                                      <p:cBhvr>
                                        <p:cTn id="3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What did He write ?</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65844" y="1269330"/>
            <a:ext cx="3612311" cy="4679950"/>
          </a:xfrm>
        </p:spPr>
      </p:pic>
      <p:sp>
        <p:nvSpPr>
          <p:cNvPr id="4" name="Content Placeholder 3"/>
          <p:cNvSpPr>
            <a:spLocks noGrp="1"/>
          </p:cNvSpPr>
          <p:nvPr>
            <p:ph sz="half" idx="2"/>
          </p:nvPr>
        </p:nvSpPr>
        <p:spPr>
          <a:xfrm>
            <a:off x="11562" y="5949280"/>
            <a:ext cx="9132438" cy="922311"/>
          </a:xfrm>
        </p:spPr>
        <p:txBody>
          <a:bodyPr/>
          <a:lstStyle/>
          <a:p>
            <a:r>
              <a:rPr lang="en-US" dirty="0" smtClean="0">
                <a:latin typeface="Arial" pitchFamily="34" charset="0"/>
                <a:cs typeface="Arial" pitchFamily="34" charset="0"/>
              </a:rPr>
              <a:t>His written Word !</a:t>
            </a:r>
            <a:endParaRPr lang="en-US" dirty="0">
              <a:latin typeface="Arial" pitchFamily="34" charset="0"/>
              <a:cs typeface="Arial" pitchFamily="34" charset="0"/>
            </a:endParaRPr>
          </a:p>
        </p:txBody>
      </p:sp>
    </p:spTree>
    <p:extLst>
      <p:ext uri="{BB962C8B-B14F-4D97-AF65-F5344CB8AC3E}">
        <p14:creationId xmlns:p14="http://schemas.microsoft.com/office/powerpoint/2010/main" val="3236624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The effect was dramatic.</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fontScale="92500"/>
          </a:bodyPr>
          <a:lstStyle/>
          <a:p>
            <a:pPr>
              <a:lnSpc>
                <a:spcPct val="120000"/>
              </a:lnSpc>
            </a:pPr>
            <a:r>
              <a:rPr lang="en-US" dirty="0">
                <a:latin typeface="Arial" pitchFamily="34" charset="0"/>
                <a:cs typeface="Arial" pitchFamily="34" charset="0"/>
              </a:rPr>
              <a:t>"You shall not </a:t>
            </a:r>
            <a:r>
              <a:rPr lang="en-US" b="1" i="1" u="sng" dirty="0">
                <a:latin typeface="Arial" pitchFamily="34" charset="0"/>
                <a:cs typeface="Arial" pitchFamily="34" charset="0"/>
              </a:rPr>
              <a:t>commit</a:t>
            </a:r>
            <a:r>
              <a:rPr lang="en-US" dirty="0">
                <a:latin typeface="Arial" pitchFamily="34" charset="0"/>
                <a:cs typeface="Arial" pitchFamily="34" charset="0"/>
              </a:rPr>
              <a:t> </a:t>
            </a:r>
            <a:r>
              <a:rPr lang="en-US" dirty="0" smtClean="0">
                <a:latin typeface="Arial" pitchFamily="34" charset="0"/>
                <a:cs typeface="Arial" pitchFamily="34" charset="0"/>
              </a:rPr>
              <a:t>adultery... You </a:t>
            </a:r>
            <a:r>
              <a:rPr lang="en-US" dirty="0">
                <a:latin typeface="Arial" pitchFamily="34" charset="0"/>
                <a:cs typeface="Arial" pitchFamily="34" charset="0"/>
              </a:rPr>
              <a:t>shall not covet your neighbor's </a:t>
            </a:r>
            <a:r>
              <a:rPr lang="en-US" dirty="0" smtClean="0">
                <a:latin typeface="Arial" pitchFamily="34" charset="0"/>
                <a:cs typeface="Arial" pitchFamily="34" charset="0"/>
              </a:rPr>
              <a:t>house ;  you </a:t>
            </a:r>
            <a:r>
              <a:rPr lang="en-US" dirty="0">
                <a:latin typeface="Arial" pitchFamily="34" charset="0"/>
                <a:cs typeface="Arial" pitchFamily="34" charset="0"/>
              </a:rPr>
              <a:t>shall not </a:t>
            </a:r>
            <a:r>
              <a:rPr lang="en-US" b="1" i="1" u="sng" dirty="0">
                <a:latin typeface="Arial" pitchFamily="34" charset="0"/>
                <a:cs typeface="Arial" pitchFamily="34" charset="0"/>
              </a:rPr>
              <a:t>covet</a:t>
            </a:r>
            <a:r>
              <a:rPr lang="en-US" dirty="0">
                <a:latin typeface="Arial" pitchFamily="34" charset="0"/>
                <a:cs typeface="Arial" pitchFamily="34" charset="0"/>
              </a:rPr>
              <a:t> your neighbor's </a:t>
            </a:r>
            <a:r>
              <a:rPr lang="en-US" dirty="0" smtClean="0">
                <a:latin typeface="Arial" pitchFamily="34" charset="0"/>
                <a:cs typeface="Arial" pitchFamily="34" charset="0"/>
              </a:rPr>
              <a:t>wife." </a:t>
            </a:r>
            <a:endParaRPr lang="en-US" dirty="0">
              <a:latin typeface="Arial" pitchFamily="34" charset="0"/>
              <a:cs typeface="Arial" pitchFamily="34" charset="0"/>
            </a:endParaRPr>
          </a:p>
          <a:p>
            <a:pPr>
              <a:lnSpc>
                <a:spcPct val="120000"/>
              </a:lnSpc>
            </a:pPr>
            <a:r>
              <a:rPr lang="en-US" b="1" i="1" dirty="0">
                <a:solidFill>
                  <a:srgbClr val="00FF00"/>
                </a:solidFill>
                <a:latin typeface="Arial" pitchFamily="34" charset="0"/>
                <a:cs typeface="Arial" pitchFamily="34" charset="0"/>
              </a:rPr>
              <a:t>Exodus </a:t>
            </a:r>
            <a:r>
              <a:rPr lang="en-US" b="1" i="1" dirty="0" smtClean="0">
                <a:solidFill>
                  <a:srgbClr val="00FF00"/>
                </a:solidFill>
                <a:latin typeface="Arial" pitchFamily="34" charset="0"/>
                <a:cs typeface="Arial" pitchFamily="34" charset="0"/>
              </a:rPr>
              <a:t>20v14 &amp; 17</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160838" cy="922311"/>
          </a:xfrm>
        </p:spPr>
        <p:txBody>
          <a:bodyPr/>
          <a:lstStyle/>
          <a:p>
            <a:r>
              <a:rPr lang="en-US" dirty="0" smtClean="0">
                <a:latin typeface="Arial" pitchFamily="34" charset="0"/>
                <a:cs typeface="Arial" pitchFamily="34" charset="0"/>
              </a:rPr>
              <a:t>Convincing &amp; Convicting !</a:t>
            </a:r>
            <a:endParaRPr lang="en-US" dirty="0">
              <a:latin typeface="Arial" pitchFamily="34" charset="0"/>
              <a:cs typeface="Arial" pitchFamily="34" charset="0"/>
            </a:endParaRPr>
          </a:p>
        </p:txBody>
      </p:sp>
    </p:spTree>
    <p:extLst>
      <p:ext uri="{BB962C8B-B14F-4D97-AF65-F5344CB8AC3E}">
        <p14:creationId xmlns:p14="http://schemas.microsoft.com/office/powerpoint/2010/main" val="24836850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The woman had been caught.</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680520"/>
          </a:xfrm>
        </p:spPr>
        <p:txBody>
          <a:bodyPr>
            <a:normAutofit lnSpcReduction="10000"/>
          </a:bodyPr>
          <a:lstStyle/>
          <a:p>
            <a:r>
              <a:rPr lang="en-US" dirty="0" smtClean="0">
                <a:latin typeface="Arial" pitchFamily="34" charset="0"/>
                <a:cs typeface="Arial" pitchFamily="34" charset="0"/>
              </a:rPr>
              <a:t>"</a:t>
            </a:r>
            <a:r>
              <a:rPr lang="en-US" dirty="0">
                <a:latin typeface="Arial" pitchFamily="34" charset="0"/>
                <a:cs typeface="Arial" pitchFamily="34" charset="0"/>
              </a:rPr>
              <a:t>Teacher, this woman has been </a:t>
            </a:r>
            <a:r>
              <a:rPr lang="en-US" b="1" i="1" u="sng" dirty="0">
                <a:latin typeface="Arial" pitchFamily="34" charset="0"/>
                <a:cs typeface="Arial" pitchFamily="34" charset="0"/>
              </a:rPr>
              <a:t>caught</a:t>
            </a:r>
            <a:r>
              <a:rPr lang="en-US" dirty="0">
                <a:latin typeface="Arial" pitchFamily="34" charset="0"/>
                <a:cs typeface="Arial" pitchFamily="34" charset="0"/>
              </a:rPr>
              <a:t> in adultery, in the very act</a:t>
            </a:r>
            <a:r>
              <a:rPr lang="en-US" dirty="0" smtClean="0">
                <a:latin typeface="Arial" pitchFamily="34" charset="0"/>
                <a:cs typeface="Arial" pitchFamily="34" charset="0"/>
              </a:rPr>
              <a:t>.”  </a:t>
            </a:r>
            <a:r>
              <a:rPr lang="en-US" b="1" i="1" dirty="0" smtClean="0">
                <a:solidFill>
                  <a:srgbClr val="00FF00"/>
                </a:solidFill>
                <a:latin typeface="Arial" pitchFamily="34" charset="0"/>
                <a:cs typeface="Arial" pitchFamily="34" charset="0"/>
              </a:rPr>
              <a:t>John 8v4</a:t>
            </a:r>
          </a:p>
          <a:p>
            <a:r>
              <a:rPr lang="en-US" dirty="0" smtClean="0">
                <a:latin typeface="Arial" pitchFamily="34" charset="0"/>
                <a:cs typeface="Arial" pitchFamily="34" charset="0"/>
              </a:rPr>
              <a:t>"</a:t>
            </a:r>
            <a:r>
              <a:rPr lang="en-US" dirty="0">
                <a:latin typeface="Arial" pitchFamily="34" charset="0"/>
                <a:cs typeface="Arial" pitchFamily="34" charset="0"/>
              </a:rPr>
              <a:t>He who is without sin among you, </a:t>
            </a:r>
            <a:r>
              <a:rPr lang="en-US" b="1" i="1" u="sng" dirty="0">
                <a:latin typeface="Arial" pitchFamily="34" charset="0"/>
                <a:cs typeface="Arial" pitchFamily="34" charset="0"/>
              </a:rPr>
              <a:t>let him</a:t>
            </a:r>
            <a:r>
              <a:rPr lang="en-US" dirty="0">
                <a:latin typeface="Arial" pitchFamily="34" charset="0"/>
                <a:cs typeface="Arial" pitchFamily="34" charset="0"/>
              </a:rPr>
              <a:t> be the first to throw a stone at her." </a:t>
            </a:r>
            <a:r>
              <a:rPr lang="en-US" b="1" i="1" dirty="0" smtClean="0">
                <a:solidFill>
                  <a:srgbClr val="00FF00"/>
                </a:solidFill>
                <a:latin typeface="Arial" pitchFamily="34" charset="0"/>
                <a:cs typeface="Arial" pitchFamily="34" charset="0"/>
              </a:rPr>
              <a:t>John 8v7</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sz="4900" dirty="0" smtClean="0">
                <a:latin typeface="Arial" pitchFamily="34" charset="0"/>
                <a:cs typeface="Arial" pitchFamily="34" charset="0"/>
              </a:rPr>
              <a:t>The men were also caught.</a:t>
            </a:r>
            <a:endParaRPr lang="en-US" sz="4900" dirty="0">
              <a:latin typeface="Arial" pitchFamily="34" charset="0"/>
              <a:cs typeface="Arial" pitchFamily="34" charset="0"/>
            </a:endParaRPr>
          </a:p>
        </p:txBody>
      </p:sp>
    </p:spTree>
    <p:extLst>
      <p:ext uri="{BB962C8B-B14F-4D97-AF65-F5344CB8AC3E}">
        <p14:creationId xmlns:p14="http://schemas.microsoft.com/office/powerpoint/2010/main" val="13003331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Jesus Word can liberate.</a:t>
            </a:r>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123728" y="1268760"/>
            <a:ext cx="4992555" cy="3744416"/>
          </a:xfrm>
        </p:spPr>
      </p:pic>
      <p:sp>
        <p:nvSpPr>
          <p:cNvPr id="4" name="Content Placeholder 3"/>
          <p:cNvSpPr>
            <a:spLocks noGrp="1"/>
          </p:cNvSpPr>
          <p:nvPr>
            <p:ph sz="half" idx="2"/>
          </p:nvPr>
        </p:nvSpPr>
        <p:spPr>
          <a:xfrm>
            <a:off x="11562" y="5085184"/>
            <a:ext cx="9132438" cy="1786407"/>
          </a:xfrm>
        </p:spPr>
        <p:txBody>
          <a:bodyPr/>
          <a:lstStyle/>
          <a:p>
            <a:r>
              <a:rPr lang="en-US" dirty="0" smtClean="0">
                <a:latin typeface="Arial" pitchFamily="34" charset="0"/>
                <a:cs typeface="Arial" pitchFamily="34" charset="0"/>
              </a:rPr>
              <a:t>She was first convicted and then forgiven of her sin.</a:t>
            </a:r>
            <a:endParaRPr lang="en-US" dirty="0">
              <a:latin typeface="Arial" pitchFamily="34" charset="0"/>
              <a:cs typeface="Arial" pitchFamily="34" charset="0"/>
            </a:endParaRPr>
          </a:p>
        </p:txBody>
      </p:sp>
    </p:spTree>
    <p:extLst>
      <p:ext uri="{BB962C8B-B14F-4D97-AF65-F5344CB8AC3E}">
        <p14:creationId xmlns:p14="http://schemas.microsoft.com/office/powerpoint/2010/main" val="3926298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Jesus’ words are precise.</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672408"/>
          </a:xfrm>
        </p:spPr>
        <p:txBody>
          <a:bodyPr>
            <a:normAutofit/>
          </a:bodyPr>
          <a:lstStyle/>
          <a:p>
            <a:r>
              <a:rPr lang="en-US" dirty="0" smtClean="0">
                <a:latin typeface="Arial" pitchFamily="34" charset="0"/>
                <a:cs typeface="Arial" pitchFamily="34" charset="0"/>
              </a:rPr>
              <a:t>"Jesus </a:t>
            </a:r>
            <a:r>
              <a:rPr lang="en-US" dirty="0">
                <a:latin typeface="Arial" pitchFamily="34" charset="0"/>
                <a:cs typeface="Arial" pitchFamily="34" charset="0"/>
              </a:rPr>
              <a:t>said, </a:t>
            </a:r>
            <a:r>
              <a:rPr lang="en-US" dirty="0" smtClean="0">
                <a:latin typeface="Arial" pitchFamily="34" charset="0"/>
                <a:cs typeface="Arial" pitchFamily="34" charset="0"/>
              </a:rPr>
              <a:t>‘</a:t>
            </a:r>
            <a:r>
              <a:rPr lang="en-US" b="1" i="1" u="sng" dirty="0" smtClean="0">
                <a:latin typeface="Arial" pitchFamily="34" charset="0"/>
                <a:cs typeface="Arial" pitchFamily="34" charset="0"/>
              </a:rPr>
              <a:t>I </a:t>
            </a:r>
            <a:r>
              <a:rPr lang="en-US" b="1" i="1" u="sng" dirty="0">
                <a:latin typeface="Arial" pitchFamily="34" charset="0"/>
                <a:cs typeface="Arial" pitchFamily="34" charset="0"/>
              </a:rPr>
              <a:t>do not condemn</a:t>
            </a:r>
            <a:r>
              <a:rPr lang="en-US" dirty="0">
                <a:latin typeface="Arial" pitchFamily="34" charset="0"/>
                <a:cs typeface="Arial" pitchFamily="34" charset="0"/>
              </a:rPr>
              <a:t> you, either</a:t>
            </a:r>
            <a:r>
              <a:rPr lang="en-US" dirty="0" smtClean="0">
                <a:latin typeface="Arial" pitchFamily="34" charset="0"/>
                <a:cs typeface="Arial" pitchFamily="34" charset="0"/>
              </a:rPr>
              <a:t>.  </a:t>
            </a:r>
            <a:r>
              <a:rPr lang="en-US" b="1" i="1" u="sng" dirty="0" smtClean="0">
                <a:latin typeface="Arial" pitchFamily="34" charset="0"/>
                <a:cs typeface="Arial" pitchFamily="34" charset="0"/>
              </a:rPr>
              <a:t>Go</a:t>
            </a:r>
            <a:r>
              <a:rPr lang="en-US" b="1" i="1" dirty="0" smtClean="0">
                <a:latin typeface="Arial" pitchFamily="34" charset="0"/>
                <a:cs typeface="Arial" pitchFamily="34" charset="0"/>
              </a:rPr>
              <a:t> !  </a:t>
            </a:r>
            <a:r>
              <a:rPr lang="en-US" b="1" i="1" dirty="0" smtClean="0">
                <a:solidFill>
                  <a:srgbClr val="FF00FF"/>
                </a:solidFill>
                <a:latin typeface="Arial" pitchFamily="34" charset="0"/>
                <a:cs typeface="Arial" pitchFamily="34" charset="0"/>
              </a:rPr>
              <a:t>From </a:t>
            </a:r>
            <a:r>
              <a:rPr lang="en-US" b="1" i="1" dirty="0">
                <a:solidFill>
                  <a:srgbClr val="FF00FF"/>
                </a:solidFill>
                <a:latin typeface="Arial" pitchFamily="34" charset="0"/>
                <a:cs typeface="Arial" pitchFamily="34" charset="0"/>
              </a:rPr>
              <a:t>now </a:t>
            </a:r>
            <a:r>
              <a:rPr lang="en-US" b="1" i="1" dirty="0" smtClean="0">
                <a:solidFill>
                  <a:srgbClr val="FF00FF"/>
                </a:solidFill>
                <a:latin typeface="Arial" pitchFamily="34" charset="0"/>
                <a:cs typeface="Arial" pitchFamily="34" charset="0"/>
              </a:rPr>
              <a:t>on </a:t>
            </a:r>
            <a:r>
              <a:rPr lang="en-US" b="1" i="1" dirty="0">
                <a:solidFill>
                  <a:srgbClr val="FF00FF"/>
                </a:solidFill>
                <a:latin typeface="Arial" pitchFamily="34" charset="0"/>
                <a:cs typeface="Arial" pitchFamily="34" charset="0"/>
              </a:rPr>
              <a:t>sin no more</a:t>
            </a:r>
            <a:r>
              <a:rPr lang="en-US" dirty="0" smtClean="0">
                <a:latin typeface="Arial" pitchFamily="34" charset="0"/>
                <a:cs typeface="Arial" pitchFamily="34" charset="0"/>
              </a:rPr>
              <a:t>.’ "</a:t>
            </a:r>
            <a:endParaRPr lang="en-US" dirty="0">
              <a:latin typeface="Arial" pitchFamily="34" charset="0"/>
              <a:cs typeface="Arial" pitchFamily="34" charset="0"/>
            </a:endParaRPr>
          </a:p>
          <a:p>
            <a:r>
              <a:rPr lang="en-US" b="1" i="1" dirty="0">
                <a:solidFill>
                  <a:srgbClr val="00FF00"/>
                </a:solidFill>
                <a:latin typeface="Arial" pitchFamily="34" charset="0"/>
                <a:cs typeface="Arial" pitchFamily="34" charset="0"/>
              </a:rPr>
              <a:t>John </a:t>
            </a:r>
            <a:r>
              <a:rPr lang="en-US" b="1" i="1" dirty="0" smtClean="0">
                <a:solidFill>
                  <a:srgbClr val="00FF00"/>
                </a:solidFill>
                <a:latin typeface="Arial" pitchFamily="34" charset="0"/>
                <a:cs typeface="Arial" pitchFamily="34" charset="0"/>
              </a:rPr>
              <a:t>8v10-11</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4941168"/>
            <a:ext cx="9132438" cy="1930423"/>
          </a:xfrm>
        </p:spPr>
        <p:txBody>
          <a:bodyPr/>
          <a:lstStyle/>
          <a:p>
            <a:r>
              <a:rPr lang="en-US" dirty="0" smtClean="0">
                <a:latin typeface="Arial" pitchFamily="34" charset="0"/>
                <a:cs typeface="Arial" pitchFamily="34" charset="0"/>
              </a:rPr>
              <a:t>Liberated from the penalty </a:t>
            </a:r>
            <a:r>
              <a:rPr lang="en-US" u="sng" dirty="0" smtClean="0">
                <a:latin typeface="Arial" pitchFamily="34" charset="0"/>
                <a:cs typeface="Arial" pitchFamily="34" charset="0"/>
              </a:rPr>
              <a:t>and</a:t>
            </a:r>
            <a:r>
              <a:rPr lang="en-US" dirty="0" smtClean="0">
                <a:latin typeface="Arial" pitchFamily="34" charset="0"/>
                <a:cs typeface="Arial" pitchFamily="34" charset="0"/>
              </a:rPr>
              <a:t> the power of sin.</a:t>
            </a:r>
            <a:endParaRPr lang="en-US" dirty="0">
              <a:latin typeface="Arial" pitchFamily="34" charset="0"/>
              <a:cs typeface="Arial" pitchFamily="34" charset="0"/>
            </a:endParaRPr>
          </a:p>
        </p:txBody>
      </p:sp>
    </p:spTree>
    <p:extLst>
      <p:ext uri="{BB962C8B-B14F-4D97-AF65-F5344CB8AC3E}">
        <p14:creationId xmlns:p14="http://schemas.microsoft.com/office/powerpoint/2010/main" val="21298885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dirty="0" smtClean="0">
                <a:latin typeface="Arial" pitchFamily="34" charset="0"/>
                <a:cs typeface="Arial" pitchFamily="34" charset="0"/>
              </a:rPr>
              <a:t>Let’s read John 8v12-20…</a:t>
            </a:r>
            <a:endParaRPr lang="en-US" dirty="0">
              <a:latin typeface="Arial" pitchFamily="34" charset="0"/>
              <a:cs typeface="Arial" pitchFamily="34" charset="0"/>
            </a:endParaRPr>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56823" y="1196975"/>
            <a:ext cx="6479473" cy="3974077"/>
          </a:xfrm>
        </p:spPr>
      </p:pic>
      <p:sp>
        <p:nvSpPr>
          <p:cNvPr id="4" name="Content Placeholder 3"/>
          <p:cNvSpPr>
            <a:spLocks noGrp="1"/>
          </p:cNvSpPr>
          <p:nvPr>
            <p:ph sz="half" idx="2"/>
          </p:nvPr>
        </p:nvSpPr>
        <p:spPr>
          <a:xfrm>
            <a:off x="11562" y="5157192"/>
            <a:ext cx="9132438" cy="1714399"/>
          </a:xfrm>
        </p:spPr>
        <p:txBody>
          <a:bodyPr/>
          <a:lstStyle/>
          <a:p>
            <a:r>
              <a:rPr lang="en-US" b="0" dirty="0" smtClean="0">
                <a:latin typeface="Arial" pitchFamily="34" charset="0"/>
                <a:cs typeface="Arial" pitchFamily="34" charset="0"/>
              </a:rPr>
              <a:t>“Make </a:t>
            </a:r>
            <a:r>
              <a:rPr lang="en-US" b="0" dirty="0">
                <a:latin typeface="Arial" pitchFamily="34" charset="0"/>
                <a:cs typeface="Arial" pitchFamily="34" charset="0"/>
              </a:rPr>
              <a:t>a lamp burn continually</a:t>
            </a:r>
            <a:r>
              <a:rPr lang="en-US" b="0" dirty="0" smtClean="0">
                <a:latin typeface="Arial" pitchFamily="34" charset="0"/>
                <a:cs typeface="Arial" pitchFamily="34" charset="0"/>
              </a:rPr>
              <a:t>.”</a:t>
            </a:r>
            <a:endParaRPr lang="en-US" b="0" dirty="0">
              <a:latin typeface="Arial" pitchFamily="34" charset="0"/>
              <a:cs typeface="Arial" pitchFamily="34" charset="0"/>
            </a:endParaRPr>
          </a:p>
          <a:p>
            <a:r>
              <a:rPr lang="en-US" dirty="0">
                <a:solidFill>
                  <a:srgbClr val="00FF00"/>
                </a:solidFill>
                <a:latin typeface="Arial" pitchFamily="34" charset="0"/>
                <a:cs typeface="Arial" pitchFamily="34" charset="0"/>
              </a:rPr>
              <a:t>Exodus </a:t>
            </a:r>
            <a:r>
              <a:rPr lang="en-US" dirty="0" smtClean="0">
                <a:solidFill>
                  <a:srgbClr val="00FF00"/>
                </a:solidFill>
                <a:latin typeface="Arial" pitchFamily="34" charset="0"/>
                <a:cs typeface="Arial" pitchFamily="34" charset="0"/>
              </a:rPr>
              <a:t>27v20</a:t>
            </a:r>
            <a:endParaRPr lang="en-US" dirty="0">
              <a:solidFill>
                <a:srgbClr val="00FF00"/>
              </a:solidFill>
              <a:latin typeface="Arial" pitchFamily="34" charset="0"/>
              <a:cs typeface="Arial" pitchFamily="34" charset="0"/>
            </a:endParaRPr>
          </a:p>
          <a:p>
            <a:endParaRPr lang="en-US" dirty="0"/>
          </a:p>
          <a:p>
            <a:endParaRPr lang="en-US" dirty="0">
              <a:latin typeface="Arial" pitchFamily="34" charset="0"/>
              <a:cs typeface="Arial" pitchFamily="34" charset="0"/>
            </a:endParaRPr>
          </a:p>
        </p:txBody>
      </p:sp>
    </p:spTree>
    <p:extLst>
      <p:ext uri="{BB962C8B-B14F-4D97-AF65-F5344CB8AC3E}">
        <p14:creationId xmlns:p14="http://schemas.microsoft.com/office/powerpoint/2010/main" val="31614162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1000"/>
                                        <p:tgtEl>
                                          <p:spTgt spid="4">
                                            <p:txEl>
                                              <p:pRg st="0" end="0"/>
                                            </p:txEl>
                                          </p:spTgt>
                                        </p:tgtEl>
                                      </p:cBhvr>
                                    </p:animEffect>
                                  </p:childTnLst>
                                </p:cTn>
                              </p:par>
                            </p:childTnLst>
                          </p:cTn>
                        </p:par>
                        <p:par>
                          <p:cTn id="12" fill="hold">
                            <p:stCondLst>
                              <p:cond delay="2000"/>
                            </p:stCondLst>
                            <p:childTnLst>
                              <p:par>
                                <p:cTn id="13" presetID="14" presetClass="entr" presetSubtype="10"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5"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666326"/>
          </a:xfrm>
        </p:spPr>
        <p:txBody>
          <a:bodyPr>
            <a:noAutofit/>
          </a:bodyPr>
          <a:lstStyle/>
          <a:p>
            <a:r>
              <a:rPr lang="en-US" dirty="0" smtClean="0">
                <a:latin typeface="Arial" pitchFamily="34" charset="0"/>
                <a:cs typeface="Arial" pitchFamily="34" charset="0"/>
              </a:rPr>
              <a:t>Jesus arrived for the lamp lighting (cf. Jn8v2).</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2060848"/>
            <a:ext cx="9144000" cy="3816424"/>
          </a:xfrm>
        </p:spPr>
        <p:txBody>
          <a:bodyPr>
            <a:normAutofit/>
          </a:bodyPr>
          <a:lstStyle/>
          <a:p>
            <a:r>
              <a:rPr lang="en-US" dirty="0" smtClean="0">
                <a:latin typeface="Arial" pitchFamily="34" charset="0"/>
                <a:cs typeface="Arial" pitchFamily="34" charset="0"/>
              </a:rPr>
              <a:t>“I </a:t>
            </a:r>
            <a:r>
              <a:rPr lang="en-US" dirty="0">
                <a:latin typeface="Arial" pitchFamily="34" charset="0"/>
                <a:cs typeface="Arial" pitchFamily="34" charset="0"/>
              </a:rPr>
              <a:t>am the </a:t>
            </a:r>
            <a:r>
              <a:rPr lang="en-US" b="1" i="1" u="sng" dirty="0">
                <a:latin typeface="Arial" pitchFamily="34" charset="0"/>
                <a:cs typeface="Arial" pitchFamily="34" charset="0"/>
              </a:rPr>
              <a:t>Light</a:t>
            </a:r>
            <a:r>
              <a:rPr lang="en-US" dirty="0">
                <a:latin typeface="Arial" pitchFamily="34" charset="0"/>
                <a:cs typeface="Arial" pitchFamily="34" charset="0"/>
              </a:rPr>
              <a:t> of the </a:t>
            </a:r>
            <a:r>
              <a:rPr lang="en-US" dirty="0" smtClean="0">
                <a:latin typeface="Arial" pitchFamily="34" charset="0"/>
                <a:cs typeface="Arial" pitchFamily="34" charset="0"/>
              </a:rPr>
              <a:t>world ;  he </a:t>
            </a:r>
            <a:r>
              <a:rPr lang="en-US" dirty="0">
                <a:latin typeface="Arial" pitchFamily="34" charset="0"/>
                <a:cs typeface="Arial" pitchFamily="34" charset="0"/>
              </a:rPr>
              <a:t>who follows Me will not walk in the darkness, but will have the </a:t>
            </a:r>
            <a:r>
              <a:rPr lang="en-US" b="1" i="1" u="sng" dirty="0">
                <a:latin typeface="Arial" pitchFamily="34" charset="0"/>
                <a:cs typeface="Arial" pitchFamily="34" charset="0"/>
              </a:rPr>
              <a:t>Light</a:t>
            </a:r>
            <a:r>
              <a:rPr lang="en-US" dirty="0">
                <a:latin typeface="Arial" pitchFamily="34" charset="0"/>
                <a:cs typeface="Arial" pitchFamily="34" charset="0"/>
              </a:rPr>
              <a:t> of life</a:t>
            </a:r>
            <a:r>
              <a:rPr lang="en-US" dirty="0" smtClean="0">
                <a:latin typeface="Arial" pitchFamily="34" charset="0"/>
                <a:cs typeface="Arial" pitchFamily="34" charset="0"/>
              </a:rPr>
              <a:t>.” </a:t>
            </a:r>
            <a:r>
              <a:rPr lang="en-US" b="1" i="1" dirty="0" smtClean="0">
                <a:solidFill>
                  <a:srgbClr val="00FF00"/>
                </a:solidFill>
                <a:latin typeface="Arial" pitchFamily="34" charset="0"/>
                <a:cs typeface="Arial" pitchFamily="34" charset="0"/>
              </a:rPr>
              <a:t>John 8v12</a:t>
            </a:r>
            <a:endParaRPr lang="en-US" b="1" i="1" dirty="0">
              <a:solidFill>
                <a:srgbClr val="00FF00"/>
              </a:solidFill>
              <a:latin typeface="Arial" pitchFamily="34" charset="0"/>
              <a:cs typeface="Arial" pitchFamily="34" charset="0"/>
            </a:endParaRPr>
          </a:p>
        </p:txBody>
      </p:sp>
      <p:sp>
        <p:nvSpPr>
          <p:cNvPr id="4" name="Content Placeholder 3"/>
          <p:cNvSpPr>
            <a:spLocks noGrp="1"/>
          </p:cNvSpPr>
          <p:nvPr>
            <p:ph sz="half" idx="2"/>
          </p:nvPr>
        </p:nvSpPr>
        <p:spPr>
          <a:xfrm>
            <a:off x="11562" y="5949280"/>
            <a:ext cx="8232846" cy="922311"/>
          </a:xfrm>
        </p:spPr>
        <p:txBody>
          <a:bodyPr/>
          <a:lstStyle/>
          <a:p>
            <a:r>
              <a:rPr lang="en-US" dirty="0" smtClean="0">
                <a:latin typeface="Arial" pitchFamily="34" charset="0"/>
                <a:cs typeface="Arial" pitchFamily="34" charset="0"/>
              </a:rPr>
              <a:t>Jesus’ words enlighten !</a:t>
            </a:r>
            <a:endParaRPr lang="en-US" dirty="0">
              <a:latin typeface="Arial" pitchFamily="34" charset="0"/>
              <a:cs typeface="Arial" pitchFamily="34" charset="0"/>
            </a:endParaRPr>
          </a:p>
        </p:txBody>
      </p:sp>
    </p:spTree>
    <p:extLst>
      <p:ext uri="{BB962C8B-B14F-4D97-AF65-F5344CB8AC3E}">
        <p14:creationId xmlns:p14="http://schemas.microsoft.com/office/powerpoint/2010/main" val="23550339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TotalTime>
  <Words>2838</Words>
  <Application>Microsoft Office PowerPoint</Application>
  <PresentationFormat>On-screen Show (4:3)</PresentationFormat>
  <Paragraphs>273</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Calibri</vt:lpstr>
      <vt:lpstr>Wingdings</vt:lpstr>
      <vt:lpstr>Office Theme</vt:lpstr>
      <vt:lpstr>The Gospel according to John</vt:lpstr>
      <vt:lpstr>Let’s take up our journey  with John in chapter 8.</vt:lpstr>
      <vt:lpstr>What did He write ?</vt:lpstr>
      <vt:lpstr>The effect was dramatic.</vt:lpstr>
      <vt:lpstr>The woman had been caught.</vt:lpstr>
      <vt:lpstr>Jesus Word can liberate.</vt:lpstr>
      <vt:lpstr>Jesus’ words are precise.</vt:lpstr>
      <vt:lpstr>Let’s read John 8v12-20…</vt:lpstr>
      <vt:lpstr>Jesus arrived for the lamp lighting (cf. Jn8v2).</vt:lpstr>
      <vt:lpstr>The world is in darkness.</vt:lpstr>
      <vt:lpstr>Let’s read John 8v21-30…</vt:lpstr>
      <vt:lpstr>He said it very clearly.</vt:lpstr>
      <vt:lpstr>Let’s read John 8v31-47…</vt:lpstr>
      <vt:lpstr>Israel had been enslaved many times.</vt:lpstr>
      <vt:lpstr>The worse slavery is to sin.</vt:lpstr>
      <vt:lpstr>Jesus offers true freedom.</vt:lpstr>
      <vt:lpstr>Jesus explains how it works.</vt:lpstr>
      <vt:lpstr>Even Jesus was amazed !</vt:lpstr>
      <vt:lpstr>Let’s read John 8v48-59…</vt:lpstr>
      <vt:lpstr>He is the Eternal God.</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194</cp:revision>
  <dcterms:created xsi:type="dcterms:W3CDTF">2010-11-10T08:57:02Z</dcterms:created>
  <dcterms:modified xsi:type="dcterms:W3CDTF">2015-02-06T21:32:30Z</dcterms:modified>
</cp:coreProperties>
</file>