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8" r:id="rId2"/>
    <p:sldId id="257" r:id="rId3"/>
    <p:sldId id="261" r:id="rId4"/>
    <p:sldId id="262" r:id="rId5"/>
    <p:sldId id="263" r:id="rId6"/>
    <p:sldId id="274" r:id="rId7"/>
    <p:sldId id="264" r:id="rId8"/>
    <p:sldId id="265" r:id="rId9"/>
    <p:sldId id="266" r:id="rId10"/>
    <p:sldId id="267" r:id="rId11"/>
    <p:sldId id="275" r:id="rId12"/>
    <p:sldId id="268" r:id="rId13"/>
    <p:sldId id="276" r:id="rId14"/>
    <p:sldId id="269" r:id="rId15"/>
    <p:sldId id="280" r:id="rId16"/>
    <p:sldId id="270" r:id="rId17"/>
    <p:sldId id="279" r:id="rId18"/>
    <p:sldId id="271" r:id="rId19"/>
    <p:sldId id="278" r:id="rId20"/>
    <p:sldId id="272" r:id="rId21"/>
    <p:sldId id="277" r:id="rId22"/>
    <p:sldId id="273" r:id="rId23"/>
    <p:sldId id="260" r:id="rId2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62901" autoAdjust="0"/>
  </p:normalViewPr>
  <p:slideViewPr>
    <p:cSldViewPr>
      <p:cViewPr varScale="1">
        <p:scale>
          <a:sx n="40" d="100"/>
          <a:sy n="40" d="100"/>
        </p:scale>
        <p:origin x="672" y="24"/>
      </p:cViewPr>
      <p:guideLst>
        <p:guide orient="horz" pos="2160"/>
        <p:guide pos="2880"/>
      </p:guideLst>
    </p:cSldViewPr>
  </p:slideViewPr>
  <p:notesTextViewPr>
    <p:cViewPr>
      <p:scale>
        <a:sx n="150" d="100"/>
        <a:sy n="15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97BBF2-E1A2-4B14-BAEE-17DF40A6331B}" type="datetimeFigureOut">
              <a:rPr lang="fr-FR" smtClean="0"/>
              <a:t>08/02/2015</a:t>
            </a:fld>
            <a:endParaRPr lang="fr-F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E632BB-FDAE-46AD-AA66-78968FD932E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012946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lang="en-US" baseline="0" noProof="0" dirty="0" smtClean="0"/>
              <a:t>&gt;We are continuing our study of the Gospel according to John.</a:t>
            </a: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lang="en-US" baseline="0" noProof="0" dirty="0" smtClean="0"/>
              <a:t>&gt;Turn with me in your Bible to John 14.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noProof="0" dirty="0" smtClean="0"/>
              <a:t>&gt;We</a:t>
            </a:r>
            <a:r>
              <a:rPr lang="en-US" baseline="0" noProof="0" dirty="0" smtClean="0"/>
              <a:t> have already discovered 16 GOOD REASONS to trust Jesus in the Gospel of John.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When put all together, they point to ONLY ONE TRUSTWORTHY Lord and Savior !</a:t>
            </a:r>
          </a:p>
          <a:p>
            <a:pPr marL="171450" indent="-171450">
              <a:buFont typeface="Wingdings" pitchFamily="2" charset="2"/>
              <a:buChar char="Ø"/>
            </a:pPr>
            <a:endParaRPr lang="fr-FR" baseline="0" noProof="0" dirty="0" smtClean="0"/>
          </a:p>
          <a:p>
            <a:pPr marL="171450" indent="-171450">
              <a:buFont typeface="Wingdings" pitchFamily="2" charset="2"/>
              <a:buChar char="Ø"/>
            </a:pPr>
            <a:r>
              <a:rPr lang="fr-FR" baseline="0" noProof="0" dirty="0" smtClean="0"/>
              <a:t>WHY TRUST JESUS ?</a:t>
            </a:r>
          </a:p>
          <a:p>
            <a:pPr marL="171450" indent="-171450">
              <a:buFont typeface="Wingdings" pitchFamily="2" charset="2"/>
              <a:buChar char="Ø"/>
            </a:pPr>
            <a:endParaRPr lang="en-US" baseline="0" noProof="0" dirty="0" smtClean="0"/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Jn1-3 because of the witnesses :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noProof="0" dirty="0" smtClean="0"/>
              <a:t>(1) John the </a:t>
            </a:r>
            <a:r>
              <a:rPr lang="en-US" noProof="0" dirty="0" err="1" smtClean="0"/>
              <a:t>baptist</a:t>
            </a:r>
            <a:endParaRPr lang="en-US" noProof="0" dirty="0" smtClean="0"/>
          </a:p>
          <a:p>
            <a:pPr marL="171450" indent="-171450">
              <a:buFont typeface="Wingdings" pitchFamily="2" charset="2"/>
              <a:buChar char="Ø"/>
            </a:pPr>
            <a:r>
              <a:rPr lang="en-US" noProof="0" dirty="0" smtClean="0"/>
              <a:t>(2) Andrew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noProof="0" dirty="0" smtClean="0"/>
              <a:t>(3) Philip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noProof="0" dirty="0" smtClean="0"/>
              <a:t>(4) Disciples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noProof="0" dirty="0" smtClean="0"/>
              <a:t>(5) Nicodemus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noProof="0" dirty="0" smtClean="0"/>
              <a:t>Jn4-11 because of His Word :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noProof="0" dirty="0" smtClean="0"/>
              <a:t>(6) convincing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noProof="0" dirty="0" smtClean="0"/>
              <a:t>(7) healing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noProof="0" dirty="0" smtClean="0"/>
              <a:t>(8)</a:t>
            </a:r>
            <a:r>
              <a:rPr lang="en-US" baseline="0" noProof="0" dirty="0" smtClean="0"/>
              <a:t> compassionate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(9) nourishing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(10) revealing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(11) liberating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(12) sight giving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(13) leading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(14) life giving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Jn12-17 because of His followers :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(15) transformed lives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(16) love for one another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(17) unearthly peace</a:t>
            </a:r>
          </a:p>
          <a:p>
            <a:pPr marL="171450" indent="-171450">
              <a:buFont typeface="Wingdings" pitchFamily="2" charset="2"/>
              <a:buChar char="Ø"/>
            </a:pPr>
            <a:endParaRPr lang="en-US" baseline="0" noProof="0" dirty="0" smtClean="0"/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&gt;Today John reveals another reason to trust the Lord Jesus Christ !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&gt;Let’s read John 14…</a:t>
            </a:r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0027536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 pitchFamily="2" charset="2"/>
              <a:buChar char="Ø"/>
            </a:pPr>
            <a:r>
              <a:rPr lang="en-US" noProof="0" dirty="0" smtClean="0"/>
              <a:t>JESUS is the REASON we have an unearthly peace, because</a:t>
            </a:r>
            <a:r>
              <a:rPr lang="en-US" baseline="0" noProof="0" dirty="0" smtClean="0"/>
              <a:t> He is coming back to take us to Heaven.  It’s not Heaven that gives me that peace, but the Savior !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&gt;The direct context of this verse is NOT GETTING SAVED, but the return of the Lord.  We often forget that in our zeal to share the Gospel.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&gt;This verse gives ASSURANCE of salvation when we are trusting Jesus to COME BACK and take us to Heaven.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There is NO OTHER WAY to Heaven and to have peace ; we can’t get there on our own… nor by any Church, nor Saint, nor Angel.</a:t>
            </a:r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822115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 pitchFamily="2" charset="2"/>
              <a:buChar char="Ø"/>
            </a:pPr>
            <a:r>
              <a:rPr lang="en-US" noProof="0" dirty="0" smtClean="0"/>
              <a:t>So the SECOND ASPECT of this unearthly peace is WHO</a:t>
            </a:r>
            <a:r>
              <a:rPr lang="en-US" baseline="0" noProof="0" dirty="0" smtClean="0"/>
              <a:t> gives it.</a:t>
            </a:r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4730027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 pitchFamily="2" charset="2"/>
              <a:buChar char="Ø"/>
            </a:pPr>
            <a:r>
              <a:rPr lang="en-US" noProof="0" dirty="0" smtClean="0"/>
              <a:t>In</a:t>
            </a:r>
            <a:r>
              <a:rPr lang="en-US" baseline="0" noProof="0" dirty="0" smtClean="0"/>
              <a:t> the SECOND NATURAL SECTION of this passage, we SHOULD take time to meditate on EACH VERSE.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&gt;HOWEVER, here is the KEY VERSE that reveals this aspect of why we have unearthly peace trusting Jesus.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He is « the fullness of God in bodily form » according to Col2v9 GKLIT.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He is called « the everlasting Father » in Is9v6 !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&gt;Jesus and His Father are ONE GOD, and that gives us unearthly peace trusting Him.</a:t>
            </a:r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822115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 pitchFamily="2" charset="2"/>
              <a:buChar char="Ø"/>
            </a:pPr>
            <a:r>
              <a:rPr lang="en-US" noProof="0" dirty="0" smtClean="0"/>
              <a:t>The THIRD NATURAL SECTION of this passage is one verse.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861033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 pitchFamily="2" charset="2"/>
              <a:buChar char="Ø"/>
            </a:pPr>
            <a:r>
              <a:rPr lang="en-US" noProof="0" dirty="0" smtClean="0"/>
              <a:t>Promises</a:t>
            </a:r>
            <a:r>
              <a:rPr lang="en-US" baseline="0" noProof="0" dirty="0" smtClean="0"/>
              <a:t> are good and truths are reassuring,  but SIGNS confirm Jesus’ words.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Did you realize that ALL OF ISRAEL was evangelized by Jesus, BUT THE WHOLE WORLD can hear from you !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Jesus fed the poor and helped the sick, but millions are cared for in His Name today.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&gt;Jesus Holy Spirit inside the believer’s heart gives him OR her the COMPASSION and CAPACITY to reach more than the Master did in His three years of ministry.</a:t>
            </a:r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14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822115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 pitchFamily="2" charset="2"/>
              <a:buChar char="Ø"/>
            </a:pPr>
            <a:r>
              <a:rPr lang="en-US" noProof="0" dirty="0" smtClean="0"/>
              <a:t>The FOURTH ASPECT of why we have unearthly peace is PRAYER 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15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2214486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 pitchFamily="2" charset="2"/>
              <a:buChar char="Ø"/>
            </a:pPr>
            <a:r>
              <a:rPr lang="en-US" noProof="0" dirty="0" smtClean="0"/>
              <a:t>JESUS hears our prayers as the</a:t>
            </a:r>
            <a:r>
              <a:rPr lang="en-US" baseline="0" noProof="0" dirty="0" smtClean="0"/>
              <a:t> « one mediator between God and man » 1Tim2v5.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&gt;To pray « in Jesus’ Name » is NOT JUST adding a formula at the end of our prayers.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It is not asking the Father using Jesus’ “signature” like a forged check.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It is addressing Almighty God by calling Him BY HIS NAME, “Jesus” !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Peter did it when he cried out “Lord, save me !” in Mt14v30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Steven did it when he said, “</a:t>
            </a:r>
            <a:r>
              <a:rPr lang="en-US" sz="120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Lord JESUS, receive my spirit !”</a:t>
            </a:r>
            <a:r>
              <a:rPr lang="en-US" sz="120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Ac7v59.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sz="1200" i="0" kern="1200" baseline="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We will all do it before the LAMB according to Rev5v9.</a:t>
            </a:r>
            <a:endParaRPr lang="en-US" baseline="0" noProof="0" dirty="0" smtClean="0"/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&gt;This verse clearly says WE CAN ADDRESS JESUS in our prayers.  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The Greek text is strongly supported by all the old manuscripts as noted by experts such as Vincent’s Word Studies, AT Robertson, the Cambridge Greek, </a:t>
            </a:r>
            <a:r>
              <a:rPr lang="en-US" baseline="0" noProof="0" dirty="0" err="1" smtClean="0"/>
              <a:t>MacLaren</a:t>
            </a:r>
            <a:r>
              <a:rPr lang="en-US" baseline="0" noProof="0" dirty="0" smtClean="0"/>
              <a:t>, etc.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Someone REMOVED the word « me » to deny the direct access we have to God.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There is no greater peace than knowing we have direct access to God because He has become a human and done away with priests and ritual for prayer.</a:t>
            </a:r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16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822115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 pitchFamily="2" charset="2"/>
              <a:buChar char="Ø"/>
            </a:pPr>
            <a:r>
              <a:rPr lang="en-US" noProof="0" dirty="0" smtClean="0"/>
              <a:t>The FIFTH ASPECT of the unearthly peace we have also merits much MEDITATION !</a:t>
            </a:r>
          </a:p>
          <a:p>
            <a:pPr marL="171450" indent="-171450">
              <a:buFont typeface="Wingdings" pitchFamily="2" charset="2"/>
              <a:buChar char="Ø"/>
            </a:pPr>
            <a:endParaRPr lang="en-US" noProof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17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4338006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This is one of the most precious aspects of the unearthly peace we have : the INDWELLING SPIRIT of God.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&gt;Here are the key verses that SUMMARIZE this wonderful miracle.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noProof="0" dirty="0" smtClean="0"/>
              <a:t>Jesus helped His</a:t>
            </a:r>
            <a:r>
              <a:rPr lang="en-US" baseline="0" noProof="0" dirty="0" smtClean="0"/>
              <a:t> disciples, but His Spirit, the Holy Spirit of God, would not only be with them, but inside forever !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&gt;There is NO PEACE as solid as this !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He will NEVER LEAVE (this is eternal security) and He will REMIND the true Christian of Christ’s Word (v26) to PRODUCE the fruit of the Spirit which is « LOVE (vs15 &amp; 23-24), joy, PEACE… » Ga5v22.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18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822115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 pitchFamily="2" charset="2"/>
              <a:buChar char="Ø"/>
            </a:pPr>
            <a:r>
              <a:rPr lang="en-US" noProof="0" dirty="0" smtClean="0"/>
              <a:t>The SIXTH ASPECT of this unearthly peace is the revelation IT IS A GIFT.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noProof="0" dirty="0" smtClean="0"/>
              <a:t>The</a:t>
            </a:r>
            <a:r>
              <a:rPr lang="en-US" baseline="0" noProof="0" dirty="0" smtClean="0"/>
              <a:t> Lord Jesus Christ GAVE His life TO </a:t>
            </a:r>
            <a:r>
              <a:rPr lang="en-US" baseline="0" noProof="0" smtClean="0"/>
              <a:t>GIVE YOU peace </a:t>
            </a:r>
            <a:r>
              <a:rPr lang="en-US" baseline="0" noProof="0" dirty="0" smtClean="0"/>
              <a:t>with God.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The Bible says that “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the joy set before Him endured the cross, despising the shame, and has sat down at the right hand of the throne of God.” Heb12v2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sz="1200" kern="120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&gt;That</a:t>
            </a:r>
            <a:r>
              <a:rPr lang="en-US" sz="1200" kern="1200" baseline="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unearthly peace He had as He went to the cross, He gives to us !</a:t>
            </a:r>
            <a:endParaRPr lang="en-US" noProof="0" dirty="0" smtClean="0"/>
          </a:p>
          <a:p>
            <a:pPr marL="171450" indent="-171450">
              <a:buFont typeface="Wingdings" pitchFamily="2" charset="2"/>
              <a:buChar char="Ø"/>
            </a:pPr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19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447831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 pitchFamily="2" charset="2"/>
              <a:buChar char="Ø"/>
            </a:pPr>
            <a:r>
              <a:rPr lang="en-US" noProof="0" dirty="0" smtClean="0"/>
              <a:t>Words that are REPEATED are always the KEYS to understanding a message !</a:t>
            </a:r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822115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 pitchFamily="2" charset="2"/>
              <a:buChar char="Ø"/>
            </a:pPr>
            <a:r>
              <a:rPr lang="en-US" noProof="0" dirty="0" smtClean="0"/>
              <a:t>Just as forgiveness</a:t>
            </a:r>
            <a:r>
              <a:rPr lang="en-US" baseline="0" noProof="0" dirty="0" smtClean="0"/>
              <a:t> and salvation from sin is an UNMERITED GIFT of grace, so we NEED TO RECEIVE the gift of peace offered by the Lord Jesus.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noProof="0" dirty="0" smtClean="0"/>
              <a:t>&gt;When He says « Peace I leave</a:t>
            </a:r>
            <a:r>
              <a:rPr lang="en-US" baseline="0" noProof="0" dirty="0" smtClean="0"/>
              <a:t> with you » it could be translated « I leave it on the table for you to pick it up ; I leave it behind ! »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That is why He IMMEDIATELY says, « Do NOT let your heart be troubled ! »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We have a CHOICE to receive the gift of peace or to hold onto our troubles and fears !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&gt;Do people trust Jesus because you do ?  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Or do YOU REFUSE Jesus’ GIFT and THUS WITNESS to the world that your heart is troubled like theirs 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20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822115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 pitchFamily="2" charset="2"/>
              <a:buChar char="Ø"/>
            </a:pPr>
            <a:r>
              <a:rPr lang="en-US" noProof="0" dirty="0" smtClean="0"/>
              <a:t>The last natural section in this passage is on the mountain top !</a:t>
            </a:r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21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356613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Our peace is from outside of this world.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&gt;Jesus is God FROM Heaven and has GONE BACK to His Father.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He is the source of our UNEARTHLY peace.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Our Savior who died and rose again is NOW IN HEAVEN.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We LOVE Him and REJOICE in His accomplished work.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&gt;HE IS OUR PEACE !</a:t>
            </a:r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22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4465789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 pitchFamily="2" charset="2"/>
              <a:buChar char="Ø"/>
            </a:pPr>
            <a:r>
              <a:rPr lang="en-US" noProof="0" dirty="0" smtClean="0"/>
              <a:t>Let’s review, react and remember what we have learned and decided</a:t>
            </a:r>
            <a:r>
              <a:rPr lang="en-US" baseline="0" noProof="0" dirty="0" smtClean="0"/>
              <a:t> !</a:t>
            </a:r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23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002753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 pitchFamily="2" charset="2"/>
              <a:buChar char="Ø"/>
            </a:pPr>
            <a:r>
              <a:rPr lang="en-US" noProof="0" dirty="0" smtClean="0"/>
              <a:t>&gt;The key verse of this chapter says it all.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noProof="0" dirty="0" smtClean="0"/>
              <a:t>&gt;« Do not let your heart be troubled. » is repeated twice.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noProof="0" dirty="0" smtClean="0"/>
              <a:t>&gt;This is a peace the WORLD cannot give !</a:t>
            </a:r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82211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 pitchFamily="2" charset="2"/>
              <a:buChar char="Ø"/>
            </a:pPr>
            <a:r>
              <a:rPr lang="en-US" noProof="0" dirty="0" smtClean="0"/>
              <a:t>Jesus CHANGES subjects, but KEEPS the same theme.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noProof="0" dirty="0" smtClean="0"/>
              <a:t>&gt;Notice from where this peace comes…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noProof="0" dirty="0" smtClean="0"/>
              <a:t>&gt;I like to</a:t>
            </a:r>
            <a:r>
              <a:rPr lang="en-US" baseline="0" noProof="0" dirty="0" smtClean="0"/>
              <a:t> call this an UNEARTHLY peace !</a:t>
            </a:r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82211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 pitchFamily="2" charset="2"/>
              <a:buChar char="Ø"/>
            </a:pPr>
            <a:r>
              <a:rPr lang="en-US" noProof="0" dirty="0" smtClean="0"/>
              <a:t>It is NOT</a:t>
            </a:r>
            <a:r>
              <a:rPr lang="en-US" baseline="0" noProof="0" dirty="0" smtClean="0"/>
              <a:t> WHAT He gives, but WHO HE IS that gives us this unearthly peace !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&gt;Let’s look closely at the text.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&gt;One of our simple tools for serious Bible study is counting words </a:t>
            </a:r>
            <a:r>
              <a:rPr lang="en-US" baseline="0" noProof="0" dirty="0" smtClean="0">
                <a:sym typeface="Wingdings" panose="05000000000000000000" pitchFamily="2" charset="2"/>
              </a:rPr>
              <a:t>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>
                <a:sym typeface="Wingdings" panose="05000000000000000000" pitchFamily="2" charset="2"/>
              </a:rPr>
              <a:t>&gt;The word “I” is the key to this unearthly peace.</a:t>
            </a:r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82211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 pitchFamily="2" charset="2"/>
              <a:buChar char="Ø"/>
            </a:pPr>
            <a:r>
              <a:rPr lang="en-US" noProof="0" dirty="0" smtClean="0"/>
              <a:t>In the FIRST NATURAL SETION, vs1-6 are about a Heavenly home. </a:t>
            </a:r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1823366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I don’t know about you, but that gives me peace, passing through this world of trouble.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&gt;But, it’s not the place in Heaven that gives me peace, it’s the One who is in Heaven !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&gt;You can trust Jesus because He is God !</a:t>
            </a:r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822115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 pitchFamily="2" charset="2"/>
              <a:buChar char="Ø"/>
            </a:pPr>
            <a:r>
              <a:rPr lang="en-US" noProof="0" dirty="0" smtClean="0"/>
              <a:t>Jesus</a:t>
            </a:r>
            <a:r>
              <a:rPr lang="en-US" baseline="0" noProof="0" dirty="0" smtClean="0"/>
              <a:t> is NOT INACTIVE in Heaven, just waiting for the time to pass before He comes back to straighten out this messed up world.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&gt;There is no peace in this world that can match the ANTICIPATION we have. 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&gt;Knowing Jesus loves us and is getting Heaven ready right now for our arrival gives real peace !</a:t>
            </a:r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822115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 pitchFamily="2" charset="2"/>
              <a:buChar char="Ø"/>
            </a:pPr>
            <a:r>
              <a:rPr lang="en-US" noProof="0" dirty="0" smtClean="0"/>
              <a:t>Jesus always kept His</a:t>
            </a:r>
            <a:r>
              <a:rPr lang="en-US" baseline="0" noProof="0" dirty="0" smtClean="0"/>
              <a:t> word and this PROMISE is no different.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&gt;How can you match what the Bible calls our « blessed HOPE » according to 2Tim2v13 ?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&gt;We have a SURE hope as an anchor for the souls.</a:t>
            </a:r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82211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4482"/>
            <a:ext cx="9144000" cy="874238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5000" b="1" i="1">
                <a:solidFill>
                  <a:srgbClr val="00FF00"/>
                </a:solidFill>
                <a:latin typeface="Arial Narrow" pitchFamily="34" charset="0"/>
              </a:defRPr>
            </a:lvl1pPr>
          </a:lstStyle>
          <a:p>
            <a:r>
              <a:rPr lang="fr-FR" noProof="0" dirty="0" smtClean="0"/>
              <a:t>Click to </a:t>
            </a:r>
            <a:r>
              <a:rPr lang="fr-FR" noProof="0" dirty="0" err="1" smtClean="0"/>
              <a:t>edit</a:t>
            </a:r>
            <a:r>
              <a:rPr lang="fr-FR" noProof="0" dirty="0" smtClean="0"/>
              <a:t> Master </a:t>
            </a:r>
            <a:r>
              <a:rPr lang="fr-FR" noProof="0" dirty="0" err="1" smtClean="0"/>
              <a:t>title</a:t>
            </a:r>
            <a:r>
              <a:rPr lang="fr-FR" noProof="0" dirty="0" smtClean="0"/>
              <a:t> style</a:t>
            </a:r>
            <a:endParaRPr lang="fr-FR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908720"/>
            <a:ext cx="9144000" cy="5040560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ctr">
              <a:buNone/>
              <a:defRPr sz="5000">
                <a:latin typeface="Arial Narrow" pitchFamily="34" charset="0"/>
              </a:defRPr>
            </a:lvl1pPr>
            <a:lvl2pPr marL="457200" indent="0" algn="ctr">
              <a:buNone/>
              <a:defRPr sz="5000">
                <a:latin typeface="Arial Narrow" pitchFamily="34" charset="0"/>
              </a:defRPr>
            </a:lvl2pPr>
            <a:lvl3pPr marL="914400" indent="0" algn="ctr">
              <a:buNone/>
              <a:defRPr sz="5000">
                <a:latin typeface="Arial Narrow" pitchFamily="34" charset="0"/>
              </a:defRPr>
            </a:lvl3pPr>
            <a:lvl4pPr marL="1371600" indent="0" algn="ctr">
              <a:buNone/>
              <a:defRPr sz="5000">
                <a:latin typeface="Arial Narrow" pitchFamily="34" charset="0"/>
              </a:defRPr>
            </a:lvl4pPr>
            <a:lvl5pPr marL="1828800" indent="0" algn="ctr">
              <a:buNone/>
              <a:defRPr sz="5000">
                <a:latin typeface="Arial Narrow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noProof="0" dirty="0" smtClean="0"/>
              <a:t>Click to </a:t>
            </a:r>
            <a:r>
              <a:rPr lang="fr-FR" noProof="0" dirty="0" err="1" smtClean="0"/>
              <a:t>edit</a:t>
            </a:r>
            <a:r>
              <a:rPr lang="fr-FR" noProof="0" dirty="0" smtClean="0"/>
              <a:t> Master </a:t>
            </a:r>
            <a:r>
              <a:rPr lang="fr-FR" noProof="0" dirty="0" err="1" smtClean="0"/>
              <a:t>text</a:t>
            </a:r>
            <a:r>
              <a:rPr lang="fr-FR" noProof="0" dirty="0" smtClean="0"/>
              <a:t> styles</a:t>
            </a:r>
            <a:endParaRPr lang="fr-FR" noProof="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2" y="5949280"/>
            <a:ext cx="8232846" cy="922311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None/>
              <a:defRPr sz="5000" b="1" i="1">
                <a:solidFill>
                  <a:srgbClr val="FFFF00"/>
                </a:solidFill>
                <a:latin typeface="Arial Narrow" pitchFamily="34" charset="0"/>
              </a:defRPr>
            </a:lvl1pPr>
            <a:lvl2pPr marL="457200" indent="0" algn="ctr">
              <a:buNone/>
              <a:defRPr sz="5000" b="1" i="1">
                <a:latin typeface="Arial Narrow" pitchFamily="34" charset="0"/>
              </a:defRPr>
            </a:lvl2pPr>
            <a:lvl3pPr marL="914400" indent="0" algn="ctr">
              <a:buNone/>
              <a:defRPr sz="5000" b="1" i="1">
                <a:latin typeface="Arial Narrow" pitchFamily="34" charset="0"/>
              </a:defRPr>
            </a:lvl3pPr>
            <a:lvl4pPr marL="1371600" indent="0" algn="ctr">
              <a:buNone/>
              <a:defRPr sz="5000" b="1" i="1">
                <a:latin typeface="Arial Narrow" pitchFamily="34" charset="0"/>
              </a:defRPr>
            </a:lvl4pPr>
            <a:lvl5pPr marL="1828800" indent="0" algn="ctr">
              <a:buNone/>
              <a:defRPr sz="5000" b="1" i="1">
                <a:latin typeface="Arial Narrow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noProof="0" dirty="0" smtClean="0"/>
              <a:t>Click to </a:t>
            </a:r>
            <a:r>
              <a:rPr lang="fr-FR" noProof="0" dirty="0" err="1" smtClean="0"/>
              <a:t>edit</a:t>
            </a:r>
            <a:r>
              <a:rPr lang="fr-FR" noProof="0" dirty="0" smtClean="0"/>
              <a:t> Master </a:t>
            </a:r>
            <a:r>
              <a:rPr lang="fr-FR" noProof="0" dirty="0" err="1" smtClean="0"/>
              <a:t>text</a:t>
            </a:r>
            <a:r>
              <a:rPr lang="fr-FR" noProof="0" dirty="0" smtClean="0"/>
              <a:t> styles</a:t>
            </a:r>
            <a:endParaRPr lang="fr-FR" noProof="0" dirty="0"/>
          </a:p>
        </p:txBody>
      </p:sp>
      <p:pic>
        <p:nvPicPr>
          <p:cNvPr id="12" name="Picture 11">
            <a:hlinkClick r:id="" action="ppaction://hlinkshowjump?jump=nextslide"/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5949281"/>
            <a:ext cx="899592" cy="908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294879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>
        <p:tmplLst>
          <p:tmpl lvl="1">
            <p:tnLst>
              <p:par>
                <p:cTn presetID="42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3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4" grpId="0" build="p">
        <p:tmplLst>
          <p:tmpl lvl="1">
            <p:tnLst>
              <p:par>
                <p:cTn presetID="14" presetClass="entr" presetSubtype="1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randombar(horizontal)">
                      <p:cBhvr>
                        <p:cTn dur="500"/>
                        <p:tgtEl>
                          <p:spTgt spid="4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gradFill rotWithShape="1">
          <a:gsLst>
            <a:gs pos="3000">
              <a:srgbClr val="CC0000">
                <a:lumMod val="74000"/>
              </a:srgbClr>
            </a:gs>
            <a:gs pos="100000">
              <a:schemeClr val="bg1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0" y="34482"/>
            <a:ext cx="9144000" cy="874238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5000" b="1" i="1">
                <a:solidFill>
                  <a:srgbClr val="00FF00"/>
                </a:solidFill>
                <a:latin typeface="Arial Narrow" pitchFamily="34" charset="0"/>
              </a:defRPr>
            </a:lvl1pPr>
          </a:lstStyle>
          <a:p>
            <a:r>
              <a:rPr lang="fr-FR" noProof="0" dirty="0" smtClean="0"/>
              <a:t>Click to </a:t>
            </a:r>
            <a:r>
              <a:rPr lang="fr-FR" noProof="0" dirty="0" err="1" smtClean="0"/>
              <a:t>edit</a:t>
            </a:r>
            <a:r>
              <a:rPr lang="fr-FR" noProof="0" dirty="0" smtClean="0"/>
              <a:t> Master </a:t>
            </a:r>
            <a:r>
              <a:rPr lang="fr-FR" noProof="0" dirty="0" err="1" smtClean="0"/>
              <a:t>title</a:t>
            </a:r>
            <a:r>
              <a:rPr lang="fr-FR" noProof="0" dirty="0" smtClean="0"/>
              <a:t> style</a:t>
            </a:r>
            <a:endParaRPr lang="fr-FR" noProof="0"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"/>
          </p:nvPr>
        </p:nvSpPr>
        <p:spPr>
          <a:xfrm>
            <a:off x="0" y="908720"/>
            <a:ext cx="9144000" cy="5040560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ctr">
              <a:buNone/>
              <a:defRPr sz="5000">
                <a:latin typeface="Arial Narrow" pitchFamily="34" charset="0"/>
              </a:defRPr>
            </a:lvl1pPr>
            <a:lvl2pPr marL="457200" indent="0" algn="ctr">
              <a:buNone/>
              <a:defRPr sz="5000">
                <a:latin typeface="Arial Narrow" pitchFamily="34" charset="0"/>
              </a:defRPr>
            </a:lvl2pPr>
            <a:lvl3pPr marL="914400" indent="0" algn="ctr">
              <a:buNone/>
              <a:defRPr sz="5000">
                <a:latin typeface="Arial Narrow" pitchFamily="34" charset="0"/>
              </a:defRPr>
            </a:lvl3pPr>
            <a:lvl4pPr marL="1371600" indent="0" algn="ctr">
              <a:buNone/>
              <a:defRPr sz="5000">
                <a:latin typeface="Arial Narrow" pitchFamily="34" charset="0"/>
              </a:defRPr>
            </a:lvl4pPr>
            <a:lvl5pPr marL="1828800" indent="0" algn="ctr">
              <a:buNone/>
              <a:defRPr sz="5000">
                <a:latin typeface="Arial Narrow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noProof="0" dirty="0" smtClean="0"/>
              <a:t>Click to </a:t>
            </a:r>
            <a:r>
              <a:rPr lang="fr-FR" noProof="0" dirty="0" err="1" smtClean="0"/>
              <a:t>edit</a:t>
            </a:r>
            <a:r>
              <a:rPr lang="fr-FR" noProof="0" dirty="0" smtClean="0"/>
              <a:t> Master </a:t>
            </a:r>
            <a:r>
              <a:rPr lang="fr-FR" noProof="0" dirty="0" err="1" smtClean="0"/>
              <a:t>text</a:t>
            </a:r>
            <a:r>
              <a:rPr lang="fr-FR" noProof="0" dirty="0" smtClean="0"/>
              <a:t> styles</a:t>
            </a:r>
            <a:endParaRPr lang="fr-FR" noProof="0" dirty="0"/>
          </a:p>
        </p:txBody>
      </p:sp>
      <p:sp>
        <p:nvSpPr>
          <p:cNvPr id="9" name="Content Placeholder 3"/>
          <p:cNvSpPr>
            <a:spLocks noGrp="1"/>
          </p:cNvSpPr>
          <p:nvPr>
            <p:ph sz="half" idx="2"/>
          </p:nvPr>
        </p:nvSpPr>
        <p:spPr>
          <a:xfrm>
            <a:off x="11562" y="5949280"/>
            <a:ext cx="8232846" cy="922311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None/>
              <a:defRPr sz="5000" b="1" i="1">
                <a:solidFill>
                  <a:srgbClr val="FFFF00"/>
                </a:solidFill>
                <a:latin typeface="Arial Narrow" pitchFamily="34" charset="0"/>
              </a:defRPr>
            </a:lvl1pPr>
            <a:lvl2pPr marL="457200" indent="0" algn="ctr">
              <a:buNone/>
              <a:defRPr sz="5000" b="1" i="1">
                <a:latin typeface="Arial Narrow" pitchFamily="34" charset="0"/>
              </a:defRPr>
            </a:lvl2pPr>
            <a:lvl3pPr marL="914400" indent="0" algn="ctr">
              <a:buNone/>
              <a:defRPr sz="5000" b="1" i="1">
                <a:latin typeface="Arial Narrow" pitchFamily="34" charset="0"/>
              </a:defRPr>
            </a:lvl3pPr>
            <a:lvl4pPr marL="1371600" indent="0" algn="ctr">
              <a:buNone/>
              <a:defRPr sz="5000" b="1" i="1">
                <a:latin typeface="Arial Narrow" pitchFamily="34" charset="0"/>
              </a:defRPr>
            </a:lvl4pPr>
            <a:lvl5pPr marL="1828800" indent="0" algn="ctr">
              <a:buNone/>
              <a:defRPr sz="5000" b="1" i="1">
                <a:latin typeface="Arial Narrow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noProof="0" dirty="0" smtClean="0"/>
              <a:t>Click to </a:t>
            </a:r>
            <a:r>
              <a:rPr lang="fr-FR" noProof="0" dirty="0" err="1" smtClean="0"/>
              <a:t>edit</a:t>
            </a:r>
            <a:r>
              <a:rPr lang="fr-FR" noProof="0" dirty="0" smtClean="0"/>
              <a:t> Master </a:t>
            </a:r>
            <a:r>
              <a:rPr lang="fr-FR" noProof="0" dirty="0" err="1" smtClean="0"/>
              <a:t>text</a:t>
            </a:r>
            <a:r>
              <a:rPr lang="fr-FR" noProof="0" dirty="0" smtClean="0"/>
              <a:t> styles</a:t>
            </a:r>
            <a:endParaRPr lang="fr-FR" noProof="0" dirty="0"/>
          </a:p>
        </p:txBody>
      </p:sp>
      <p:pic>
        <p:nvPicPr>
          <p:cNvPr id="2" name="Picture 1">
            <a:hlinkClick r:id="" action="ppaction://hlinkshowjump?jump=nextslide"/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9" y="5949280"/>
            <a:ext cx="899592" cy="908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614656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build="p">
        <p:tmplLst>
          <p:tmpl lvl="1">
            <p:tnLst>
              <p:par>
                <p:cTn presetID="42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8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9" grpId="0" build="p">
        <p:tmplLst>
          <p:tmpl lvl="1">
            <p:tnLst>
              <p:par>
                <p:cTn presetID="21" presetClass="entr" presetSubtype="1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heel(1)">
                      <p:cBhvr>
                        <p:cTn dur="2000"/>
                        <p:tgtEl>
                          <p:spTgt spid="9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9347475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52" r:id="rId1"/>
    <p:sldLayoutId id="2147483649" r:id="rId2"/>
  </p:sldLayoutIdLst>
  <p:transition spd="slow">
    <p:fade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zbible.yolasite.com/" TargetMode="Externa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ll the 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ible in its 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ontext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Let’s read the text…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>
          <a:xfrm>
            <a:off x="0" y="1196752"/>
            <a:ext cx="9144000" cy="4752528"/>
          </a:xfrm>
        </p:spPr>
        <p:txBody>
          <a:bodyPr/>
          <a:lstStyle/>
          <a:p>
            <a:r>
              <a:rPr lang="en-US" b="1" i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John 14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One more </a:t>
            </a:r>
            <a:r>
              <a:rPr lang="en-US" u="sng" dirty="0" smtClean="0">
                <a:latin typeface="Arial" pitchFamily="34" charset="0"/>
                <a:cs typeface="Arial" pitchFamily="34" charset="0"/>
              </a:rPr>
              <a:t>reason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u="sng" dirty="0" smtClean="0">
                <a:latin typeface="Arial" pitchFamily="34" charset="0"/>
                <a:cs typeface="Arial" pitchFamily="34" charset="0"/>
              </a:rPr>
              <a:t>to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u="sng" dirty="0" smtClean="0">
                <a:latin typeface="Arial" pitchFamily="34" charset="0"/>
                <a:cs typeface="Arial" pitchFamily="34" charset="0"/>
              </a:rPr>
              <a:t>trust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u="sng" dirty="0" smtClean="0">
                <a:latin typeface="Arial" pitchFamily="34" charset="0"/>
                <a:cs typeface="Arial" pitchFamily="34" charset="0"/>
              </a:rPr>
              <a:t>Jesus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…because His followers have </a:t>
            </a:r>
            <a:r>
              <a:rPr lang="en-US" b="1" i="1" u="sng" dirty="0" smtClean="0">
                <a:latin typeface="Arial" pitchFamily="34" charset="0"/>
                <a:cs typeface="Arial" pitchFamily="34" charset="0"/>
              </a:rPr>
              <a:t>an</a:t>
            </a:r>
            <a:r>
              <a:rPr lang="en-US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i="1" u="sng" dirty="0" smtClean="0">
                <a:latin typeface="Arial" pitchFamily="34" charset="0"/>
                <a:cs typeface="Arial" pitchFamily="34" charset="0"/>
              </a:rPr>
              <a:t>unearthly</a:t>
            </a:r>
            <a:r>
              <a:rPr lang="en-US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i="1" u="sng" dirty="0" smtClean="0">
                <a:latin typeface="Arial" pitchFamily="34" charset="0"/>
                <a:cs typeface="Arial" pitchFamily="34" charset="0"/>
              </a:rPr>
              <a:t>peace</a:t>
            </a:r>
            <a:r>
              <a:rPr lang="en-US" b="1" i="1" dirty="0" smtClean="0">
                <a:latin typeface="Arial" pitchFamily="34" charset="0"/>
                <a:cs typeface="Arial" pitchFamily="34" charset="0"/>
              </a:rPr>
              <a:t> !</a:t>
            </a:r>
            <a:endParaRPr lang="en-US" b="1" i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072927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000"/>
                            </p:stCondLst>
                            <p:childTnLst>
                              <p:par>
                                <p:cTn id="2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  <p:bldP spid="7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He is the way to Heaven.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96752"/>
            <a:ext cx="9144000" cy="4752528"/>
          </a:xfrm>
        </p:spPr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“Jesus said </a:t>
            </a:r>
            <a:r>
              <a:rPr lang="en-US" dirty="0">
                <a:latin typeface="Arial" pitchFamily="34" charset="0"/>
                <a:cs typeface="Arial" pitchFamily="34" charset="0"/>
              </a:rPr>
              <a:t>to him,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‘</a:t>
            </a:r>
            <a:r>
              <a:rPr lang="en-US" b="1" i="1" u="sng" dirty="0" smtClean="0">
                <a:latin typeface="Arial" pitchFamily="34" charset="0"/>
                <a:cs typeface="Arial" pitchFamily="34" charset="0"/>
              </a:rPr>
              <a:t>I </a:t>
            </a:r>
            <a:r>
              <a:rPr lang="en-US" b="1" i="1" u="sng" dirty="0">
                <a:latin typeface="Arial" pitchFamily="34" charset="0"/>
                <a:cs typeface="Arial" pitchFamily="34" charset="0"/>
              </a:rPr>
              <a:t>am the way</a:t>
            </a:r>
            <a:r>
              <a:rPr lang="en-US" dirty="0">
                <a:latin typeface="Arial" pitchFamily="34" charset="0"/>
                <a:cs typeface="Arial" pitchFamily="34" charset="0"/>
              </a:rPr>
              <a:t>, and the truth, and the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life ; </a:t>
            </a:r>
            <a:r>
              <a:rPr lang="en-US" dirty="0">
                <a:latin typeface="Arial" pitchFamily="34" charset="0"/>
                <a:cs typeface="Arial" pitchFamily="34" charset="0"/>
              </a:rPr>
              <a:t>no one comes to the Father but through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me.’ ”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r>
              <a:rPr lang="en-US" b="1" i="1" dirty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John </a:t>
            </a:r>
            <a:r>
              <a:rPr lang="en-US" b="1" i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14v6 </a:t>
            </a:r>
            <a:r>
              <a:rPr lang="en-US" sz="2400" b="1" i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NASB</a:t>
            </a:r>
            <a:endParaRPr lang="en-US" sz="2400" b="1" i="1" dirty="0">
              <a:solidFill>
                <a:srgbClr val="00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That gives us assurance.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363541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4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/>
          <a:lstStyle/>
          <a:p>
            <a:endParaRPr lang="en-US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285" y="346787"/>
            <a:ext cx="8237179" cy="5602493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532087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1522310"/>
          </a:xfrm>
        </p:spPr>
        <p:txBody>
          <a:bodyPr>
            <a:no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Let’s see how Jesus gives us unearthly peace in vs7-11.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988840"/>
            <a:ext cx="9144000" cy="3960440"/>
          </a:xfrm>
        </p:spPr>
        <p:txBody>
          <a:bodyPr>
            <a:noAutofit/>
          </a:bodyPr>
          <a:lstStyle/>
          <a:p>
            <a:r>
              <a:rPr lang="en-US" sz="4400" dirty="0" smtClean="0">
                <a:latin typeface="Arial" pitchFamily="34" charset="0"/>
                <a:cs typeface="Arial" pitchFamily="34" charset="0"/>
              </a:rPr>
              <a:t>“Jesus said </a:t>
            </a:r>
            <a:r>
              <a:rPr lang="en-US" sz="4400" dirty="0">
                <a:latin typeface="Arial" pitchFamily="34" charset="0"/>
                <a:cs typeface="Arial" pitchFamily="34" charset="0"/>
              </a:rPr>
              <a:t>to him, 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‘Have </a:t>
            </a:r>
            <a:r>
              <a:rPr lang="en-US" sz="4400" dirty="0">
                <a:latin typeface="Arial" pitchFamily="34" charset="0"/>
                <a:cs typeface="Arial" pitchFamily="34" charset="0"/>
              </a:rPr>
              <a:t>I been so long with you, and yet you have not come to know 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me</a:t>
            </a:r>
            <a:r>
              <a:rPr lang="en-US" sz="44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Philip ?  </a:t>
            </a:r>
            <a:r>
              <a:rPr lang="en-US" sz="4400" i="1" u="sng" dirty="0">
                <a:latin typeface="Arial" pitchFamily="34" charset="0"/>
                <a:cs typeface="Arial" pitchFamily="34" charset="0"/>
              </a:rPr>
              <a:t>He who has seen </a:t>
            </a:r>
            <a:r>
              <a:rPr lang="en-US" sz="4400" i="1" u="sng" dirty="0" smtClean="0">
                <a:latin typeface="Arial" pitchFamily="34" charset="0"/>
                <a:cs typeface="Arial" pitchFamily="34" charset="0"/>
              </a:rPr>
              <a:t>me </a:t>
            </a:r>
            <a:r>
              <a:rPr lang="en-US" sz="4400" i="1" u="sng" dirty="0">
                <a:latin typeface="Arial" pitchFamily="34" charset="0"/>
                <a:cs typeface="Arial" pitchFamily="34" charset="0"/>
              </a:rPr>
              <a:t>has seen the </a:t>
            </a:r>
            <a:r>
              <a:rPr lang="en-US" sz="4400" i="1" u="sng" dirty="0" smtClean="0">
                <a:latin typeface="Arial" pitchFamily="34" charset="0"/>
                <a:cs typeface="Arial" pitchFamily="34" charset="0"/>
              </a:rPr>
              <a:t>Father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 ;  </a:t>
            </a:r>
            <a:r>
              <a:rPr lang="en-US" sz="4400" dirty="0">
                <a:latin typeface="Arial" pitchFamily="34" charset="0"/>
                <a:cs typeface="Arial" pitchFamily="34" charset="0"/>
              </a:rPr>
              <a:t>how can you say, 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‘Show </a:t>
            </a:r>
            <a:r>
              <a:rPr lang="en-US" sz="4400" dirty="0">
                <a:latin typeface="Arial" pitchFamily="34" charset="0"/>
                <a:cs typeface="Arial" pitchFamily="34" charset="0"/>
              </a:rPr>
              <a:t>us the 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Father’ ?’ ” </a:t>
            </a:r>
            <a:r>
              <a:rPr lang="en-US" sz="4400" b="1" i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John 14v9 </a:t>
            </a:r>
            <a:r>
              <a:rPr lang="en-US" sz="2400" b="1" i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NASB</a:t>
            </a:r>
            <a:endParaRPr lang="en-US" sz="2400" b="1" i="1" dirty="0">
              <a:solidFill>
                <a:srgbClr val="00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4800" dirty="0" smtClean="0">
                <a:latin typeface="Arial" pitchFamily="34" charset="0"/>
                <a:cs typeface="Arial" pitchFamily="34" charset="0"/>
              </a:rPr>
              <a:t>Jesus IS the Almighty God.</a:t>
            </a:r>
            <a:endParaRPr lang="en-US" sz="4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674109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/>
          <a:lstStyle/>
          <a:p>
            <a:endParaRPr lang="en-US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3546" y="322514"/>
            <a:ext cx="5626766" cy="5626766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685921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1450302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Arial" pitchFamily="34" charset="0"/>
                <a:cs typeface="Arial" pitchFamily="34" charset="0"/>
              </a:rPr>
              <a:t>Let’s see how Jesus gives us unearthly peace in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v12.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772816"/>
            <a:ext cx="9144000" cy="4176464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“Truly</a:t>
            </a:r>
            <a:r>
              <a:rPr lang="en-US" dirty="0">
                <a:latin typeface="Arial" pitchFamily="34" charset="0"/>
                <a:cs typeface="Arial" pitchFamily="34" charset="0"/>
              </a:rPr>
              <a:t>, truly, I say to you, </a:t>
            </a:r>
            <a:r>
              <a:rPr lang="en-US" b="1" i="1" u="sng" dirty="0">
                <a:latin typeface="Arial" pitchFamily="34" charset="0"/>
                <a:cs typeface="Arial" pitchFamily="34" charset="0"/>
              </a:rPr>
              <a:t>he who believes in </a:t>
            </a:r>
            <a:r>
              <a:rPr lang="en-US" b="1" i="1" u="sng" dirty="0" smtClean="0">
                <a:latin typeface="Arial" pitchFamily="34" charset="0"/>
                <a:cs typeface="Arial" pitchFamily="34" charset="0"/>
              </a:rPr>
              <a:t>me</a:t>
            </a:r>
            <a:r>
              <a:rPr lang="en-US" dirty="0">
                <a:latin typeface="Arial" pitchFamily="34" charset="0"/>
                <a:cs typeface="Arial" pitchFamily="34" charset="0"/>
              </a:rPr>
              <a:t>, the works that I do, he will do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also ;  </a:t>
            </a:r>
            <a:r>
              <a:rPr lang="en-US" dirty="0">
                <a:latin typeface="Arial" pitchFamily="34" charset="0"/>
                <a:cs typeface="Arial" pitchFamily="34" charset="0"/>
              </a:rPr>
              <a:t>and </a:t>
            </a:r>
            <a:r>
              <a:rPr lang="en-US" b="1" i="1" u="sng" dirty="0">
                <a:latin typeface="Arial" pitchFamily="34" charset="0"/>
                <a:cs typeface="Arial" pitchFamily="34" charset="0"/>
              </a:rPr>
              <a:t>greater works than these he will </a:t>
            </a:r>
            <a:r>
              <a:rPr lang="en-US" b="1" i="1" u="sng" dirty="0" smtClean="0">
                <a:latin typeface="Arial" pitchFamily="34" charset="0"/>
                <a:cs typeface="Arial" pitchFamily="34" charset="0"/>
              </a:rPr>
              <a:t>do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;  because </a:t>
            </a:r>
            <a:r>
              <a:rPr lang="en-US" dirty="0">
                <a:latin typeface="Arial" pitchFamily="34" charset="0"/>
                <a:cs typeface="Arial" pitchFamily="34" charset="0"/>
              </a:rPr>
              <a:t>I go to the Father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.”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r>
              <a:rPr lang="en-US" b="1" i="1" dirty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John </a:t>
            </a:r>
            <a:r>
              <a:rPr lang="en-US" b="1" i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14v12 </a:t>
            </a:r>
            <a:r>
              <a:rPr lang="en-US" sz="2600" b="1" i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NASB</a:t>
            </a:r>
            <a:endParaRPr lang="en-US" sz="2600" b="1" i="1" dirty="0">
              <a:solidFill>
                <a:srgbClr val="00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Jesus works through us.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560125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4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/>
          <a:lstStyle/>
          <a:p>
            <a:endParaRPr lang="en-US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568" y="398016"/>
            <a:ext cx="8326896" cy="5551264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795387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1522310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Arial" pitchFamily="34" charset="0"/>
                <a:cs typeface="Arial" pitchFamily="34" charset="0"/>
              </a:rPr>
              <a:t>Let’s see how Jesus gives us unearthly peace in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v13-14.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844824"/>
            <a:ext cx="9144000" cy="4104456"/>
          </a:xfrm>
        </p:spPr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“If </a:t>
            </a:r>
            <a:r>
              <a:rPr lang="en-US" dirty="0">
                <a:latin typeface="Arial" pitchFamily="34" charset="0"/>
                <a:cs typeface="Arial" pitchFamily="34" charset="0"/>
              </a:rPr>
              <a:t>you </a:t>
            </a:r>
            <a:r>
              <a:rPr lang="en-US" b="1" i="1" u="sng" dirty="0">
                <a:latin typeface="Arial" pitchFamily="34" charset="0"/>
                <a:cs typeface="Arial" pitchFamily="34" charset="0"/>
              </a:rPr>
              <a:t>ask </a:t>
            </a:r>
            <a:r>
              <a:rPr lang="en-US" b="1" i="1" u="sng" dirty="0" smtClean="0">
                <a:latin typeface="Arial" pitchFamily="34" charset="0"/>
                <a:cs typeface="Arial" pitchFamily="34" charset="0"/>
              </a:rPr>
              <a:t>me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>
                <a:latin typeface="Arial" pitchFamily="34" charset="0"/>
                <a:cs typeface="Arial" pitchFamily="34" charset="0"/>
              </a:rPr>
              <a:t>anything in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my </a:t>
            </a:r>
            <a:r>
              <a:rPr lang="en-US" dirty="0">
                <a:latin typeface="Arial" pitchFamily="34" charset="0"/>
                <a:cs typeface="Arial" pitchFamily="34" charset="0"/>
              </a:rPr>
              <a:t>name, I will do it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.”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r>
              <a:rPr lang="en-US" b="1" i="1" dirty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John </a:t>
            </a:r>
            <a:r>
              <a:rPr lang="en-US" b="1" i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14v14 </a:t>
            </a:r>
            <a:r>
              <a:rPr lang="en-US" sz="2400" b="1" i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NASB</a:t>
            </a:r>
            <a:endParaRPr lang="en-US" sz="2400" b="1" i="1" dirty="0">
              <a:solidFill>
                <a:srgbClr val="00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4800" dirty="0" smtClean="0">
                <a:latin typeface="Arial" pitchFamily="34" charset="0"/>
                <a:cs typeface="Arial" pitchFamily="34" charset="0"/>
              </a:rPr>
              <a:t>We have access in Heaven.</a:t>
            </a:r>
            <a:endParaRPr lang="en-US" sz="4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956080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4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/>
          <a:lstStyle/>
          <a:p>
            <a:endParaRPr lang="en-US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1482" y="322514"/>
            <a:ext cx="6258870" cy="5626766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183193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1522310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Arial" pitchFamily="34" charset="0"/>
                <a:cs typeface="Arial" pitchFamily="34" charset="0"/>
              </a:rPr>
              <a:t>Let’s see how Jesus gives us unearthly peace in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vs15-26.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844824"/>
            <a:ext cx="9144000" cy="4104456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“I </a:t>
            </a:r>
            <a:r>
              <a:rPr lang="en-US" dirty="0">
                <a:latin typeface="Arial" pitchFamily="34" charset="0"/>
                <a:cs typeface="Arial" pitchFamily="34" charset="0"/>
              </a:rPr>
              <a:t>will ask the Father, and He will give you </a:t>
            </a:r>
            <a:r>
              <a:rPr lang="en-US" b="1" i="1" u="sng" dirty="0">
                <a:latin typeface="Arial" pitchFamily="34" charset="0"/>
                <a:cs typeface="Arial" pitchFamily="34" charset="0"/>
              </a:rPr>
              <a:t>another Helper</a:t>
            </a:r>
            <a:r>
              <a:rPr lang="en-US" dirty="0">
                <a:latin typeface="Arial" pitchFamily="34" charset="0"/>
                <a:cs typeface="Arial" pitchFamily="34" charset="0"/>
              </a:rPr>
              <a:t>, that He may be with you </a:t>
            </a:r>
            <a:r>
              <a:rPr lang="en-US" b="1" i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forever</a:t>
            </a:r>
            <a:r>
              <a:rPr lang="en-US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; </a:t>
            </a:r>
            <a:r>
              <a:rPr lang="en-US" b="1" i="1" u="sng" dirty="0">
                <a:latin typeface="Arial" pitchFamily="34" charset="0"/>
                <a:cs typeface="Arial" pitchFamily="34" charset="0"/>
              </a:rPr>
              <a:t>the Spirit of </a:t>
            </a:r>
            <a:r>
              <a:rPr lang="en-US" b="1" i="1" u="sng" dirty="0" smtClean="0">
                <a:latin typeface="Arial" pitchFamily="34" charset="0"/>
                <a:cs typeface="Arial" pitchFamily="34" charset="0"/>
              </a:rPr>
              <a:t>truth</a:t>
            </a:r>
            <a:r>
              <a:rPr lang="en-US" dirty="0">
                <a:latin typeface="Arial" pitchFamily="34" charset="0"/>
                <a:cs typeface="Arial" pitchFamily="34" charset="0"/>
              </a:rPr>
              <a:t> …He abides with you and will be </a:t>
            </a:r>
            <a:r>
              <a:rPr lang="en-US" b="1" i="1" u="sng" dirty="0">
                <a:latin typeface="Arial" pitchFamily="34" charset="0"/>
                <a:cs typeface="Arial" pitchFamily="34" charset="0"/>
              </a:rPr>
              <a:t>in </a:t>
            </a:r>
            <a:r>
              <a:rPr lang="en-US" b="1" i="1" u="sng" dirty="0" smtClean="0">
                <a:latin typeface="Arial" pitchFamily="34" charset="0"/>
                <a:cs typeface="Arial" pitchFamily="34" charset="0"/>
              </a:rPr>
              <a:t>you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.”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r>
              <a:rPr lang="en-US" b="1" i="1" dirty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John </a:t>
            </a:r>
            <a:r>
              <a:rPr lang="en-US" b="1" i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14v16-17 </a:t>
            </a:r>
            <a:r>
              <a:rPr lang="en-US" sz="2400" b="1" i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NASB</a:t>
            </a:r>
            <a:endParaRPr lang="en-US" sz="2400" b="1" i="1" dirty="0">
              <a:solidFill>
                <a:srgbClr val="00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4400" dirty="0" smtClean="0">
                <a:latin typeface="Arial" pitchFamily="34" charset="0"/>
                <a:cs typeface="Arial" pitchFamily="34" charset="0"/>
              </a:rPr>
              <a:t>The fruit of the Spirit is peace.</a:t>
            </a:r>
            <a:endParaRPr lang="en-US" sz="4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833068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4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/>
          <a:lstStyle/>
          <a:p>
            <a:endParaRPr lang="en-US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6784" y="322514"/>
            <a:ext cx="7521640" cy="5626766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He gives us His peace !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310554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There are some key words :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96752"/>
            <a:ext cx="9144000" cy="4752528"/>
          </a:xfrm>
        </p:spPr>
        <p:txBody>
          <a:bodyPr>
            <a:normAutofit/>
          </a:bodyPr>
          <a:lstStyle/>
          <a:p>
            <a:r>
              <a:rPr lang="en-US" i="1" dirty="0" smtClean="0">
                <a:latin typeface="Arial" pitchFamily="34" charset="0"/>
                <a:cs typeface="Arial" pitchFamily="34" charset="0"/>
              </a:rPr>
              <a:t>“</a:t>
            </a:r>
            <a:r>
              <a:rPr lang="en-US" b="1" i="1" u="sng" dirty="0" smtClean="0">
                <a:latin typeface="Arial" pitchFamily="34" charset="0"/>
                <a:cs typeface="Arial" pitchFamily="34" charset="0"/>
              </a:rPr>
              <a:t>Believe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(s)” 7x… the most repeated word in this Gospel.</a:t>
            </a:r>
          </a:p>
          <a:p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 “</a:t>
            </a:r>
            <a:r>
              <a:rPr lang="en-US" b="1" i="1" u="sng" dirty="0" smtClean="0">
                <a:latin typeface="Arial" pitchFamily="34" charset="0"/>
                <a:cs typeface="Arial" pitchFamily="34" charset="0"/>
              </a:rPr>
              <a:t>You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”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49x… a personal talk !</a:t>
            </a:r>
          </a:p>
          <a:p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i="1" dirty="0" smtClean="0">
                <a:latin typeface="Arial" pitchFamily="34" charset="0"/>
                <a:cs typeface="Arial" pitchFamily="34" charset="0"/>
              </a:rPr>
              <a:t>“</a:t>
            </a:r>
            <a:r>
              <a:rPr lang="en-US" b="1" i="1" u="sng" dirty="0" smtClean="0">
                <a:latin typeface="Arial" pitchFamily="34" charset="0"/>
                <a:cs typeface="Arial" pitchFamily="34" charset="0"/>
              </a:rPr>
              <a:t>I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”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38x… directly from Jesus !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4400" dirty="0" smtClean="0">
                <a:latin typeface="Arial" pitchFamily="34" charset="0"/>
                <a:cs typeface="Arial" pitchFamily="34" charset="0"/>
              </a:rPr>
              <a:t>They are </a:t>
            </a:r>
            <a:r>
              <a:rPr lang="en-US" sz="4400" u="sng" dirty="0" smtClean="0">
                <a:latin typeface="Arial" pitchFamily="34" charset="0"/>
                <a:cs typeface="Arial" pitchFamily="34" charset="0"/>
              </a:rPr>
              <a:t>all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 in the key verses.</a:t>
            </a:r>
            <a:endParaRPr lang="en-US" sz="4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667434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000"/>
                            </p:stCondLst>
                            <p:childTnLst>
                              <p:par>
                                <p:cTn id="27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1522310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Arial" pitchFamily="34" charset="0"/>
                <a:cs typeface="Arial" pitchFamily="34" charset="0"/>
              </a:rPr>
              <a:t>Let’s see how Jesus gives us unearthly peace in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v27.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844824"/>
            <a:ext cx="9144000" cy="4104456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“</a:t>
            </a:r>
            <a:r>
              <a:rPr lang="en-US" b="1" i="1" u="sng" dirty="0" smtClean="0">
                <a:latin typeface="Arial" pitchFamily="34" charset="0"/>
                <a:cs typeface="Arial" pitchFamily="34" charset="0"/>
              </a:rPr>
              <a:t>Peace </a:t>
            </a:r>
            <a:r>
              <a:rPr lang="en-US" b="1" i="1" u="sng" dirty="0">
                <a:latin typeface="Arial" pitchFamily="34" charset="0"/>
                <a:cs typeface="Arial" pitchFamily="34" charset="0"/>
              </a:rPr>
              <a:t>I leave</a:t>
            </a:r>
            <a:r>
              <a:rPr lang="en-US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>
                <a:latin typeface="Arial" pitchFamily="34" charset="0"/>
                <a:cs typeface="Arial" pitchFamily="34" charset="0"/>
              </a:rPr>
              <a:t>with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you ; </a:t>
            </a:r>
            <a:r>
              <a:rPr lang="en-US" b="1" i="1" u="sng" dirty="0" smtClean="0">
                <a:latin typeface="Arial" pitchFamily="34" charset="0"/>
                <a:cs typeface="Arial" pitchFamily="34" charset="0"/>
              </a:rPr>
              <a:t>my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i="1" u="sng" dirty="0">
                <a:latin typeface="Arial" pitchFamily="34" charset="0"/>
                <a:cs typeface="Arial" pitchFamily="34" charset="0"/>
              </a:rPr>
              <a:t>peace I give</a:t>
            </a:r>
            <a:r>
              <a:rPr lang="en-US" dirty="0">
                <a:latin typeface="Arial" pitchFamily="34" charset="0"/>
                <a:cs typeface="Arial" pitchFamily="34" charset="0"/>
              </a:rPr>
              <a:t> to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you ;  </a:t>
            </a:r>
            <a:r>
              <a:rPr lang="en-US" b="1" dirty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not as the world</a:t>
            </a:r>
            <a:r>
              <a:rPr lang="en-US" dirty="0">
                <a:latin typeface="Arial" pitchFamily="34" charset="0"/>
                <a:cs typeface="Arial" pitchFamily="34" charset="0"/>
              </a:rPr>
              <a:t> gives do I give to you.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Do </a:t>
            </a:r>
            <a:r>
              <a:rPr lang="en-US" dirty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not let your heart be troubled</a:t>
            </a:r>
            <a:r>
              <a:rPr lang="en-US" dirty="0">
                <a:latin typeface="Arial" pitchFamily="34" charset="0"/>
                <a:cs typeface="Arial" pitchFamily="34" charset="0"/>
              </a:rPr>
              <a:t>, nor let it be fearful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.”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r>
              <a:rPr lang="en-US" b="1" i="1" dirty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John </a:t>
            </a:r>
            <a:r>
              <a:rPr lang="en-US" b="1" i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14v27 </a:t>
            </a:r>
            <a:r>
              <a:rPr lang="en-US" sz="2600" b="1" i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NASB</a:t>
            </a:r>
            <a:endParaRPr lang="en-US" sz="2600" b="1" i="1" dirty="0">
              <a:solidFill>
                <a:srgbClr val="00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4600" dirty="0" smtClean="0">
                <a:latin typeface="Arial" pitchFamily="34" charset="0"/>
                <a:cs typeface="Arial" pitchFamily="34" charset="0"/>
              </a:rPr>
              <a:t>God’s peace is spiritual gift.</a:t>
            </a:r>
            <a:endParaRPr lang="en-US" sz="46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212090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4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/>
          <a:lstStyle/>
          <a:p>
            <a:endParaRPr lang="en-US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303177"/>
            <a:ext cx="5688632" cy="5666711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724472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1594318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Arial" pitchFamily="34" charset="0"/>
                <a:cs typeface="Arial" pitchFamily="34" charset="0"/>
              </a:rPr>
              <a:t>Let’s see how Jesus gives us unearthly peace in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v28-31.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916832"/>
            <a:ext cx="9144000" cy="4032448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“You </a:t>
            </a:r>
            <a:r>
              <a:rPr lang="en-US" dirty="0">
                <a:latin typeface="Arial" pitchFamily="34" charset="0"/>
                <a:cs typeface="Arial" pitchFamily="34" charset="0"/>
              </a:rPr>
              <a:t>heard that I said to you, '</a:t>
            </a:r>
            <a:r>
              <a:rPr lang="en-US" b="1" i="1" u="sng" dirty="0">
                <a:latin typeface="Arial" pitchFamily="34" charset="0"/>
                <a:cs typeface="Arial" pitchFamily="34" charset="0"/>
              </a:rPr>
              <a:t>I go</a:t>
            </a:r>
            <a:r>
              <a:rPr lang="en-US" dirty="0">
                <a:latin typeface="Arial" pitchFamily="34" charset="0"/>
                <a:cs typeface="Arial" pitchFamily="34" charset="0"/>
              </a:rPr>
              <a:t> away, and I will come to you.'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If </a:t>
            </a:r>
            <a:r>
              <a:rPr lang="en-US" dirty="0">
                <a:latin typeface="Arial" pitchFamily="34" charset="0"/>
                <a:cs typeface="Arial" pitchFamily="34" charset="0"/>
              </a:rPr>
              <a:t>you loved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me</a:t>
            </a:r>
            <a:r>
              <a:rPr lang="en-US" dirty="0">
                <a:latin typeface="Arial" pitchFamily="34" charset="0"/>
                <a:cs typeface="Arial" pitchFamily="34" charset="0"/>
              </a:rPr>
              <a:t>, you would have rejoiced because </a:t>
            </a:r>
            <a:r>
              <a:rPr lang="en-US" b="1" i="1" u="sng" dirty="0">
                <a:latin typeface="Arial" pitchFamily="34" charset="0"/>
                <a:cs typeface="Arial" pitchFamily="34" charset="0"/>
              </a:rPr>
              <a:t>I go</a:t>
            </a:r>
            <a:r>
              <a:rPr lang="en-US" dirty="0">
                <a:latin typeface="Arial" pitchFamily="34" charset="0"/>
                <a:cs typeface="Arial" pitchFamily="34" charset="0"/>
              </a:rPr>
              <a:t> to the Father, for the Father is greater than 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.”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r>
              <a:rPr lang="en-US" b="1" i="1" dirty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John </a:t>
            </a:r>
            <a:r>
              <a:rPr lang="en-US" b="1" i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14v28 </a:t>
            </a:r>
            <a:r>
              <a:rPr lang="en-US" sz="2800" b="1" i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NASB</a:t>
            </a:r>
            <a:endParaRPr lang="en-US" sz="2800" b="1" i="1" dirty="0">
              <a:solidFill>
                <a:srgbClr val="00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4800" dirty="0" smtClean="0">
                <a:latin typeface="Arial" pitchFamily="34" charset="0"/>
                <a:cs typeface="Arial" pitchFamily="34" charset="0"/>
              </a:rPr>
              <a:t>We have a Heavenly Savior.</a:t>
            </a:r>
            <a:endParaRPr lang="en-US" sz="4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872027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4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Review, react and remember: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b="0" u="sng" dirty="0" smtClean="0">
                <a:latin typeface="Arial" pitchFamily="34" charset="0"/>
                <a:cs typeface="Arial" pitchFamily="34" charset="0"/>
              </a:rPr>
              <a:t>www.AzBible.yolasite.com</a:t>
            </a:r>
            <a:endParaRPr lang="en-US" b="0" u="sng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0" y="1196752"/>
            <a:ext cx="9144000" cy="4752528"/>
          </a:xfrm>
        </p:spPr>
        <p:txBody>
          <a:bodyPr>
            <a:normAutofit lnSpcReduction="10000"/>
          </a:bodyPr>
          <a:lstStyle/>
          <a:p>
            <a:pPr marL="685800" indent="-685800" algn="l">
              <a:buClr>
                <a:srgbClr val="FFC000"/>
              </a:buClr>
              <a:buFont typeface="Wingdings" pitchFamily="2" charset="2"/>
              <a:buChar char="Ø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We trust Jesus because He gives us </a:t>
            </a:r>
            <a:r>
              <a:rPr lang="en-US" b="1" i="1" u="sng" dirty="0" smtClean="0">
                <a:latin typeface="Arial" pitchFamily="34" charset="0"/>
                <a:cs typeface="Arial" pitchFamily="34" charset="0"/>
              </a:rPr>
              <a:t>unearthly peace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685800" indent="-685800" algn="l">
              <a:buClr>
                <a:srgbClr val="FFC000"/>
              </a:buClr>
              <a:buFont typeface="Wingdings" pitchFamily="2" charset="2"/>
              <a:buChar char="Ø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John 14 reveals 7 aspects of this </a:t>
            </a:r>
            <a:r>
              <a:rPr lang="en-US" b="1" i="1" u="sng" dirty="0" smtClean="0">
                <a:latin typeface="Arial" pitchFamily="34" charset="0"/>
                <a:cs typeface="Arial" pitchFamily="34" charset="0"/>
              </a:rPr>
              <a:t>heavenly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peace.</a:t>
            </a:r>
          </a:p>
          <a:p>
            <a:pPr marL="685800" indent="-685800" algn="l">
              <a:buClr>
                <a:srgbClr val="FFC000"/>
              </a:buClr>
              <a:buFont typeface="Wingdings" pitchFamily="2" charset="2"/>
              <a:buChar char="Ø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May the world trust Jesus </a:t>
            </a:r>
            <a:r>
              <a:rPr lang="en-US" b="1" i="1" u="sng" dirty="0" smtClean="0">
                <a:latin typeface="Arial" pitchFamily="34" charset="0"/>
                <a:cs typeface="Arial" pitchFamily="34" charset="0"/>
              </a:rPr>
              <a:t>because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we have His peace.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3" name="Content Placeholder 11">
            <a:hlinkClick r:id="rId3"/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5949279"/>
            <a:ext cx="899592" cy="9087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07964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000"/>
                            </p:stCondLst>
                            <p:childTnLst>
                              <p:par>
                                <p:cTn id="2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000"/>
                            </p:stCondLst>
                            <p:childTnLst>
                              <p:par>
                                <p:cTn id="30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  <p:bldP spid="11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What sums it all up ?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96752"/>
            <a:ext cx="9144000" cy="4752528"/>
          </a:xfrm>
        </p:spPr>
        <p:txBody>
          <a:bodyPr>
            <a:normAutofit fontScale="85000" lnSpcReduction="10000"/>
          </a:bodyPr>
          <a:lstStyle/>
          <a:p>
            <a:r>
              <a:rPr lang="en-US" dirty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"</a:t>
            </a:r>
            <a:r>
              <a:rPr lang="en-US" b="1" i="1" dirty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Do not let your heart be </a:t>
            </a:r>
            <a:r>
              <a:rPr lang="en-US" b="1" i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troubled;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>
                <a:latin typeface="Arial" pitchFamily="34" charset="0"/>
                <a:cs typeface="Arial" pitchFamily="34" charset="0"/>
              </a:rPr>
              <a:t>believe in God, </a:t>
            </a:r>
            <a:r>
              <a:rPr lang="en-US" u="sng" dirty="0">
                <a:latin typeface="Arial" pitchFamily="34" charset="0"/>
                <a:cs typeface="Arial" pitchFamily="34" charset="0"/>
              </a:rPr>
              <a:t>believe</a:t>
            </a:r>
            <a:r>
              <a:rPr lang="en-US" dirty="0">
                <a:latin typeface="Arial" pitchFamily="34" charset="0"/>
                <a:cs typeface="Arial" pitchFamily="34" charset="0"/>
              </a:rPr>
              <a:t> also in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me</a:t>
            </a:r>
            <a:r>
              <a:rPr lang="en-US" dirty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…</a:t>
            </a:r>
            <a:r>
              <a:rPr lang="en-US" b="1" i="1" u="sng" dirty="0" smtClean="0">
                <a:latin typeface="Arial" pitchFamily="34" charset="0"/>
                <a:cs typeface="Arial" pitchFamily="34" charset="0"/>
              </a:rPr>
              <a:t>Peace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>
                <a:latin typeface="Arial" pitchFamily="34" charset="0"/>
                <a:cs typeface="Arial" pitchFamily="34" charset="0"/>
              </a:rPr>
              <a:t>I leave with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you ; my </a:t>
            </a:r>
            <a:r>
              <a:rPr lang="en-US" b="1" i="1" u="sng" dirty="0">
                <a:latin typeface="Arial" pitchFamily="34" charset="0"/>
                <a:cs typeface="Arial" pitchFamily="34" charset="0"/>
              </a:rPr>
              <a:t>peace</a:t>
            </a:r>
            <a:r>
              <a:rPr lang="en-US" dirty="0">
                <a:latin typeface="Arial" pitchFamily="34" charset="0"/>
                <a:cs typeface="Arial" pitchFamily="34" charset="0"/>
              </a:rPr>
              <a:t> I give to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you ; </a:t>
            </a:r>
            <a:r>
              <a:rPr lang="en-US" dirty="0">
                <a:latin typeface="Arial" pitchFamily="34" charset="0"/>
                <a:cs typeface="Arial" pitchFamily="34" charset="0"/>
              </a:rPr>
              <a:t>not as the world gives do I give to you.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i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Do </a:t>
            </a:r>
            <a:r>
              <a:rPr lang="en-US" b="1" i="1" dirty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not let your heart be troubled</a:t>
            </a:r>
            <a:r>
              <a:rPr lang="en-US" dirty="0">
                <a:latin typeface="Arial" pitchFamily="34" charset="0"/>
                <a:cs typeface="Arial" pitchFamily="34" charset="0"/>
              </a:rPr>
              <a:t>, nor let it be fearful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 </a:t>
            </a:r>
            <a:r>
              <a:rPr lang="en-US" b="1" i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John 14v1 &amp; 27 </a:t>
            </a:r>
            <a:r>
              <a:rPr lang="en-US" sz="2800" b="1" i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NASB</a:t>
            </a:r>
            <a:endParaRPr lang="en-US" sz="2800" b="1" i="1" dirty="0">
              <a:solidFill>
                <a:srgbClr val="00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He gives </a:t>
            </a:r>
            <a:r>
              <a:rPr lang="en-US" u="sng" dirty="0" smtClean="0">
                <a:latin typeface="Arial" pitchFamily="34" charset="0"/>
                <a:cs typeface="Arial" pitchFamily="34" charset="0"/>
              </a:rPr>
              <a:t>unearthly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peace.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738378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There are 7 </a:t>
            </a:r>
            <a:r>
              <a:rPr lang="en-US" u="sng" dirty="0" smtClean="0">
                <a:latin typeface="Arial" pitchFamily="34" charset="0"/>
                <a:cs typeface="Arial" pitchFamily="34" charset="0"/>
              </a:rPr>
              <a:t>natural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divisions.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96752"/>
            <a:ext cx="9144000" cy="4752528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vs1-6 a Heavenly home</a:t>
            </a: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v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s7-11 a Heavenly Father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vs12 a Heavenly work</a:t>
            </a: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v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s13-14 a Heavenly access</a:t>
            </a: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v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s15-26 a Heavenly indwelling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vs27 a Heavenly peace</a:t>
            </a: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v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s28-31 a Heavenly Savior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This is a perfect peace.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243328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000"/>
                            </p:stCondLst>
                            <p:childTnLst>
                              <p:par>
                                <p:cTn id="2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0"/>
                            </p:stCondLst>
                            <p:childTnLst>
                              <p:par>
                                <p:cTn id="3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6000"/>
                            </p:stCondLst>
                            <p:childTnLst>
                              <p:par>
                                <p:cTn id="3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7000"/>
                            </p:stCondLst>
                            <p:childTnLst>
                              <p:par>
                                <p:cTn id="4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8000"/>
                            </p:stCondLst>
                            <p:childTnLst>
                              <p:par>
                                <p:cTn id="5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3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Let’s see how it works.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96752"/>
            <a:ext cx="9144000" cy="4752528"/>
          </a:xfrm>
        </p:spPr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There is an </a:t>
            </a:r>
            <a:r>
              <a:rPr lang="en-US" b="1" i="1" u="sng" dirty="0" smtClean="0">
                <a:latin typeface="Arial" pitchFamily="34" charset="0"/>
                <a:cs typeface="Arial" pitchFamily="34" charset="0"/>
              </a:rPr>
              <a:t>overall</a:t>
            </a:r>
            <a:r>
              <a:rPr lang="en-US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i="1" u="sng" dirty="0" smtClean="0">
                <a:latin typeface="Arial" pitchFamily="34" charset="0"/>
                <a:cs typeface="Arial" pitchFamily="34" charset="0"/>
              </a:rPr>
              <a:t>link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…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but, it’s not Heaven !</a:t>
            </a:r>
          </a:p>
          <a:p>
            <a:r>
              <a:rPr lang="en-US" b="1" i="1" u="sng" dirty="0" smtClean="0">
                <a:latin typeface="Arial" pitchFamily="34" charset="0"/>
                <a:cs typeface="Arial" pitchFamily="34" charset="0"/>
              </a:rPr>
              <a:t>It</a:t>
            </a:r>
            <a:r>
              <a:rPr lang="en-US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i="1" u="sng" dirty="0" smtClean="0">
                <a:latin typeface="Arial" pitchFamily="34" charset="0"/>
                <a:cs typeface="Arial" pitchFamily="34" charset="0"/>
              </a:rPr>
              <a:t>is</a:t>
            </a:r>
            <a:r>
              <a:rPr lang="en-US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i="1" u="sng" dirty="0" smtClean="0">
                <a:latin typeface="Arial" pitchFamily="34" charset="0"/>
                <a:cs typeface="Arial" pitchFamily="34" charset="0"/>
              </a:rPr>
              <a:t>the</a:t>
            </a:r>
            <a:r>
              <a:rPr lang="en-US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« </a:t>
            </a:r>
            <a:r>
              <a:rPr lang="en-US" b="1" i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I am</a:t>
            </a:r>
            <a:r>
              <a:rPr lang="en-US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 »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of Heaven…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Remember the word </a:t>
            </a:r>
            <a:r>
              <a:rPr lang="en-US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«</a:t>
            </a:r>
            <a:r>
              <a:rPr lang="en-US" b="1" i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 I </a:t>
            </a:r>
            <a:r>
              <a:rPr lang="en-US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»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is repeated </a:t>
            </a:r>
            <a:r>
              <a:rPr lang="en-US" u="sng" dirty="0" smtClean="0">
                <a:latin typeface="Arial" pitchFamily="34" charset="0"/>
                <a:cs typeface="Arial" pitchFamily="34" charset="0"/>
              </a:rPr>
              <a:t>38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u="sng" dirty="0" smtClean="0">
                <a:latin typeface="Arial" pitchFamily="34" charset="0"/>
                <a:cs typeface="Arial" pitchFamily="34" charset="0"/>
              </a:rPr>
              <a:t>times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u="sng" dirty="0" smtClean="0">
                <a:latin typeface="Arial" pitchFamily="34" charset="0"/>
                <a:cs typeface="Arial" pitchFamily="34" charset="0"/>
              </a:rPr>
              <a:t>Jesus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gives us this peace.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412350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000"/>
                            </p:stCondLst>
                            <p:childTnLst>
                              <p:par>
                                <p:cTn id="2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0"/>
                            </p:stCondLst>
                            <p:childTnLst>
                              <p:par>
                                <p:cTn id="3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/>
          <a:lstStyle/>
          <a:p>
            <a:endParaRPr lang="en-US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9834" y="322514"/>
            <a:ext cx="4272406" cy="5674632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135321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4" presetClass="entr" presetSubtype="1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1738334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Let’s see how </a:t>
            </a:r>
            <a:r>
              <a:rPr lang="en-US" u="sng" dirty="0" smtClean="0">
                <a:latin typeface="Arial" pitchFamily="34" charset="0"/>
                <a:cs typeface="Arial" pitchFamily="34" charset="0"/>
              </a:rPr>
              <a:t>Jesus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gives unearthly peace in vs1-6.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2060848"/>
            <a:ext cx="9144000" cy="3888432"/>
          </a:xfrm>
        </p:spPr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“Do </a:t>
            </a:r>
            <a:r>
              <a:rPr lang="en-US" dirty="0">
                <a:latin typeface="Arial" pitchFamily="34" charset="0"/>
                <a:cs typeface="Arial" pitchFamily="34" charset="0"/>
              </a:rPr>
              <a:t>not let your heart be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troubled ;  </a:t>
            </a:r>
            <a:r>
              <a:rPr lang="en-US" dirty="0">
                <a:latin typeface="Arial" pitchFamily="34" charset="0"/>
                <a:cs typeface="Arial" pitchFamily="34" charset="0"/>
              </a:rPr>
              <a:t>believe in God, </a:t>
            </a:r>
            <a:r>
              <a:rPr lang="en-US" b="1" i="1" u="sng" dirty="0">
                <a:latin typeface="Arial" pitchFamily="34" charset="0"/>
                <a:cs typeface="Arial" pitchFamily="34" charset="0"/>
              </a:rPr>
              <a:t>believe</a:t>
            </a:r>
            <a:r>
              <a:rPr lang="en-US" dirty="0">
                <a:latin typeface="Arial" pitchFamily="34" charset="0"/>
                <a:cs typeface="Arial" pitchFamily="34" charset="0"/>
              </a:rPr>
              <a:t> also in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me.”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r>
              <a:rPr lang="en-US" b="1" i="1" dirty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John </a:t>
            </a:r>
            <a:r>
              <a:rPr lang="en-US" b="1" i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14v1 </a:t>
            </a:r>
            <a:r>
              <a:rPr lang="en-US" sz="2400" b="1" i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NASB</a:t>
            </a:r>
            <a:endParaRPr lang="en-US" sz="2400" b="1" i="1" dirty="0">
              <a:solidFill>
                <a:srgbClr val="00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4600" dirty="0" smtClean="0">
                <a:latin typeface="Arial" pitchFamily="34" charset="0"/>
                <a:cs typeface="Arial" pitchFamily="34" charset="0"/>
              </a:rPr>
              <a:t>“You trust God ? Trust me !”</a:t>
            </a:r>
            <a:endParaRPr lang="en-US" sz="46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184912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Look at what Jesus is doing !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96752"/>
            <a:ext cx="9144000" cy="4752528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“In </a:t>
            </a:r>
            <a:r>
              <a:rPr lang="en-US" dirty="0">
                <a:latin typeface="Arial" pitchFamily="34" charset="0"/>
                <a:cs typeface="Arial" pitchFamily="34" charset="0"/>
              </a:rPr>
              <a:t>My Father's house are many dwelling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places ;  if </a:t>
            </a:r>
            <a:r>
              <a:rPr lang="en-US" dirty="0">
                <a:latin typeface="Arial" pitchFamily="34" charset="0"/>
                <a:cs typeface="Arial" pitchFamily="34" charset="0"/>
              </a:rPr>
              <a:t>it were not so,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I </a:t>
            </a:r>
            <a:r>
              <a:rPr lang="en-US" dirty="0">
                <a:latin typeface="Arial" pitchFamily="34" charset="0"/>
                <a:cs typeface="Arial" pitchFamily="34" charset="0"/>
              </a:rPr>
              <a:t>would have told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you ;  for   </a:t>
            </a:r>
            <a:r>
              <a:rPr lang="en-US" sz="6000" b="1" i="1" u="sng" dirty="0">
                <a:latin typeface="Arial" pitchFamily="34" charset="0"/>
                <a:cs typeface="Arial" pitchFamily="34" charset="0"/>
              </a:rPr>
              <a:t>I go to prepare a place for you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.”</a:t>
            </a:r>
          </a:p>
          <a:p>
            <a:r>
              <a:rPr lang="en-US" b="1" i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John 14v2 </a:t>
            </a:r>
            <a:r>
              <a:rPr lang="en-US" sz="2400" b="1" i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NASB</a:t>
            </a:r>
            <a:endParaRPr lang="en-US" sz="2400" b="1" i="1" dirty="0">
              <a:solidFill>
                <a:srgbClr val="00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That gives us peace.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112677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He is coming again.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96752"/>
            <a:ext cx="9144000" cy="4752528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“If </a:t>
            </a:r>
            <a:r>
              <a:rPr lang="en-US" dirty="0">
                <a:latin typeface="Arial" pitchFamily="34" charset="0"/>
                <a:cs typeface="Arial" pitchFamily="34" charset="0"/>
              </a:rPr>
              <a:t>I go and prepare a place for you, </a:t>
            </a:r>
            <a:r>
              <a:rPr lang="en-US" b="1" i="1" u="sng" dirty="0">
                <a:latin typeface="Arial" pitchFamily="34" charset="0"/>
                <a:cs typeface="Arial" pitchFamily="34" charset="0"/>
              </a:rPr>
              <a:t>I will come again</a:t>
            </a:r>
            <a:r>
              <a:rPr lang="en-US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>
                <a:latin typeface="Arial" pitchFamily="34" charset="0"/>
                <a:cs typeface="Arial" pitchFamily="34" charset="0"/>
              </a:rPr>
              <a:t>and receive you to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myself</a:t>
            </a:r>
            <a:r>
              <a:rPr lang="en-US" dirty="0">
                <a:latin typeface="Arial" pitchFamily="34" charset="0"/>
                <a:cs typeface="Arial" pitchFamily="34" charset="0"/>
              </a:rPr>
              <a:t>, that where I am, there you may be also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.”  </a:t>
            </a:r>
            <a:r>
              <a:rPr lang="en-US" b="1" i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John 14v3 </a:t>
            </a:r>
            <a:r>
              <a:rPr lang="en-US" sz="2400" b="1" i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NASB</a:t>
            </a:r>
            <a:endParaRPr lang="en-US" sz="2400" b="1" i="1" dirty="0">
              <a:solidFill>
                <a:srgbClr val="00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That gives us hope.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245782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784</TotalTime>
  <Words>1843</Words>
  <Application>Microsoft Office PowerPoint</Application>
  <PresentationFormat>On-screen Show (4:3)</PresentationFormat>
  <Paragraphs>200</Paragraphs>
  <Slides>23</Slides>
  <Notes>23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Arial</vt:lpstr>
      <vt:lpstr>Arial Narrow</vt:lpstr>
      <vt:lpstr>Calibri</vt:lpstr>
      <vt:lpstr>Wingdings</vt:lpstr>
      <vt:lpstr>Office Theme</vt:lpstr>
      <vt:lpstr>All the Bible in its Context</vt:lpstr>
      <vt:lpstr>There are some key words :</vt:lpstr>
      <vt:lpstr>What sums it all up ?</vt:lpstr>
      <vt:lpstr>There are 7 natural divisions.</vt:lpstr>
      <vt:lpstr>Let’s see how it works.</vt:lpstr>
      <vt:lpstr>PowerPoint Presentation</vt:lpstr>
      <vt:lpstr>Let’s see how Jesus gives unearthly peace in vs1-6.</vt:lpstr>
      <vt:lpstr>Look at what Jesus is doing !</vt:lpstr>
      <vt:lpstr>He is coming again.</vt:lpstr>
      <vt:lpstr>He is the way to Heaven.</vt:lpstr>
      <vt:lpstr>PowerPoint Presentation</vt:lpstr>
      <vt:lpstr>Let’s see how Jesus gives us unearthly peace in vs7-11.</vt:lpstr>
      <vt:lpstr>PowerPoint Presentation</vt:lpstr>
      <vt:lpstr>Let’s see how Jesus gives us unearthly peace in v12.</vt:lpstr>
      <vt:lpstr>PowerPoint Presentation</vt:lpstr>
      <vt:lpstr>Let’s see how Jesus gives us unearthly peace in v13-14.</vt:lpstr>
      <vt:lpstr>PowerPoint Presentation</vt:lpstr>
      <vt:lpstr>Let’s see how Jesus gives us unearthly peace in vs15-26.</vt:lpstr>
      <vt:lpstr>PowerPoint Presentation</vt:lpstr>
      <vt:lpstr>Let’s see how Jesus gives us unearthly peace in v27.</vt:lpstr>
      <vt:lpstr>PowerPoint Presentation</vt:lpstr>
      <vt:lpstr>Let’s see how Jesus gives us unearthly peace in v28-31.</vt:lpstr>
      <vt:lpstr>Review, react and remember:</vt:lpstr>
    </vt:vector>
  </TitlesOfParts>
  <Company> 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Arizona Bible Courses</dc:creator>
  <cp:lastModifiedBy>www.AzBible.yolasite.com</cp:lastModifiedBy>
  <cp:revision>93</cp:revision>
  <dcterms:created xsi:type="dcterms:W3CDTF">2010-11-10T08:57:02Z</dcterms:created>
  <dcterms:modified xsi:type="dcterms:W3CDTF">2015-02-09T00:10:00Z</dcterms:modified>
</cp:coreProperties>
</file>