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7" r:id="rId3"/>
    <p:sldId id="261" r:id="rId4"/>
    <p:sldId id="262" r:id="rId5"/>
    <p:sldId id="263" r:id="rId6"/>
    <p:sldId id="264" r:id="rId7"/>
    <p:sldId id="265" r:id="rId8"/>
    <p:sldId id="266" r:id="rId9"/>
    <p:sldId id="267" r:id="rId10"/>
    <p:sldId id="260"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614" autoAdjust="0"/>
  </p:normalViewPr>
  <p:slideViewPr>
    <p:cSldViewPr>
      <p:cViewPr varScale="1">
        <p:scale>
          <a:sx n="34" d="100"/>
          <a:sy n="34" d="100"/>
        </p:scale>
        <p:origin x="1747" y="19"/>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05/02/2015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read one verse each.</a:t>
            </a:r>
          </a:p>
          <a:p>
            <a:pPr marL="171450" indent="-171450">
              <a:buFont typeface="Wingdings" pitchFamily="2" charset="2"/>
              <a:buChar char="Ø"/>
            </a:pPr>
            <a:r>
              <a:rPr lang="en-US" noProof="0" dirty="0" smtClean="0"/>
              <a:t>&gt;Before we look</a:t>
            </a:r>
            <a:r>
              <a:rPr lang="en-US" baseline="0" noProof="0" dirty="0" smtClean="0"/>
              <a:t> at the details, let’s get the big picture.</a:t>
            </a:r>
          </a:p>
          <a:p>
            <a:pPr marL="171450" indent="-171450">
              <a:buFont typeface="Wingdings" pitchFamily="2" charset="2"/>
              <a:buChar char="Ø"/>
            </a:pPr>
            <a:r>
              <a:rPr lang="en-US" u="sng" baseline="0" noProof="0" dirty="0" smtClean="0"/>
              <a:t>Both</a:t>
            </a:r>
            <a:r>
              <a:rPr lang="en-US" baseline="0" noProof="0" dirty="0" smtClean="0"/>
              <a:t> prophecy and preaching are words in the form of proclamation or announcement, so they are similar !</a:t>
            </a:r>
          </a:p>
          <a:p>
            <a:pPr marL="171450" indent="-171450">
              <a:buFont typeface="Wingdings" pitchFamily="2" charset="2"/>
              <a:buChar char="Ø"/>
            </a:pPr>
            <a:r>
              <a:rPr lang="en-US" u="sng" baseline="0" noProof="0" dirty="0" smtClean="0"/>
              <a:t>Neither</a:t>
            </a:r>
            <a:r>
              <a:rPr lang="en-US" baseline="0" noProof="0" dirty="0" smtClean="0"/>
              <a:t> are teaching or explanation of why God said what He did.</a:t>
            </a:r>
          </a:p>
          <a:p>
            <a:pPr marL="171450" indent="-171450">
              <a:buFont typeface="Wingdings" pitchFamily="2" charset="2"/>
              <a:buChar char="Ø"/>
            </a:pPr>
            <a:r>
              <a:rPr lang="en-US" u="none" baseline="0" noProof="0" dirty="0" smtClean="0"/>
              <a:t>&gt;</a:t>
            </a:r>
            <a:r>
              <a:rPr lang="en-US" u="sng" baseline="0" noProof="0" dirty="0" smtClean="0"/>
              <a:t>However</a:t>
            </a:r>
            <a:r>
              <a:rPr lang="en-US" baseline="0" noProof="0" dirty="0" smtClean="0"/>
              <a:t>, they are radically different in content as prophecy is new divine </a:t>
            </a:r>
            <a:r>
              <a:rPr lang="en-US" b="1" i="0" baseline="0" noProof="0" dirty="0" smtClean="0"/>
              <a:t>revelation</a:t>
            </a:r>
            <a:r>
              <a:rPr lang="en-US" baseline="0" noProof="0" dirty="0" smtClean="0"/>
              <a:t>, whereas preaching is </a:t>
            </a:r>
            <a:r>
              <a:rPr lang="en-US" b="1" baseline="0" noProof="0" dirty="0" smtClean="0"/>
              <a:t>repeating</a:t>
            </a:r>
            <a:r>
              <a:rPr lang="en-US" baseline="0" noProof="0" dirty="0" smtClean="0"/>
              <a:t> what God said in the language of the listeners.</a:t>
            </a:r>
          </a:p>
          <a:p>
            <a:pPr marL="171450" indent="-171450">
              <a:buFont typeface="Wingdings" pitchFamily="2" charset="2"/>
              <a:buChar char="Ø"/>
            </a:pPr>
            <a:r>
              <a:rPr lang="en-US" baseline="0" noProof="0" dirty="0" smtClean="0"/>
              <a:t>&gt;Since this text uses the words “will” and “shall” 20x it is obvious we are reading divine revelation about things the first readers could not have otherwise known.</a:t>
            </a:r>
          </a:p>
          <a:p>
            <a:pPr marL="171450" indent="-171450">
              <a:buFont typeface="Wingdings" pitchFamily="2" charset="2"/>
              <a:buChar char="Ø"/>
            </a:pPr>
            <a:r>
              <a:rPr lang="en-US" baseline="0" noProof="0" dirty="0" smtClean="0"/>
              <a:t>We are NOT reading doctrine nor a sermon for a preacher to immediately apply to our lives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Let’s summarize what we have seen in this passage.</a:t>
            </a:r>
          </a:p>
          <a:p>
            <a:pPr marL="171450" indent="-171450">
              <a:buFont typeface="Wingdings" pitchFamily="2" charset="2"/>
              <a:buChar char="Ø"/>
            </a:pPr>
            <a:r>
              <a:rPr lang="en-US" noProof="0" dirty="0" smtClean="0"/>
              <a:t>&gt;Prophecy foretells or reveals what no</a:t>
            </a:r>
            <a:r>
              <a:rPr lang="en-US" baseline="0" noProof="0" dirty="0" smtClean="0"/>
              <a:t> one could know at the time.</a:t>
            </a:r>
          </a:p>
          <a:p>
            <a:pPr marL="171450" indent="-171450">
              <a:buFont typeface="Wingdings" pitchFamily="2" charset="2"/>
              <a:buChar char="Ø"/>
            </a:pPr>
            <a:r>
              <a:rPr lang="en-US" baseline="0" noProof="0" dirty="0" smtClean="0"/>
              <a:t>Preaching proclaims what God has said in the language of the listener.</a:t>
            </a:r>
          </a:p>
          <a:p>
            <a:pPr marL="171450" indent="-171450">
              <a:buFont typeface="Wingdings" pitchFamily="2" charset="2"/>
              <a:buChar char="Ø"/>
            </a:pPr>
            <a:r>
              <a:rPr lang="en-US" baseline="0" noProof="0" dirty="0" smtClean="0"/>
              <a:t>Teaching explains God’s Word and applies it to our lives.</a:t>
            </a:r>
          </a:p>
          <a:p>
            <a:pPr marL="171450" indent="-171450">
              <a:buFont typeface="Wingdings" pitchFamily="2" charset="2"/>
              <a:buChar char="Ø"/>
            </a:pPr>
            <a:r>
              <a:rPr lang="en-US" baseline="0" noProof="0" dirty="0" smtClean="0"/>
              <a:t>&gt;This text is prophetic, not doctrinal nor a sermon.</a:t>
            </a:r>
          </a:p>
          <a:p>
            <a:pPr marL="171450" indent="-171450">
              <a:buFont typeface="Wingdings" pitchFamily="2" charset="2"/>
              <a:buChar char="Ø"/>
            </a:pPr>
            <a:r>
              <a:rPr lang="en-US" baseline="0" noProof="0" dirty="0" smtClean="0"/>
              <a:t>&gt;There are lessons to be learned by seeing parallels in our lives, but we cannot enter into “replacement theology” used by “covenant theologians” to appropriate promises of wealth and health to the church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We can see in v18 that </a:t>
            </a:r>
            <a:r>
              <a:rPr lang="en-US" u="sng" noProof="0" dirty="0" smtClean="0"/>
              <a:t>it is the LORD who is speaking</a:t>
            </a:r>
            <a:r>
              <a:rPr lang="en-US" noProof="0" dirty="0" smtClean="0"/>
              <a:t>.</a:t>
            </a:r>
          </a:p>
          <a:p>
            <a:pPr marL="171450" indent="-171450">
              <a:buFont typeface="Wingdings" pitchFamily="2" charset="2"/>
              <a:buChar char="Ø"/>
            </a:pPr>
            <a:r>
              <a:rPr lang="en-US" noProof="0" dirty="0" smtClean="0"/>
              <a:t>We</a:t>
            </a:r>
            <a:r>
              <a:rPr lang="en-US" baseline="0" noProof="0" dirty="0" smtClean="0"/>
              <a:t> must </a:t>
            </a:r>
            <a:r>
              <a:rPr lang="en-US" b="1" baseline="0" noProof="0" dirty="0" smtClean="0"/>
              <a:t>backup to v10 to see to whom</a:t>
            </a:r>
            <a:r>
              <a:rPr lang="en-US" baseline="0" noProof="0" dirty="0" smtClean="0"/>
              <a:t> He is talking… “O my servant Jacob”.</a:t>
            </a:r>
          </a:p>
          <a:p>
            <a:pPr marL="171450" indent="-171450">
              <a:buFont typeface="Wingdings" pitchFamily="2" charset="2"/>
              <a:buChar char="Ø"/>
            </a:pPr>
            <a:r>
              <a:rPr lang="en-US" baseline="0" noProof="0" dirty="0" smtClean="0"/>
              <a:t>That is </a:t>
            </a:r>
            <a:r>
              <a:rPr lang="en-US" u="sng" baseline="0" noProof="0" dirty="0" smtClean="0"/>
              <a:t>important</a:t>
            </a:r>
            <a:r>
              <a:rPr lang="en-US" baseline="0" noProof="0" dirty="0" smtClean="0"/>
              <a:t>, because God is not predicting fortune &amp; fame to us !</a:t>
            </a:r>
          </a:p>
          <a:p>
            <a:pPr marL="171450" indent="-171450">
              <a:buFont typeface="Wingdings" pitchFamily="2" charset="2"/>
              <a:buChar char="Ø"/>
            </a:pPr>
            <a:r>
              <a:rPr lang="en-US" baseline="0" noProof="0" dirty="0" smtClean="0"/>
              <a:t>&gt;</a:t>
            </a:r>
            <a:r>
              <a:rPr lang="en-US" b="1" baseline="0" noProof="0" dirty="0" smtClean="0"/>
              <a:t>How did Jesus </a:t>
            </a:r>
            <a:r>
              <a:rPr lang="en-US" baseline="0" noProof="0" dirty="0" smtClean="0"/>
              <a:t>use the two methods of speaking ?</a:t>
            </a:r>
          </a:p>
          <a:p>
            <a:pPr marL="171450" indent="-171450">
              <a:buFont typeface="Wingdings" pitchFamily="2" charset="2"/>
              <a:buChar char="Ø"/>
            </a:pPr>
            <a:r>
              <a:rPr lang="en-US" baseline="0" noProof="0" dirty="0" smtClean="0"/>
              <a:t>He </a:t>
            </a:r>
            <a:r>
              <a:rPr lang="en-US" u="sng" baseline="0" noProof="0" dirty="0" smtClean="0"/>
              <a:t>sat</a:t>
            </a:r>
            <a:r>
              <a:rPr lang="en-US" baseline="0" noProof="0" dirty="0" smtClean="0"/>
              <a:t> down to teach &amp; He </a:t>
            </a:r>
            <a:r>
              <a:rPr lang="en-US" u="sng" baseline="0" noProof="0" dirty="0" smtClean="0"/>
              <a:t>stood</a:t>
            </a:r>
            <a:r>
              <a:rPr lang="en-US" baseline="0" noProof="0" dirty="0" smtClean="0"/>
              <a:t> up to preach !</a:t>
            </a:r>
          </a:p>
          <a:p>
            <a:pPr marL="171450" indent="-171450">
              <a:buFont typeface="Wingdings" pitchFamily="2" charset="2"/>
              <a:buChar char="Ø"/>
            </a:pPr>
            <a:r>
              <a:rPr lang="en-US" baseline="0" noProof="0" dirty="0" smtClean="0"/>
              <a:t>He </a:t>
            </a:r>
            <a:r>
              <a:rPr lang="en-US" u="sng" baseline="0" noProof="0" dirty="0" smtClean="0"/>
              <a:t>explained</a:t>
            </a:r>
            <a:r>
              <a:rPr lang="en-US" baseline="0" noProof="0" dirty="0" smtClean="0"/>
              <a:t> truths by teaching &amp; He </a:t>
            </a:r>
            <a:r>
              <a:rPr lang="en-US" u="sng" baseline="0" noProof="0" dirty="0" smtClean="0"/>
              <a:t>proclaimed</a:t>
            </a:r>
            <a:r>
              <a:rPr lang="en-US" baseline="0" noProof="0" dirty="0" smtClean="0"/>
              <a:t> truths by preaching.</a:t>
            </a:r>
          </a:p>
          <a:p>
            <a:pPr marL="171450" indent="-171450">
              <a:buFont typeface="Wingdings" pitchFamily="2" charset="2"/>
              <a:buChar char="Ø"/>
            </a:pPr>
            <a:r>
              <a:rPr lang="en-US" baseline="0" noProof="0" dirty="0" smtClean="0"/>
              <a:t>Today, we will not ne “proclaiming” these truths, but “explaining” them.</a:t>
            </a:r>
          </a:p>
          <a:p>
            <a:pPr marL="171450" indent="-171450">
              <a:buFont typeface="Wingdings" pitchFamily="2" charset="2"/>
              <a:buChar char="Ø"/>
            </a:pPr>
            <a:r>
              <a:rPr lang="en-US" baseline="0" noProof="0" dirty="0" smtClean="0"/>
              <a:t>&gt;The 20x God uses verbs here in the </a:t>
            </a:r>
            <a:r>
              <a:rPr lang="en-US" u="sng" baseline="0" noProof="0" dirty="0" smtClean="0"/>
              <a:t>future tense</a:t>
            </a:r>
            <a:r>
              <a:rPr lang="en-US" baseline="0" noProof="0" dirty="0" smtClean="0"/>
              <a:t> fall into categories…</a:t>
            </a:r>
          </a:p>
          <a:p>
            <a:pPr marL="171450" indent="-171450">
              <a:buFont typeface="Wingdings" pitchFamily="2" charset="2"/>
              <a:buChar char="Ø"/>
            </a:pPr>
            <a:r>
              <a:rPr lang="en-US" baseline="0" noProof="0" dirty="0" smtClean="0"/>
              <a:t>He predicts the future of the city, then of the people, and lastly of their enemies.</a:t>
            </a:r>
          </a:p>
          <a:p>
            <a:pPr marL="171450" indent="-171450">
              <a:buFont typeface="Wingdings" pitchFamily="2" charset="2"/>
              <a:buChar char="Ø"/>
            </a:pPr>
            <a:r>
              <a:rPr lang="en-US" baseline="0" noProof="0" dirty="0" smtClean="0"/>
              <a:t>&gt;We don’t ever have to invent and outline upon which to “hang” God’s Word.</a:t>
            </a:r>
          </a:p>
          <a:p>
            <a:pPr marL="171450" indent="-171450">
              <a:buFont typeface="Wingdings" pitchFamily="2" charset="2"/>
              <a:buChar char="Ø"/>
            </a:pPr>
            <a:r>
              <a:rPr lang="en-US" baseline="0" noProof="0" dirty="0" smtClean="0"/>
              <a:t>Let God’s Word lead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God promises three </a:t>
            </a:r>
            <a:r>
              <a:rPr lang="en-US" u="sng" noProof="0" dirty="0" smtClean="0"/>
              <a:t>things</a:t>
            </a:r>
            <a:r>
              <a:rPr lang="en-US" baseline="0" noProof="0" dirty="0" smtClean="0"/>
              <a:t> in v18 !</a:t>
            </a:r>
          </a:p>
          <a:p>
            <a:pPr marL="171450" indent="-171450">
              <a:buFont typeface="Wingdings" pitchFamily="2" charset="2"/>
              <a:buChar char="Ø"/>
            </a:pPr>
            <a:r>
              <a:rPr lang="en-US" baseline="0" noProof="0" dirty="0" smtClean="0"/>
              <a:t>&gt;What are the three things God will restore to Jacob, or Israel ?</a:t>
            </a:r>
          </a:p>
          <a:p>
            <a:pPr marL="171450" indent="-171450">
              <a:buFont typeface="Wingdings" pitchFamily="2" charset="2"/>
              <a:buChar char="Ø"/>
            </a:pPr>
            <a:r>
              <a:rPr lang="en-US" baseline="0" noProof="0" dirty="0" smtClean="0"/>
              <a:t>[the fortunes taken to Babylon ; the city destroyed by Babylon ; and the palace of the king burned by Babylon]</a:t>
            </a:r>
          </a:p>
          <a:p>
            <a:pPr marL="171450" indent="-171450">
              <a:buFont typeface="Wingdings" pitchFamily="2" charset="2"/>
              <a:buChar char="Ø"/>
            </a:pPr>
            <a:r>
              <a:rPr lang="en-US" baseline="0" noProof="0" dirty="0" smtClean="0"/>
              <a:t>NO mention is made of the Temple !</a:t>
            </a:r>
          </a:p>
          <a:p>
            <a:pPr marL="171450" indent="-171450">
              <a:buFont typeface="Wingdings" pitchFamily="2" charset="2"/>
              <a:buChar char="Ø"/>
            </a:pPr>
            <a:r>
              <a:rPr lang="en-US" baseline="0" noProof="0" dirty="0" smtClean="0"/>
              <a:t>It might be important to note that there has been NO palace rebuilt for Israel to this day.</a:t>
            </a:r>
          </a:p>
          <a:p>
            <a:pPr marL="171450" indent="-171450">
              <a:buFont typeface="Wingdings" pitchFamily="2" charset="2"/>
              <a:buChar char="Ø"/>
            </a:pPr>
            <a:r>
              <a:rPr lang="en-US" baseline="0" noProof="0" dirty="0" smtClean="0"/>
              <a:t>This prophecy is yet to be fulfilled.</a:t>
            </a:r>
          </a:p>
          <a:p>
            <a:pPr marL="171450" indent="-171450">
              <a:buFont typeface="Wingdings" pitchFamily="2" charset="2"/>
              <a:buChar char="Ø"/>
            </a:pPr>
            <a:r>
              <a:rPr lang="en-US" baseline="0" noProof="0" dirty="0" smtClean="0"/>
              <a:t>&gt;We can see that God considers things important to confirm His Word.</a:t>
            </a:r>
          </a:p>
          <a:p>
            <a:pPr marL="171450" indent="-171450">
              <a:buFont typeface="Wingdings" pitchFamily="2" charset="2"/>
              <a:buChar char="Ø"/>
            </a:pPr>
            <a:r>
              <a:rPr lang="en-US" baseline="0" noProof="0" dirty="0" smtClean="0"/>
              <a:t>We can take the lesson to put hands and feet to our faith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The second section, vs19-22,</a:t>
            </a:r>
            <a:r>
              <a:rPr lang="en-US" baseline="0" noProof="0" dirty="0" smtClean="0"/>
              <a:t> doesn’t speak anymore about things.</a:t>
            </a:r>
          </a:p>
          <a:p>
            <a:pPr marL="171450" indent="-171450">
              <a:buFont typeface="Wingdings" pitchFamily="2" charset="2"/>
              <a:buChar char="Ø"/>
            </a:pPr>
            <a:r>
              <a:rPr lang="en-US" baseline="0" noProof="0" dirty="0" smtClean="0"/>
              <a:t>He predicts a future for people !</a:t>
            </a:r>
          </a:p>
          <a:p>
            <a:pPr marL="171450" indent="-171450">
              <a:buFont typeface="Wingdings" pitchFamily="2" charset="2"/>
              <a:buChar char="Ø"/>
            </a:pPr>
            <a:r>
              <a:rPr lang="en-US" baseline="0" noProof="0" dirty="0" smtClean="0"/>
              <a:t>&gt;We need the context of v18 to know God will multiply “Jacob”.</a:t>
            </a:r>
          </a:p>
          <a:p>
            <a:pPr marL="171450" indent="-171450">
              <a:buFont typeface="Wingdings" pitchFamily="2" charset="2"/>
              <a:buChar char="Ø"/>
            </a:pPr>
            <a:r>
              <a:rPr lang="en-US" baseline="0" noProof="0" dirty="0" smtClean="0"/>
              <a:t>This is a “thanksgiving” promise for Israel.</a:t>
            </a:r>
          </a:p>
          <a:p>
            <a:pPr marL="171450" indent="-171450">
              <a:buFont typeface="Wingdings" pitchFamily="2" charset="2"/>
              <a:buChar char="Ø"/>
            </a:pPr>
            <a:r>
              <a:rPr lang="en-US" baseline="0" noProof="0" dirty="0" smtClean="0"/>
              <a:t>Twice, God says their numbers will increase.</a:t>
            </a:r>
          </a:p>
          <a:p>
            <a:pPr marL="171450" indent="-171450">
              <a:buFont typeface="Wingdings" pitchFamily="2" charset="2"/>
              <a:buChar char="Ø"/>
            </a:pPr>
            <a:r>
              <a:rPr lang="en-US" baseline="0" noProof="0" dirty="0" smtClean="0"/>
              <a:t>&gt;There is definitely a future for Israel despite theologians who dare say the contrary.</a:t>
            </a:r>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Not only will the individual</a:t>
            </a:r>
            <a:r>
              <a:rPr lang="en-US" baseline="0" noProof="0" dirty="0" smtClean="0"/>
              <a:t> child of Israel be blessed, but a nation will be born.</a:t>
            </a:r>
          </a:p>
          <a:p>
            <a:pPr marL="171450" indent="-171450">
              <a:buFont typeface="Wingdings" pitchFamily="2" charset="2"/>
              <a:buChar char="Ø"/>
            </a:pPr>
            <a:r>
              <a:rPr lang="en-US" baseline="0" noProof="0" dirty="0" smtClean="0"/>
              <a:t>&gt;The “congregation” of Israel is often used in the Bible as the organized nation.</a:t>
            </a:r>
          </a:p>
          <a:p>
            <a:pPr marL="171450" indent="-171450">
              <a:buFont typeface="Wingdings" pitchFamily="2" charset="2"/>
              <a:buChar char="Ø"/>
            </a:pPr>
            <a:r>
              <a:rPr lang="en-US" baseline="0" noProof="0" dirty="0" smtClean="0"/>
              <a:t>The nation of Israel will be protected and avenged.</a:t>
            </a:r>
          </a:p>
          <a:p>
            <a:pPr marL="171450" indent="-171450">
              <a:buFont typeface="Wingdings" pitchFamily="2" charset="2"/>
              <a:buChar char="Ø"/>
            </a:pPr>
            <a:r>
              <a:rPr lang="en-US" baseline="0" noProof="0" dirty="0" smtClean="0"/>
              <a:t>&gt;The words “I” and “me” are used 9x in vs18-22.</a:t>
            </a:r>
          </a:p>
          <a:p>
            <a:pPr marL="171450" indent="-171450">
              <a:buFont typeface="Wingdings" pitchFamily="2" charset="2"/>
              <a:buChar char="Ø"/>
            </a:pPr>
            <a:r>
              <a:rPr lang="en-US" baseline="0" noProof="0" dirty="0" smtClean="0"/>
              <a:t>The children of Israel do not have to establish the kingdom for Messiah to come.</a:t>
            </a:r>
          </a:p>
          <a:p>
            <a:pPr marL="171450" indent="-171450">
              <a:buFont typeface="Wingdings" pitchFamily="2" charset="2"/>
              <a:buChar char="Ø"/>
            </a:pPr>
            <a:r>
              <a:rPr lang="en-US" baseline="0" noProof="0" dirty="0" smtClean="0"/>
              <a:t>We can take the lesson too and count on Jesus to build His church.</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God’s prophecy is precise.</a:t>
            </a:r>
          </a:p>
          <a:p>
            <a:pPr marL="171450" indent="-171450">
              <a:buFont typeface="Wingdings" pitchFamily="2" charset="2"/>
              <a:buChar char="Ø"/>
            </a:pPr>
            <a:r>
              <a:rPr lang="en-US" noProof="0" dirty="0" smtClean="0"/>
              <a:t>Two details</a:t>
            </a:r>
            <a:r>
              <a:rPr lang="en-US" baseline="0" noProof="0" dirty="0" smtClean="0"/>
              <a:t> must be fulfilled.</a:t>
            </a:r>
          </a:p>
          <a:p>
            <a:pPr marL="171450" indent="-171450">
              <a:buFont typeface="Wingdings" pitchFamily="2" charset="2"/>
              <a:buChar char="Ø"/>
            </a:pPr>
            <a:r>
              <a:rPr lang="en-US" baseline="0" noProof="0" dirty="0" smtClean="0"/>
              <a:t>&gt;Israel will no longer be under mandate of the UN (1948).</a:t>
            </a:r>
          </a:p>
          <a:p>
            <a:pPr marL="171450" indent="-171450">
              <a:buFont typeface="Wingdings" pitchFamily="2" charset="2"/>
              <a:buChar char="Ø"/>
            </a:pPr>
            <a:r>
              <a:rPr lang="en-US" baseline="0" noProof="0" dirty="0" smtClean="0"/>
              <a:t>The leader of Israel will be close to the God of Israel !</a:t>
            </a:r>
          </a:p>
          <a:p>
            <a:pPr marL="171450" indent="-171450">
              <a:buFont typeface="Wingdings" pitchFamily="2" charset="2"/>
              <a:buChar char="Ø"/>
            </a:pPr>
            <a:r>
              <a:rPr lang="en-US" baseline="0" noProof="0" dirty="0" smtClean="0"/>
              <a:t>Neither of these conditions are true today.</a:t>
            </a:r>
          </a:p>
          <a:p>
            <a:pPr marL="171450" indent="-171450">
              <a:buFont typeface="Wingdings" pitchFamily="2" charset="2"/>
              <a:buChar char="Ø"/>
            </a:pPr>
            <a:r>
              <a:rPr lang="en-US" baseline="0" noProof="0" dirty="0" smtClean="0"/>
              <a:t>&gt;God alone can accomplish this miracle.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The last verse of this section vs19-22 is</a:t>
            </a:r>
            <a:r>
              <a:rPr lang="en-US" baseline="0" noProof="0" dirty="0" smtClean="0"/>
              <a:t> the greatest promise.</a:t>
            </a:r>
          </a:p>
          <a:p>
            <a:pPr marL="171450" indent="-171450">
              <a:buFont typeface="Wingdings" pitchFamily="2" charset="2"/>
              <a:buChar char="Ø"/>
            </a:pPr>
            <a:r>
              <a:rPr lang="en-US" baseline="0" noProof="0" dirty="0" smtClean="0"/>
              <a:t>&gt;There will be a two way relationship one day.</a:t>
            </a:r>
          </a:p>
          <a:p>
            <a:pPr marL="171450" indent="-171450">
              <a:buFont typeface="Wingdings" pitchFamily="2" charset="2"/>
              <a:buChar char="Ø"/>
            </a:pPr>
            <a:r>
              <a:rPr lang="en-US" baseline="0" noProof="0" dirty="0" smtClean="0"/>
              <a:t>God will win by patience and love.</a:t>
            </a:r>
          </a:p>
          <a:p>
            <a:pPr marL="171450" indent="-171450">
              <a:buFont typeface="Wingdings" pitchFamily="2" charset="2"/>
              <a:buChar char="Ø"/>
            </a:pPr>
            <a:r>
              <a:rPr lang="en-US" baseline="0" noProof="0" dirty="0" smtClean="0"/>
              <a:t>Note the word “shall” that speaks of patience and the word “my” that speaks of love.</a:t>
            </a:r>
          </a:p>
          <a:p>
            <a:pPr marL="171450" indent="-171450">
              <a:buFont typeface="Wingdings" pitchFamily="2" charset="2"/>
              <a:buChar char="Ø"/>
            </a:pPr>
            <a:r>
              <a:rPr lang="en-US" baseline="0" noProof="0" dirty="0" smtClean="0"/>
              <a:t>&gt;The sum total of all biblical prophecy is this : God wins !</a:t>
            </a:r>
          </a:p>
          <a:p>
            <a:pPr marL="171450" indent="-171450">
              <a:buFont typeface="Wingdings" pitchFamily="2" charset="2"/>
              <a:buChar char="Ø"/>
            </a:pPr>
            <a:r>
              <a:rPr lang="en-US" baseline="0" noProof="0" dirty="0" smtClean="0"/>
              <a:t>He wins in justice, but He also wins in love.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The third natural</a:t>
            </a:r>
            <a:r>
              <a:rPr lang="en-US" baseline="0" noProof="0" dirty="0" smtClean="0"/>
              <a:t> division in this passages is at v23-24.</a:t>
            </a:r>
          </a:p>
          <a:p>
            <a:pPr marL="171450" indent="-171450">
              <a:buFont typeface="Wingdings" pitchFamily="2" charset="2"/>
              <a:buChar char="Ø"/>
            </a:pPr>
            <a:r>
              <a:rPr lang="en-US" baseline="0" noProof="0" dirty="0" smtClean="0"/>
              <a:t>No longer is the future predicted for Israel, but for the wicked.</a:t>
            </a:r>
          </a:p>
          <a:p>
            <a:pPr marL="171450" indent="-171450">
              <a:buFont typeface="Wingdings" pitchFamily="2" charset="2"/>
              <a:buChar char="Ø"/>
            </a:pPr>
            <a:r>
              <a:rPr lang="en-US" baseline="0" noProof="0" dirty="0" smtClean="0"/>
              <a:t>&gt;This was in the future at the time of writing because He uses the word “will”.</a:t>
            </a:r>
          </a:p>
          <a:p>
            <a:pPr marL="171450" indent="-171450">
              <a:buFont typeface="Wingdings" pitchFamily="2" charset="2"/>
              <a:buChar char="Ø"/>
            </a:pPr>
            <a:r>
              <a:rPr lang="en-US" baseline="0" noProof="0" dirty="0" smtClean="0"/>
              <a:t>When will this come ?</a:t>
            </a:r>
          </a:p>
          <a:p>
            <a:pPr marL="171450" indent="-171450">
              <a:buFont typeface="Wingdings" pitchFamily="2" charset="2"/>
              <a:buChar char="Ø"/>
            </a:pPr>
            <a:r>
              <a:rPr lang="en-US" baseline="0" noProof="0" dirty="0" smtClean="0"/>
              <a:t>It must be in the future today, because He uses the words “sweeping tempest” and “will not turn back until…” giving the impression this will be world wide and final.</a:t>
            </a:r>
          </a:p>
          <a:p>
            <a:pPr marL="171450" indent="-171450">
              <a:buFont typeface="Wingdings" pitchFamily="2" charset="2"/>
              <a:buChar char="Ø"/>
            </a:pPr>
            <a:r>
              <a:rPr lang="en-US" baseline="0" noProof="0" dirty="0" smtClean="0"/>
              <a:t>We have not seen this in history nor can we say it is true today !</a:t>
            </a:r>
          </a:p>
          <a:p>
            <a:pPr marL="171450" indent="-171450">
              <a:buFont typeface="Wingdings" pitchFamily="2" charset="2"/>
              <a:buChar char="Ø"/>
            </a:pPr>
            <a:r>
              <a:rPr lang="en-US" baseline="0" noProof="0" dirty="0" smtClean="0"/>
              <a:t>&gt;So we wait on the Lord, just like Israel, for the accomplishment of God’s “intent of His heart”.</a:t>
            </a:r>
          </a:p>
          <a:p>
            <a:pPr marL="171450" indent="-171450">
              <a:buFont typeface="Wingdings" pitchFamily="2" charset="2"/>
              <a:buChar char="Ø"/>
            </a:pPr>
            <a:r>
              <a:rPr lang="en-US" baseline="0" noProof="0" dirty="0" smtClean="0"/>
              <a:t>One things is sure, God wins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God has given us events, but no time line in this passage.</a:t>
            </a:r>
          </a:p>
          <a:p>
            <a:pPr marL="171450" indent="-171450">
              <a:buFont typeface="Wingdings" pitchFamily="2" charset="2"/>
              <a:buChar char="Ø"/>
            </a:pPr>
            <a:r>
              <a:rPr lang="en-US" noProof="0" dirty="0" smtClean="0"/>
              <a:t>It would be presumptuous to say we know when these events will take place from just reading this passage.</a:t>
            </a:r>
          </a:p>
          <a:p>
            <a:pPr marL="171450" indent="-171450">
              <a:buFont typeface="Wingdings" pitchFamily="2" charset="2"/>
              <a:buChar char="Ø"/>
            </a:pPr>
            <a:r>
              <a:rPr lang="en-US" noProof="0" dirty="0" smtClean="0"/>
              <a:t>&gt;This verse says clearly that we cannot understand this</a:t>
            </a:r>
            <a:r>
              <a:rPr lang="en-US" baseline="0" noProof="0" dirty="0" smtClean="0"/>
              <a:t> until the last days.</a:t>
            </a:r>
          </a:p>
          <a:p>
            <a:pPr marL="171450" indent="-171450">
              <a:buFont typeface="Wingdings" pitchFamily="2" charset="2"/>
              <a:buChar char="Ø"/>
            </a:pPr>
            <a:r>
              <a:rPr lang="en-US" baseline="0" noProof="0" dirty="0" smtClean="0"/>
              <a:t>Like so much biblical prophecy, it is not meant to give dates, but signs to recognize the hand of God when the events come.</a:t>
            </a:r>
          </a:p>
          <a:p>
            <a:pPr marL="171450" indent="-171450">
              <a:buFont typeface="Wingdings" pitchFamily="2" charset="2"/>
              <a:buChar char="Ø"/>
            </a:pPr>
            <a:r>
              <a:rPr lang="en-US" baseline="0" noProof="0" dirty="0" smtClean="0"/>
              <a:t>&gt;We are again not to look for the signs, but for the Lord’s hand in them.</a:t>
            </a:r>
          </a:p>
          <a:p>
            <a:pPr marL="171450" indent="-171450">
              <a:buFont typeface="Wingdings" pitchFamily="2" charset="2"/>
              <a:buChar char="Ø"/>
            </a:pPr>
            <a:r>
              <a:rPr lang="en-US" baseline="0" noProof="0" dirty="0" smtClean="0"/>
              <a:t>Today, we should not be trying to figure it all out because He said we cannot, but we should be looking for Him to accomplish His plan, the intent of His heart.</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rgbClr val="FFC000"/>
                </a:solidFill>
                <a:latin typeface="Arial" pitchFamily="34" charset="0"/>
                <a:cs typeface="Arial" pitchFamily="34" charset="0"/>
              </a:rPr>
              <a:t>Jeremiah 30v18-24</a:t>
            </a:r>
            <a:endParaRPr lang="en-US" dirty="0">
              <a:solidFill>
                <a:srgbClr val="FFC0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text is prophetic.</a:t>
            </a:r>
            <a:endParaRPr lang="en-US"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lstStyle/>
          <a:p>
            <a:r>
              <a:rPr lang="en-US" i="1" dirty="0" smtClean="0">
                <a:latin typeface="Arial" pitchFamily="34" charset="0"/>
                <a:cs typeface="Arial" pitchFamily="34" charset="0"/>
              </a:rPr>
              <a:t>What’s the difference between prophecy and preaching ?</a:t>
            </a:r>
          </a:p>
          <a:p>
            <a:endParaRPr lang="en-US" sz="1000" dirty="0">
              <a:latin typeface="Arial" pitchFamily="34" charset="0"/>
              <a:cs typeface="Arial" pitchFamily="34" charset="0"/>
            </a:endParaRPr>
          </a:p>
          <a:p>
            <a:r>
              <a:rPr lang="en-US" sz="4000" dirty="0" smtClean="0">
                <a:latin typeface="Arial" pitchFamily="34" charset="0"/>
                <a:cs typeface="Arial" pitchFamily="34" charset="0"/>
              </a:rPr>
              <a:t>This text uses “will” or “shall” 20x</a:t>
            </a:r>
          </a:p>
          <a:p>
            <a:r>
              <a:rPr lang="en-US" sz="4000" dirty="0" smtClean="0">
                <a:latin typeface="Arial" pitchFamily="34" charset="0"/>
                <a:cs typeface="Arial" pitchFamily="34" charset="0"/>
              </a:rPr>
              <a:t>“forth-telling” is NOT “foretelling”</a:t>
            </a:r>
          </a:p>
          <a:p>
            <a:r>
              <a:rPr lang="en-US" sz="4000" dirty="0" smtClean="0">
                <a:latin typeface="Arial" pitchFamily="34" charset="0"/>
                <a:cs typeface="Arial" pitchFamily="34" charset="0"/>
              </a:rPr>
              <a:t>Preaching is NOT prophecy !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1000"/>
                                        <p:tgtEl>
                                          <p:spTgt spid="7">
                                            <p:txEl>
                                              <p:pRg st="3" end="3"/>
                                            </p:txEl>
                                          </p:spTgt>
                                        </p:tgtEl>
                                      </p:cBhvr>
                                    </p:animEffect>
                                    <p:anim calcmode="lin" valueType="num">
                                      <p:cBhvr>
                                        <p:cTn id="2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21" presetClass="entr" presetSubtype="1"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heel(1)">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b="0" u="sng" dirty="0" smtClean="0">
                <a:latin typeface="Arial" pitchFamily="34" charset="0"/>
                <a:cs typeface="Arial" pitchFamily="34" charset="0"/>
              </a:rPr>
              <a:t>www.AzBible.yolasite.com</a:t>
            </a:r>
            <a:endParaRPr lang="en-US" b="0" u="sng"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Autofit/>
          </a:bodyPr>
          <a:lstStyle/>
          <a:p>
            <a:pPr marL="685800" indent="-685800" algn="l">
              <a:buClr>
                <a:srgbClr val="FFC000"/>
              </a:buClr>
              <a:buFont typeface="Wingdings" pitchFamily="2" charset="2"/>
              <a:buChar char="Ø"/>
            </a:pPr>
            <a:r>
              <a:rPr lang="en-US" sz="4800" dirty="0" smtClean="0">
                <a:latin typeface="Arial" pitchFamily="34" charset="0"/>
                <a:cs typeface="Arial" pitchFamily="34" charset="0"/>
              </a:rPr>
              <a:t>Prophecy and preaching are not the same.. nor is teaching.</a:t>
            </a:r>
          </a:p>
          <a:p>
            <a:pPr marL="685800" indent="-685800" algn="l">
              <a:buClr>
                <a:srgbClr val="FFC000"/>
              </a:buClr>
              <a:buFont typeface="Wingdings" pitchFamily="2" charset="2"/>
              <a:buChar char="Ø"/>
            </a:pPr>
            <a:r>
              <a:rPr lang="en-US" sz="4800" dirty="0" smtClean="0">
                <a:latin typeface="Arial" pitchFamily="34" charset="0"/>
                <a:cs typeface="Arial" pitchFamily="34" charset="0"/>
              </a:rPr>
              <a:t>Jeremiah 30v18-24 predicts the future of Israel.</a:t>
            </a:r>
          </a:p>
          <a:p>
            <a:pPr marL="685800" indent="-685800" algn="l">
              <a:buClr>
                <a:srgbClr val="FFC000"/>
              </a:buClr>
              <a:buFont typeface="Wingdings" pitchFamily="2" charset="2"/>
              <a:buChar char="Ø"/>
            </a:pPr>
            <a:r>
              <a:rPr lang="en-US" sz="4800" dirty="0" smtClean="0">
                <a:latin typeface="Arial" pitchFamily="34" charset="0"/>
                <a:cs typeface="Arial" pitchFamily="34" charset="0"/>
              </a:rPr>
              <a:t>We can learn lessons, but not steal promises made to Israel.</a:t>
            </a:r>
            <a:endParaRPr lang="en-US" sz="4800" dirty="0">
              <a:latin typeface="Arial" pitchFamily="34" charset="0"/>
              <a:cs typeface="Arial" pitchFamily="34" charset="0"/>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To whom is God speaking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What’s the difference between teaching and preaching ?</a:t>
            </a:r>
          </a:p>
          <a:p>
            <a:endParaRPr lang="en-US" sz="1000" dirty="0">
              <a:latin typeface="Arial" pitchFamily="34" charset="0"/>
              <a:cs typeface="Arial" pitchFamily="34" charset="0"/>
            </a:endParaRPr>
          </a:p>
          <a:p>
            <a:r>
              <a:rPr lang="en-US" sz="4000" dirty="0">
                <a:latin typeface="Arial" pitchFamily="34" charset="0"/>
                <a:cs typeface="Arial" pitchFamily="34" charset="0"/>
              </a:rPr>
              <a:t>v</a:t>
            </a:r>
            <a:r>
              <a:rPr lang="en-US" sz="4000" dirty="0" smtClean="0">
                <a:latin typeface="Arial" pitchFamily="34" charset="0"/>
                <a:cs typeface="Arial" pitchFamily="34" charset="0"/>
              </a:rPr>
              <a:t>18 “I will restore the fortunes”.</a:t>
            </a:r>
          </a:p>
          <a:p>
            <a:r>
              <a:rPr lang="en-US" sz="4000" dirty="0" smtClean="0">
                <a:latin typeface="Arial" pitchFamily="34" charset="0"/>
                <a:cs typeface="Arial" pitchFamily="34" charset="0"/>
              </a:rPr>
              <a:t>vs19-22 “I will multiply them” v19.</a:t>
            </a:r>
          </a:p>
          <a:p>
            <a:r>
              <a:rPr lang="en-US" sz="4000" dirty="0">
                <a:latin typeface="Arial" pitchFamily="34" charset="0"/>
                <a:cs typeface="Arial" pitchFamily="34" charset="0"/>
              </a:rPr>
              <a:t>v</a:t>
            </a:r>
            <a:r>
              <a:rPr lang="en-US" sz="4000" dirty="0" smtClean="0">
                <a:latin typeface="Arial" pitchFamily="34" charset="0"/>
                <a:cs typeface="Arial" pitchFamily="34" charset="0"/>
              </a:rPr>
              <a:t>s23-24 “Wrath… will burst on the wicked” v23.</a:t>
            </a:r>
            <a:endParaRPr lang="en-US" sz="40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Three natural sections !</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will God restore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“Behold</a:t>
            </a:r>
            <a:r>
              <a:rPr lang="en-US" dirty="0">
                <a:latin typeface="Arial" pitchFamily="34" charset="0"/>
                <a:cs typeface="Arial" pitchFamily="34" charset="0"/>
              </a:rPr>
              <a:t>, I </a:t>
            </a:r>
            <a:r>
              <a:rPr lang="en-US" b="1" i="1" u="sng" dirty="0">
                <a:latin typeface="Arial" pitchFamily="34" charset="0"/>
                <a:cs typeface="Arial" pitchFamily="34" charset="0"/>
              </a:rPr>
              <a:t>will</a:t>
            </a:r>
            <a:r>
              <a:rPr lang="en-US" dirty="0">
                <a:latin typeface="Arial" pitchFamily="34" charset="0"/>
                <a:cs typeface="Arial" pitchFamily="34" charset="0"/>
              </a:rPr>
              <a:t> restore the fortunes of the tents of Jacob </a:t>
            </a:r>
            <a:r>
              <a:rPr lang="en-US" dirty="0" smtClean="0">
                <a:latin typeface="Arial" pitchFamily="34" charset="0"/>
                <a:cs typeface="Arial" pitchFamily="34" charset="0"/>
              </a:rPr>
              <a:t>and </a:t>
            </a:r>
            <a:r>
              <a:rPr lang="en-US" dirty="0">
                <a:latin typeface="Arial" pitchFamily="34" charset="0"/>
                <a:cs typeface="Arial" pitchFamily="34" charset="0"/>
              </a:rPr>
              <a:t>have compassion on his dwelling </a:t>
            </a:r>
            <a:r>
              <a:rPr lang="en-US" dirty="0" smtClean="0">
                <a:latin typeface="Arial" pitchFamily="34" charset="0"/>
                <a:cs typeface="Arial" pitchFamily="34" charset="0"/>
              </a:rPr>
              <a:t>places ;  and </a:t>
            </a:r>
            <a:r>
              <a:rPr lang="en-US" dirty="0">
                <a:latin typeface="Arial" pitchFamily="34" charset="0"/>
                <a:cs typeface="Arial" pitchFamily="34" charset="0"/>
              </a:rPr>
              <a:t>the city </a:t>
            </a:r>
            <a:r>
              <a:rPr lang="en-US" b="1" i="1" u="sng" dirty="0">
                <a:latin typeface="Arial" pitchFamily="34" charset="0"/>
                <a:cs typeface="Arial" pitchFamily="34" charset="0"/>
              </a:rPr>
              <a:t>will</a:t>
            </a:r>
            <a:r>
              <a:rPr lang="en-US" dirty="0">
                <a:latin typeface="Arial" pitchFamily="34" charset="0"/>
                <a:cs typeface="Arial" pitchFamily="34" charset="0"/>
              </a:rPr>
              <a:t> be rebuilt on its ruin, </a:t>
            </a:r>
            <a:r>
              <a:rPr lang="en-US" dirty="0" smtClean="0">
                <a:latin typeface="Arial" pitchFamily="34" charset="0"/>
                <a:cs typeface="Arial" pitchFamily="34" charset="0"/>
              </a:rPr>
              <a:t>and </a:t>
            </a:r>
            <a:r>
              <a:rPr lang="en-US" dirty="0">
                <a:latin typeface="Arial" pitchFamily="34" charset="0"/>
                <a:cs typeface="Arial" pitchFamily="34" charset="0"/>
              </a:rPr>
              <a:t>the palace </a:t>
            </a:r>
            <a:r>
              <a:rPr lang="en-US" b="1" i="1" u="sng" dirty="0">
                <a:latin typeface="Arial" pitchFamily="34" charset="0"/>
                <a:cs typeface="Arial" pitchFamily="34" charset="0"/>
              </a:rPr>
              <a:t>will</a:t>
            </a:r>
            <a:r>
              <a:rPr lang="en-US" dirty="0">
                <a:latin typeface="Arial" pitchFamily="34" charset="0"/>
                <a:cs typeface="Arial" pitchFamily="34" charset="0"/>
              </a:rPr>
              <a:t> stand on its rightful place</a:t>
            </a:r>
            <a:r>
              <a:rPr lang="en-US" dirty="0" smtClean="0">
                <a:latin typeface="Arial" pitchFamily="34" charset="0"/>
                <a:cs typeface="Arial" pitchFamily="34" charset="0"/>
              </a:rPr>
              <a:t>.”  </a:t>
            </a:r>
            <a:r>
              <a:rPr lang="en-US" sz="4300" b="1" i="1" dirty="0">
                <a:solidFill>
                  <a:srgbClr val="00FF00"/>
                </a:solidFill>
                <a:latin typeface="Arial" pitchFamily="34" charset="0"/>
                <a:cs typeface="Arial" pitchFamily="34" charset="0"/>
              </a:rPr>
              <a:t>Jeremiah </a:t>
            </a:r>
            <a:r>
              <a:rPr lang="en-US" sz="4300" b="1" i="1" dirty="0" smtClean="0">
                <a:solidFill>
                  <a:srgbClr val="00FF00"/>
                </a:solidFill>
                <a:latin typeface="Arial" pitchFamily="34" charset="0"/>
                <a:cs typeface="Arial" pitchFamily="34" charset="0"/>
              </a:rPr>
              <a:t>30v18 </a:t>
            </a:r>
            <a:r>
              <a:rPr lang="en-US" sz="2200" b="1" i="1" dirty="0" err="1" smtClean="0">
                <a:solidFill>
                  <a:srgbClr val="00FF00"/>
                </a:solidFill>
                <a:latin typeface="Arial" pitchFamily="34" charset="0"/>
                <a:cs typeface="Arial" pitchFamily="34" charset="0"/>
              </a:rPr>
              <a:t>NASB</a:t>
            </a:r>
            <a:endParaRPr lang="en-US" sz="22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Things are important.</a:t>
            </a:r>
            <a:endParaRPr lang="en-US" dirty="0">
              <a:latin typeface="Arial" pitchFamily="34" charset="0"/>
              <a:cs typeface="Arial" pitchFamily="34" charset="0"/>
            </a:endParaRPr>
          </a:p>
        </p:txBody>
      </p:sp>
    </p:spTree>
    <p:extLst>
      <p:ext uri="{BB962C8B-B14F-4D97-AF65-F5344CB8AC3E}">
        <p14:creationId xmlns:p14="http://schemas.microsoft.com/office/powerpoint/2010/main" val="13573837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Who will God multiply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“From </a:t>
            </a:r>
            <a:r>
              <a:rPr lang="en-US" b="1" i="1" u="sng" dirty="0">
                <a:latin typeface="Arial" pitchFamily="34" charset="0"/>
                <a:cs typeface="Arial" pitchFamily="34" charset="0"/>
              </a:rPr>
              <a:t>them</a:t>
            </a:r>
            <a:r>
              <a:rPr lang="en-US" dirty="0">
                <a:latin typeface="Arial" pitchFamily="34" charset="0"/>
                <a:cs typeface="Arial" pitchFamily="34" charset="0"/>
              </a:rPr>
              <a:t> will proceed thanksgiving </a:t>
            </a:r>
            <a:r>
              <a:rPr lang="en-US" dirty="0" smtClean="0">
                <a:latin typeface="Arial" pitchFamily="34" charset="0"/>
                <a:cs typeface="Arial" pitchFamily="34" charset="0"/>
              </a:rPr>
              <a:t>and </a:t>
            </a:r>
            <a:r>
              <a:rPr lang="en-US" dirty="0">
                <a:latin typeface="Arial" pitchFamily="34" charset="0"/>
                <a:cs typeface="Arial" pitchFamily="34" charset="0"/>
              </a:rPr>
              <a:t>the voice of those who </a:t>
            </a:r>
            <a:r>
              <a:rPr lang="en-US" dirty="0" smtClean="0">
                <a:latin typeface="Arial" pitchFamily="34" charset="0"/>
                <a:cs typeface="Arial" pitchFamily="34" charset="0"/>
              </a:rPr>
              <a:t>celebrate ;  and </a:t>
            </a:r>
            <a:r>
              <a:rPr lang="en-US" dirty="0">
                <a:latin typeface="Arial" pitchFamily="34" charset="0"/>
                <a:cs typeface="Arial" pitchFamily="34" charset="0"/>
              </a:rPr>
              <a:t>I will multiply </a:t>
            </a:r>
            <a:r>
              <a:rPr lang="en-US" b="1" i="1" u="sng" dirty="0">
                <a:latin typeface="Arial" pitchFamily="34" charset="0"/>
                <a:cs typeface="Arial" pitchFamily="34" charset="0"/>
              </a:rPr>
              <a:t>them</a:t>
            </a:r>
            <a:r>
              <a:rPr lang="en-US" dirty="0">
                <a:latin typeface="Arial" pitchFamily="34" charset="0"/>
                <a:cs typeface="Arial" pitchFamily="34" charset="0"/>
              </a:rPr>
              <a:t> and they will not be </a:t>
            </a:r>
            <a:r>
              <a:rPr lang="en-US" dirty="0" smtClean="0">
                <a:latin typeface="Arial" pitchFamily="34" charset="0"/>
                <a:cs typeface="Arial" pitchFamily="34" charset="0"/>
              </a:rPr>
              <a:t>diminished ;  I </a:t>
            </a:r>
            <a:r>
              <a:rPr lang="en-US" dirty="0">
                <a:latin typeface="Arial" pitchFamily="34" charset="0"/>
                <a:cs typeface="Arial" pitchFamily="34" charset="0"/>
              </a:rPr>
              <a:t>will also honor </a:t>
            </a:r>
            <a:r>
              <a:rPr lang="en-US" b="1" i="1" u="sng" dirty="0">
                <a:latin typeface="Arial" pitchFamily="34" charset="0"/>
                <a:cs typeface="Arial" pitchFamily="34" charset="0"/>
              </a:rPr>
              <a:t>them</a:t>
            </a:r>
            <a:r>
              <a:rPr lang="en-US" dirty="0">
                <a:latin typeface="Arial" pitchFamily="34" charset="0"/>
                <a:cs typeface="Arial" pitchFamily="34" charset="0"/>
              </a:rPr>
              <a:t> and they will not be insignificant</a:t>
            </a:r>
            <a:r>
              <a:rPr lang="en-US" dirty="0" smtClean="0">
                <a:latin typeface="Arial" pitchFamily="34" charset="0"/>
                <a:cs typeface="Arial" pitchFamily="34" charset="0"/>
              </a:rPr>
              <a:t>.”  </a:t>
            </a:r>
            <a:r>
              <a:rPr lang="en-US" sz="4300" b="1" i="1" dirty="0">
                <a:solidFill>
                  <a:srgbClr val="00FF00"/>
                </a:solidFill>
                <a:latin typeface="Arial" pitchFamily="34" charset="0"/>
                <a:cs typeface="Arial" pitchFamily="34" charset="0"/>
              </a:rPr>
              <a:t>Jeremiah </a:t>
            </a:r>
            <a:r>
              <a:rPr lang="en-US" sz="4300" b="1" i="1" dirty="0" smtClean="0">
                <a:solidFill>
                  <a:srgbClr val="00FF00"/>
                </a:solidFill>
                <a:latin typeface="Arial" pitchFamily="34" charset="0"/>
                <a:cs typeface="Arial" pitchFamily="34" charset="0"/>
              </a:rPr>
              <a:t>30v19</a:t>
            </a:r>
            <a:r>
              <a:rPr lang="en-US" sz="2200" b="1" i="1" dirty="0" smtClean="0">
                <a:solidFill>
                  <a:srgbClr val="00FF00"/>
                </a:solidFill>
                <a:latin typeface="Arial" pitchFamily="34" charset="0"/>
                <a:cs typeface="Arial" pitchFamily="34" charset="0"/>
              </a:rPr>
              <a:t> </a:t>
            </a:r>
            <a:r>
              <a:rPr lang="en-US" sz="2200" b="1" i="1" dirty="0" err="1" smtClean="0">
                <a:solidFill>
                  <a:srgbClr val="00FF00"/>
                </a:solidFill>
                <a:latin typeface="Arial" pitchFamily="34" charset="0"/>
                <a:cs typeface="Arial" pitchFamily="34" charset="0"/>
              </a:rPr>
              <a:t>NASB</a:t>
            </a:r>
            <a:endParaRPr lang="en-US" sz="22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600" b="0" dirty="0" smtClean="0">
                <a:latin typeface="Arial" pitchFamily="34" charset="0"/>
                <a:cs typeface="Arial" pitchFamily="34" charset="0"/>
              </a:rPr>
              <a:t>The children of Israel will </a:t>
            </a:r>
            <a:r>
              <a:rPr lang="en-US" sz="4600" b="0" u="sng" dirty="0" smtClean="0">
                <a:latin typeface="Arial" pitchFamily="34" charset="0"/>
                <a:cs typeface="Arial" pitchFamily="34" charset="0"/>
              </a:rPr>
              <a:t>grow</a:t>
            </a:r>
            <a:r>
              <a:rPr lang="en-US" sz="4600" b="0" dirty="0" smtClean="0">
                <a:latin typeface="Arial" pitchFamily="34" charset="0"/>
                <a:cs typeface="Arial" pitchFamily="34" charset="0"/>
              </a:rPr>
              <a:t>.</a:t>
            </a:r>
            <a:endParaRPr lang="en-US" sz="4600" b="0" dirty="0">
              <a:latin typeface="Arial" pitchFamily="34" charset="0"/>
              <a:cs typeface="Arial" pitchFamily="34" charset="0"/>
            </a:endParaRPr>
          </a:p>
        </p:txBody>
      </p:sp>
    </p:spTree>
    <p:extLst>
      <p:ext uri="{BB962C8B-B14F-4D97-AF65-F5344CB8AC3E}">
        <p14:creationId xmlns:p14="http://schemas.microsoft.com/office/powerpoint/2010/main" val="42924332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will they become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“Their </a:t>
            </a:r>
            <a:r>
              <a:rPr lang="en-US" dirty="0">
                <a:latin typeface="Arial" pitchFamily="34" charset="0"/>
                <a:cs typeface="Arial" pitchFamily="34" charset="0"/>
              </a:rPr>
              <a:t>children also </a:t>
            </a:r>
            <a:r>
              <a:rPr lang="en-US" b="1" i="1" u="sng" dirty="0">
                <a:latin typeface="Arial" pitchFamily="34" charset="0"/>
                <a:cs typeface="Arial" pitchFamily="34" charset="0"/>
              </a:rPr>
              <a:t>will</a:t>
            </a:r>
            <a:r>
              <a:rPr lang="en-US" dirty="0">
                <a:latin typeface="Arial" pitchFamily="34" charset="0"/>
                <a:cs typeface="Arial" pitchFamily="34" charset="0"/>
              </a:rPr>
              <a:t> be as formerly, </a:t>
            </a:r>
            <a:r>
              <a:rPr lang="en-US" dirty="0" smtClean="0">
                <a:latin typeface="Arial" pitchFamily="34" charset="0"/>
                <a:cs typeface="Arial" pitchFamily="34" charset="0"/>
              </a:rPr>
              <a:t>and </a:t>
            </a:r>
            <a:r>
              <a:rPr lang="en-US" dirty="0">
                <a:latin typeface="Arial" pitchFamily="34" charset="0"/>
                <a:cs typeface="Arial" pitchFamily="34" charset="0"/>
              </a:rPr>
              <a:t>their congregation </a:t>
            </a:r>
            <a:r>
              <a:rPr lang="en-US" b="1" i="1" u="sng" dirty="0">
                <a:latin typeface="Arial" pitchFamily="34" charset="0"/>
                <a:cs typeface="Arial" pitchFamily="34" charset="0"/>
              </a:rPr>
              <a:t>shall</a:t>
            </a:r>
            <a:r>
              <a:rPr lang="en-US" dirty="0">
                <a:latin typeface="Arial" pitchFamily="34" charset="0"/>
                <a:cs typeface="Arial" pitchFamily="34" charset="0"/>
              </a:rPr>
              <a:t> be established before </a:t>
            </a:r>
            <a:r>
              <a:rPr lang="en-US" b="1" dirty="0" smtClean="0">
                <a:solidFill>
                  <a:srgbClr val="FFC000"/>
                </a:solidFill>
                <a:latin typeface="Arial" pitchFamily="34" charset="0"/>
                <a:cs typeface="Arial" pitchFamily="34" charset="0"/>
              </a:rPr>
              <a:t>Me</a:t>
            </a:r>
            <a:r>
              <a:rPr lang="en-US" dirty="0" smtClean="0">
                <a:latin typeface="Arial" pitchFamily="34" charset="0"/>
                <a:cs typeface="Arial" pitchFamily="34" charset="0"/>
              </a:rPr>
              <a:t>;  and </a:t>
            </a:r>
            <a:r>
              <a:rPr lang="en-US" b="1" dirty="0">
                <a:solidFill>
                  <a:srgbClr val="FFC000"/>
                </a:solidFill>
                <a:latin typeface="Arial" pitchFamily="34" charset="0"/>
                <a:cs typeface="Arial" pitchFamily="34" charset="0"/>
              </a:rPr>
              <a:t>I</a:t>
            </a:r>
            <a:r>
              <a:rPr lang="en-US" dirty="0">
                <a:latin typeface="Arial" pitchFamily="34" charset="0"/>
                <a:cs typeface="Arial" pitchFamily="34" charset="0"/>
              </a:rPr>
              <a:t> </a:t>
            </a:r>
            <a:r>
              <a:rPr lang="en-US" b="1" i="1" u="sng" dirty="0">
                <a:latin typeface="Arial" pitchFamily="34" charset="0"/>
                <a:cs typeface="Arial" pitchFamily="34" charset="0"/>
              </a:rPr>
              <a:t>will</a:t>
            </a:r>
            <a:r>
              <a:rPr lang="en-US" dirty="0">
                <a:latin typeface="Arial" pitchFamily="34" charset="0"/>
                <a:cs typeface="Arial" pitchFamily="34" charset="0"/>
              </a:rPr>
              <a:t> punish all their oppressors</a:t>
            </a:r>
            <a:r>
              <a:rPr lang="en-US" dirty="0" smtClean="0">
                <a:latin typeface="Arial" pitchFamily="34" charset="0"/>
                <a:cs typeface="Arial" pitchFamily="34" charset="0"/>
              </a:rPr>
              <a:t>.”</a:t>
            </a:r>
            <a:r>
              <a:rPr lang="en-US" sz="4000" b="1" i="1" dirty="0" smtClean="0">
                <a:solidFill>
                  <a:srgbClr val="00FF00"/>
                </a:solidFill>
                <a:latin typeface="Arial" pitchFamily="34" charset="0"/>
                <a:cs typeface="Arial" pitchFamily="34" charset="0"/>
              </a:rPr>
              <a:t>  </a:t>
            </a:r>
            <a:r>
              <a:rPr lang="en-US" sz="4000" b="1" i="1" dirty="0">
                <a:solidFill>
                  <a:srgbClr val="00FF00"/>
                </a:solidFill>
                <a:latin typeface="Arial" pitchFamily="34" charset="0"/>
                <a:cs typeface="Arial" pitchFamily="34" charset="0"/>
              </a:rPr>
              <a:t>Jeremiah </a:t>
            </a:r>
            <a:r>
              <a:rPr lang="en-US" sz="4000" b="1" i="1" dirty="0" smtClean="0">
                <a:solidFill>
                  <a:srgbClr val="00FF00"/>
                </a:solidFill>
                <a:latin typeface="Arial" pitchFamily="34" charset="0"/>
                <a:cs typeface="Arial" pitchFamily="34" charset="0"/>
              </a:rPr>
              <a:t>30v20</a:t>
            </a:r>
            <a:r>
              <a:rPr lang="en-US" sz="2000" b="1" i="1" dirty="0" smtClean="0">
                <a:solidFill>
                  <a:srgbClr val="00FF00"/>
                </a:solidFill>
                <a:latin typeface="Arial" pitchFamily="34" charset="0"/>
                <a:cs typeface="Arial" pitchFamily="34" charset="0"/>
              </a:rPr>
              <a:t> </a:t>
            </a:r>
            <a:r>
              <a:rPr lang="en-US" sz="2000" b="1" i="1" dirty="0" err="1" smtClean="0">
                <a:solidFill>
                  <a:srgbClr val="00FF00"/>
                </a:solidFill>
                <a:latin typeface="Arial" pitchFamily="34" charset="0"/>
                <a:cs typeface="Arial" pitchFamily="34" charset="0"/>
              </a:rPr>
              <a:t>NASB</a:t>
            </a:r>
            <a:endParaRPr lang="en-US" sz="20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God himself will do this.</a:t>
            </a:r>
            <a:endParaRPr lang="en-US" dirty="0">
              <a:latin typeface="Arial" pitchFamily="34" charset="0"/>
              <a:cs typeface="Arial" pitchFamily="34" charset="0"/>
            </a:endParaRPr>
          </a:p>
        </p:txBody>
      </p:sp>
    </p:spTree>
    <p:extLst>
      <p:ext uri="{BB962C8B-B14F-4D97-AF65-F5344CB8AC3E}">
        <p14:creationId xmlns:p14="http://schemas.microsoft.com/office/powerpoint/2010/main" val="21641235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Who will lead them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“Their </a:t>
            </a:r>
            <a:r>
              <a:rPr lang="en-US" dirty="0">
                <a:latin typeface="Arial" pitchFamily="34" charset="0"/>
                <a:cs typeface="Arial" pitchFamily="34" charset="0"/>
              </a:rPr>
              <a:t>leader </a:t>
            </a:r>
            <a:r>
              <a:rPr lang="en-US" i="1" u="sng" dirty="0" smtClean="0">
                <a:latin typeface="Arial" pitchFamily="34" charset="0"/>
                <a:cs typeface="Arial" pitchFamily="34" charset="0"/>
              </a:rPr>
              <a:t>shall</a:t>
            </a:r>
            <a:r>
              <a:rPr lang="en-US" dirty="0" smtClean="0">
                <a:latin typeface="Arial" pitchFamily="34" charset="0"/>
                <a:cs typeface="Arial" pitchFamily="34" charset="0"/>
              </a:rPr>
              <a:t> </a:t>
            </a:r>
            <a:r>
              <a:rPr lang="en-US" dirty="0">
                <a:latin typeface="Arial" pitchFamily="34" charset="0"/>
                <a:cs typeface="Arial" pitchFamily="34" charset="0"/>
              </a:rPr>
              <a:t>be one of them, </a:t>
            </a:r>
            <a:r>
              <a:rPr lang="en-US" dirty="0" smtClean="0">
                <a:latin typeface="Arial" pitchFamily="34" charset="0"/>
                <a:cs typeface="Arial" pitchFamily="34" charset="0"/>
              </a:rPr>
              <a:t>and </a:t>
            </a:r>
            <a:r>
              <a:rPr lang="en-US" dirty="0">
                <a:latin typeface="Arial" pitchFamily="34" charset="0"/>
                <a:cs typeface="Arial" pitchFamily="34" charset="0"/>
              </a:rPr>
              <a:t>their ruler </a:t>
            </a:r>
            <a:r>
              <a:rPr lang="en-US" i="1" u="sng" dirty="0">
                <a:latin typeface="Arial" pitchFamily="34" charset="0"/>
                <a:cs typeface="Arial" pitchFamily="34" charset="0"/>
              </a:rPr>
              <a:t>shall</a:t>
            </a:r>
            <a:r>
              <a:rPr lang="en-US" dirty="0">
                <a:latin typeface="Arial" pitchFamily="34" charset="0"/>
                <a:cs typeface="Arial" pitchFamily="34" charset="0"/>
              </a:rPr>
              <a:t> come forth from their </a:t>
            </a:r>
            <a:r>
              <a:rPr lang="en-US" dirty="0" smtClean="0">
                <a:latin typeface="Arial" pitchFamily="34" charset="0"/>
                <a:cs typeface="Arial" pitchFamily="34" charset="0"/>
              </a:rPr>
              <a:t>midst ;  and </a:t>
            </a:r>
            <a:r>
              <a:rPr lang="en-US" dirty="0">
                <a:latin typeface="Arial" pitchFamily="34" charset="0"/>
                <a:cs typeface="Arial" pitchFamily="34" charset="0"/>
              </a:rPr>
              <a:t>I </a:t>
            </a:r>
            <a:r>
              <a:rPr lang="en-US" i="1" u="sng" dirty="0">
                <a:latin typeface="Arial" pitchFamily="34" charset="0"/>
                <a:cs typeface="Arial" pitchFamily="34" charset="0"/>
              </a:rPr>
              <a:t>will</a:t>
            </a:r>
            <a:r>
              <a:rPr lang="en-US" dirty="0">
                <a:latin typeface="Arial" pitchFamily="34" charset="0"/>
                <a:cs typeface="Arial" pitchFamily="34" charset="0"/>
              </a:rPr>
              <a:t> bring him near and he </a:t>
            </a:r>
            <a:r>
              <a:rPr lang="en-US" i="1" u="sng" dirty="0">
                <a:latin typeface="Arial" pitchFamily="34" charset="0"/>
                <a:cs typeface="Arial" pitchFamily="34" charset="0"/>
              </a:rPr>
              <a:t>shall</a:t>
            </a:r>
            <a:r>
              <a:rPr lang="en-US" dirty="0">
                <a:latin typeface="Arial" pitchFamily="34" charset="0"/>
                <a:cs typeface="Arial" pitchFamily="34" charset="0"/>
              </a:rPr>
              <a:t> approach </a:t>
            </a:r>
            <a:r>
              <a:rPr lang="en-US" dirty="0" smtClean="0">
                <a:latin typeface="Arial" pitchFamily="34" charset="0"/>
                <a:cs typeface="Arial" pitchFamily="34" charset="0"/>
              </a:rPr>
              <a:t>Me ;  for </a:t>
            </a:r>
            <a:r>
              <a:rPr lang="en-US" dirty="0">
                <a:latin typeface="Arial" pitchFamily="34" charset="0"/>
                <a:cs typeface="Arial" pitchFamily="34" charset="0"/>
              </a:rPr>
              <a:t>who would dare to risk his life to approach </a:t>
            </a:r>
            <a:r>
              <a:rPr lang="en-US" dirty="0" smtClean="0">
                <a:latin typeface="Arial" pitchFamily="34" charset="0"/>
                <a:cs typeface="Arial" pitchFamily="34" charset="0"/>
              </a:rPr>
              <a:t>Me ? </a:t>
            </a:r>
            <a:r>
              <a:rPr lang="en-US" dirty="0">
                <a:latin typeface="Arial" pitchFamily="34" charset="0"/>
                <a:cs typeface="Arial" pitchFamily="34" charset="0"/>
              </a:rPr>
              <a:t>declares the LORD</a:t>
            </a:r>
            <a:r>
              <a:rPr lang="en-US" dirty="0" smtClean="0">
                <a:latin typeface="Arial" pitchFamily="34" charset="0"/>
                <a:cs typeface="Arial" pitchFamily="34" charset="0"/>
              </a:rPr>
              <a:t>.” </a:t>
            </a:r>
            <a:r>
              <a:rPr lang="en-US" sz="4300" b="1" i="1" dirty="0" smtClean="0">
                <a:solidFill>
                  <a:srgbClr val="00FF00"/>
                </a:solidFill>
                <a:latin typeface="Arial" pitchFamily="34" charset="0"/>
                <a:cs typeface="Arial" pitchFamily="34" charset="0"/>
              </a:rPr>
              <a:t> </a:t>
            </a:r>
            <a:r>
              <a:rPr lang="en-US" sz="4300" b="1" i="1" dirty="0">
                <a:solidFill>
                  <a:srgbClr val="00FF00"/>
                </a:solidFill>
                <a:latin typeface="Arial" pitchFamily="34" charset="0"/>
                <a:cs typeface="Arial" pitchFamily="34" charset="0"/>
              </a:rPr>
              <a:t>Jeremiah </a:t>
            </a:r>
            <a:r>
              <a:rPr lang="en-US" sz="4300" b="1" i="1" dirty="0" smtClean="0">
                <a:solidFill>
                  <a:srgbClr val="00FF00"/>
                </a:solidFill>
                <a:latin typeface="Arial" pitchFamily="34" charset="0"/>
                <a:cs typeface="Arial" pitchFamily="34" charset="0"/>
              </a:rPr>
              <a:t>30v21</a:t>
            </a:r>
            <a:r>
              <a:rPr lang="en-US" sz="2200" b="1" i="1" dirty="0" smtClean="0">
                <a:solidFill>
                  <a:srgbClr val="00FF00"/>
                </a:solidFill>
                <a:latin typeface="Arial" pitchFamily="34" charset="0"/>
                <a:cs typeface="Arial" pitchFamily="34" charset="0"/>
              </a:rPr>
              <a:t> </a:t>
            </a:r>
            <a:r>
              <a:rPr lang="en-US" sz="2200" b="1" i="1" dirty="0" err="1" smtClean="0">
                <a:solidFill>
                  <a:srgbClr val="00FF00"/>
                </a:solidFill>
                <a:latin typeface="Arial" pitchFamily="34" charset="0"/>
                <a:cs typeface="Arial" pitchFamily="34" charset="0"/>
              </a:rPr>
              <a:t>NASB</a:t>
            </a:r>
            <a:endParaRPr lang="en-US" sz="22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One of their own people.</a:t>
            </a:r>
            <a:endParaRPr lang="en-US" dirty="0">
              <a:latin typeface="Arial" pitchFamily="34" charset="0"/>
              <a:cs typeface="Arial" pitchFamily="34" charset="0"/>
            </a:endParaRPr>
          </a:p>
        </p:txBody>
      </p:sp>
    </p:spTree>
    <p:extLst>
      <p:ext uri="{BB962C8B-B14F-4D97-AF65-F5344CB8AC3E}">
        <p14:creationId xmlns:p14="http://schemas.microsoft.com/office/powerpoint/2010/main" val="3651849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How will it all end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sz="6000" dirty="0" smtClean="0">
                <a:latin typeface="Arial" pitchFamily="34" charset="0"/>
                <a:cs typeface="Arial" pitchFamily="34" charset="0"/>
              </a:rPr>
              <a:t>“You </a:t>
            </a:r>
            <a:r>
              <a:rPr lang="en-US" sz="6000" b="1" i="1" u="sng" dirty="0">
                <a:latin typeface="Arial" pitchFamily="34" charset="0"/>
                <a:cs typeface="Arial" pitchFamily="34" charset="0"/>
              </a:rPr>
              <a:t>shall</a:t>
            </a:r>
            <a:r>
              <a:rPr lang="en-US" sz="6000" dirty="0">
                <a:latin typeface="Arial" pitchFamily="34" charset="0"/>
                <a:cs typeface="Arial" pitchFamily="34" charset="0"/>
              </a:rPr>
              <a:t> be My people, </a:t>
            </a:r>
            <a:r>
              <a:rPr lang="en-US" sz="6000" dirty="0" smtClean="0">
                <a:latin typeface="Arial" pitchFamily="34" charset="0"/>
                <a:cs typeface="Arial" pitchFamily="34" charset="0"/>
              </a:rPr>
              <a:t>and </a:t>
            </a:r>
            <a:r>
              <a:rPr lang="en-US" sz="6000" dirty="0">
                <a:latin typeface="Arial" pitchFamily="34" charset="0"/>
                <a:cs typeface="Arial" pitchFamily="34" charset="0"/>
              </a:rPr>
              <a:t>I </a:t>
            </a:r>
            <a:r>
              <a:rPr lang="en-US" sz="6000" b="1" i="1" u="sng" dirty="0">
                <a:latin typeface="Arial" pitchFamily="34" charset="0"/>
                <a:cs typeface="Arial" pitchFamily="34" charset="0"/>
              </a:rPr>
              <a:t>will</a:t>
            </a:r>
            <a:r>
              <a:rPr lang="en-US" sz="6000" dirty="0">
                <a:latin typeface="Arial" pitchFamily="34" charset="0"/>
                <a:cs typeface="Arial" pitchFamily="34" charset="0"/>
              </a:rPr>
              <a:t> be your God</a:t>
            </a:r>
            <a:r>
              <a:rPr lang="en-US" sz="6000" dirty="0" smtClean="0">
                <a:latin typeface="Arial" pitchFamily="34" charset="0"/>
                <a:cs typeface="Arial" pitchFamily="34" charset="0"/>
              </a:rPr>
              <a:t>.”</a:t>
            </a:r>
            <a:r>
              <a:rPr lang="en-US" sz="6000" b="1" i="1" dirty="0" smtClean="0">
                <a:solidFill>
                  <a:srgbClr val="00FF00"/>
                </a:solidFill>
                <a:latin typeface="Arial" pitchFamily="34" charset="0"/>
                <a:cs typeface="Arial" pitchFamily="34" charset="0"/>
              </a:rPr>
              <a:t>  </a:t>
            </a:r>
            <a:r>
              <a:rPr lang="en-US" sz="4000" b="1" i="1" dirty="0">
                <a:solidFill>
                  <a:srgbClr val="00FF00"/>
                </a:solidFill>
                <a:latin typeface="Arial" pitchFamily="34" charset="0"/>
                <a:cs typeface="Arial" pitchFamily="34" charset="0"/>
              </a:rPr>
              <a:t>Jeremiah </a:t>
            </a:r>
            <a:r>
              <a:rPr lang="en-US" sz="4000" b="1" i="1" dirty="0" smtClean="0">
                <a:solidFill>
                  <a:srgbClr val="00FF00"/>
                </a:solidFill>
                <a:latin typeface="Arial" pitchFamily="34" charset="0"/>
                <a:cs typeface="Arial" pitchFamily="34" charset="0"/>
              </a:rPr>
              <a:t>30v22</a:t>
            </a:r>
            <a:r>
              <a:rPr lang="en-US" sz="2000" b="1" i="1" dirty="0" smtClean="0">
                <a:solidFill>
                  <a:srgbClr val="00FF00"/>
                </a:solidFill>
                <a:latin typeface="Arial" pitchFamily="34" charset="0"/>
                <a:cs typeface="Arial" pitchFamily="34" charset="0"/>
              </a:rPr>
              <a:t> </a:t>
            </a:r>
            <a:r>
              <a:rPr lang="en-US" sz="2000" b="1" i="1" dirty="0" err="1" smtClean="0">
                <a:solidFill>
                  <a:srgbClr val="00FF00"/>
                </a:solidFill>
                <a:latin typeface="Arial" pitchFamily="34" charset="0"/>
                <a:cs typeface="Arial" pitchFamily="34" charset="0"/>
              </a:rPr>
              <a:t>NASB</a:t>
            </a:r>
            <a:endParaRPr lang="en-US" sz="20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God wins !</a:t>
            </a:r>
            <a:endParaRPr lang="en-US" dirty="0">
              <a:latin typeface="Arial" pitchFamily="34" charset="0"/>
              <a:cs typeface="Arial" pitchFamily="34" charset="0"/>
            </a:endParaRPr>
          </a:p>
        </p:txBody>
      </p:sp>
    </p:spTree>
    <p:extLst>
      <p:ext uri="{BB962C8B-B14F-4D97-AF65-F5344CB8AC3E}">
        <p14:creationId xmlns:p14="http://schemas.microsoft.com/office/powerpoint/2010/main" val="3861126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subject changes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latin typeface="Arial" pitchFamily="34" charset="0"/>
                <a:cs typeface="Arial" pitchFamily="34" charset="0"/>
              </a:rPr>
              <a:t>“Behold</a:t>
            </a:r>
            <a:r>
              <a:rPr lang="en-US" dirty="0">
                <a:latin typeface="Arial" pitchFamily="34" charset="0"/>
                <a:cs typeface="Arial" pitchFamily="34" charset="0"/>
              </a:rPr>
              <a:t>, the tempest of the </a:t>
            </a:r>
            <a:r>
              <a:rPr lang="en-US" dirty="0" smtClean="0">
                <a:latin typeface="Arial" pitchFamily="34" charset="0"/>
                <a:cs typeface="Arial" pitchFamily="34" charset="0"/>
              </a:rPr>
              <a:t>LORD !  Wrath </a:t>
            </a:r>
            <a:r>
              <a:rPr lang="en-US" dirty="0">
                <a:latin typeface="Arial" pitchFamily="34" charset="0"/>
                <a:cs typeface="Arial" pitchFamily="34" charset="0"/>
              </a:rPr>
              <a:t>has gone forth, </a:t>
            </a:r>
            <a:r>
              <a:rPr lang="en-US" dirty="0" smtClean="0">
                <a:latin typeface="Arial" pitchFamily="34" charset="0"/>
                <a:cs typeface="Arial" pitchFamily="34" charset="0"/>
              </a:rPr>
              <a:t>a </a:t>
            </a:r>
            <a:r>
              <a:rPr lang="en-US" dirty="0">
                <a:latin typeface="Arial" pitchFamily="34" charset="0"/>
                <a:cs typeface="Arial" pitchFamily="34" charset="0"/>
              </a:rPr>
              <a:t>sweeping </a:t>
            </a:r>
            <a:r>
              <a:rPr lang="en-US" dirty="0" smtClean="0">
                <a:latin typeface="Arial" pitchFamily="34" charset="0"/>
                <a:cs typeface="Arial" pitchFamily="34" charset="0"/>
              </a:rPr>
              <a:t>tempest ;  it </a:t>
            </a:r>
            <a:r>
              <a:rPr lang="en-US" b="1" i="1" u="sng" dirty="0">
                <a:latin typeface="Arial" pitchFamily="34" charset="0"/>
                <a:cs typeface="Arial" pitchFamily="34" charset="0"/>
              </a:rPr>
              <a:t>will</a:t>
            </a:r>
            <a:r>
              <a:rPr lang="en-US" dirty="0">
                <a:latin typeface="Arial" pitchFamily="34" charset="0"/>
                <a:cs typeface="Arial" pitchFamily="34" charset="0"/>
              </a:rPr>
              <a:t> burst on the head of the wicked. </a:t>
            </a:r>
            <a:r>
              <a:rPr lang="en-US" dirty="0" smtClean="0">
                <a:latin typeface="Arial" pitchFamily="34" charset="0"/>
                <a:cs typeface="Arial" pitchFamily="34" charset="0"/>
              </a:rPr>
              <a:t> The </a:t>
            </a:r>
            <a:r>
              <a:rPr lang="en-US" dirty="0">
                <a:latin typeface="Arial" pitchFamily="34" charset="0"/>
                <a:cs typeface="Arial" pitchFamily="34" charset="0"/>
              </a:rPr>
              <a:t>fierce anger of the LORD </a:t>
            </a:r>
            <a:r>
              <a:rPr lang="en-US" b="1" i="1" u="sng" dirty="0">
                <a:latin typeface="Arial" pitchFamily="34" charset="0"/>
                <a:cs typeface="Arial" pitchFamily="34" charset="0"/>
              </a:rPr>
              <a:t>will</a:t>
            </a:r>
            <a:r>
              <a:rPr lang="en-US" dirty="0">
                <a:latin typeface="Arial" pitchFamily="34" charset="0"/>
                <a:cs typeface="Arial" pitchFamily="34" charset="0"/>
              </a:rPr>
              <a:t> not turn back </a:t>
            </a:r>
            <a:r>
              <a:rPr lang="en-US" dirty="0" smtClean="0">
                <a:latin typeface="Arial" pitchFamily="34" charset="0"/>
                <a:cs typeface="Arial" pitchFamily="34" charset="0"/>
              </a:rPr>
              <a:t>until </a:t>
            </a:r>
            <a:r>
              <a:rPr lang="en-US" dirty="0">
                <a:latin typeface="Arial" pitchFamily="34" charset="0"/>
                <a:cs typeface="Arial" pitchFamily="34" charset="0"/>
              </a:rPr>
              <a:t>He has performed and until He has accomplished </a:t>
            </a:r>
            <a:r>
              <a:rPr lang="en-US" dirty="0" smtClean="0">
                <a:latin typeface="Arial" pitchFamily="34" charset="0"/>
                <a:cs typeface="Arial" pitchFamily="34" charset="0"/>
              </a:rPr>
              <a:t>the </a:t>
            </a:r>
            <a:r>
              <a:rPr lang="en-US" dirty="0">
                <a:latin typeface="Arial" pitchFamily="34" charset="0"/>
                <a:cs typeface="Arial" pitchFamily="34" charset="0"/>
              </a:rPr>
              <a:t>intent of His </a:t>
            </a:r>
            <a:r>
              <a:rPr lang="en-US" dirty="0" smtClean="0">
                <a:latin typeface="Arial" pitchFamily="34" charset="0"/>
                <a:cs typeface="Arial" pitchFamily="34" charset="0"/>
              </a:rPr>
              <a:t>heart.”  </a:t>
            </a:r>
            <a:r>
              <a:rPr lang="en-US" sz="4700" b="1" i="1" dirty="0" smtClean="0">
                <a:solidFill>
                  <a:srgbClr val="00FF00"/>
                </a:solidFill>
                <a:latin typeface="Arial" pitchFamily="34" charset="0"/>
                <a:cs typeface="Arial" pitchFamily="34" charset="0"/>
              </a:rPr>
              <a:t>Jeremiah 30v23-24</a:t>
            </a:r>
            <a:r>
              <a:rPr lang="en-US" sz="2600" b="1" i="1" dirty="0" smtClean="0">
                <a:solidFill>
                  <a:srgbClr val="00FF00"/>
                </a:solidFill>
                <a:latin typeface="Arial" pitchFamily="34" charset="0"/>
                <a:cs typeface="Arial" pitchFamily="34" charset="0"/>
              </a:rPr>
              <a:t>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400" b="0" dirty="0" smtClean="0">
                <a:latin typeface="Arial" pitchFamily="34" charset="0"/>
                <a:cs typeface="Arial" pitchFamily="34" charset="0"/>
              </a:rPr>
              <a:t>His work </a:t>
            </a:r>
            <a:r>
              <a:rPr lang="en-US" sz="4400" u="sng" dirty="0" smtClean="0">
                <a:latin typeface="Arial" pitchFamily="34" charset="0"/>
                <a:cs typeface="Arial" pitchFamily="34" charset="0"/>
              </a:rPr>
              <a:t>will</a:t>
            </a:r>
            <a:r>
              <a:rPr lang="en-US" sz="4400" b="0" dirty="0" smtClean="0">
                <a:latin typeface="Arial" pitchFamily="34" charset="0"/>
                <a:cs typeface="Arial" pitchFamily="34" charset="0"/>
              </a:rPr>
              <a:t> be accomplished.</a:t>
            </a:r>
            <a:endParaRPr lang="en-US" sz="4400" b="0" dirty="0">
              <a:latin typeface="Arial" pitchFamily="34" charset="0"/>
              <a:cs typeface="Arial" pitchFamily="34" charset="0"/>
            </a:endParaRPr>
          </a:p>
        </p:txBody>
      </p:sp>
    </p:spTree>
    <p:extLst>
      <p:ext uri="{BB962C8B-B14F-4D97-AF65-F5344CB8AC3E}">
        <p14:creationId xmlns:p14="http://schemas.microsoft.com/office/powerpoint/2010/main" val="23924578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Do we understand it all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sz="6600" dirty="0" smtClean="0">
                <a:latin typeface="Arial" pitchFamily="34" charset="0"/>
                <a:cs typeface="Arial" pitchFamily="34" charset="0"/>
              </a:rPr>
              <a:t>“In </a:t>
            </a:r>
            <a:r>
              <a:rPr lang="en-US" sz="6600" dirty="0">
                <a:latin typeface="Arial" pitchFamily="34" charset="0"/>
                <a:cs typeface="Arial" pitchFamily="34" charset="0"/>
              </a:rPr>
              <a:t>the latter days you </a:t>
            </a:r>
            <a:r>
              <a:rPr lang="en-US" sz="6600" b="1" i="1" u="sng" dirty="0">
                <a:latin typeface="Arial" pitchFamily="34" charset="0"/>
                <a:cs typeface="Arial" pitchFamily="34" charset="0"/>
              </a:rPr>
              <a:t>will</a:t>
            </a:r>
            <a:r>
              <a:rPr lang="en-US" sz="6600" dirty="0">
                <a:latin typeface="Arial" pitchFamily="34" charset="0"/>
                <a:cs typeface="Arial" pitchFamily="34" charset="0"/>
              </a:rPr>
              <a:t> understand this</a:t>
            </a:r>
            <a:r>
              <a:rPr lang="en-US" sz="6600" dirty="0" smtClean="0">
                <a:latin typeface="Arial" pitchFamily="34" charset="0"/>
                <a:cs typeface="Arial" pitchFamily="34" charset="0"/>
              </a:rPr>
              <a:t>.”</a:t>
            </a:r>
            <a:r>
              <a:rPr lang="en-US" dirty="0" smtClean="0">
                <a:latin typeface="Arial" pitchFamily="34" charset="0"/>
                <a:cs typeface="Arial" pitchFamily="34" charset="0"/>
              </a:rPr>
              <a:t>  </a:t>
            </a:r>
            <a:r>
              <a:rPr lang="en-US" sz="4300" b="1" i="1" dirty="0">
                <a:solidFill>
                  <a:srgbClr val="00FF00"/>
                </a:solidFill>
                <a:latin typeface="Arial" pitchFamily="34" charset="0"/>
                <a:cs typeface="Arial" pitchFamily="34" charset="0"/>
              </a:rPr>
              <a:t>Jeremiah </a:t>
            </a:r>
            <a:r>
              <a:rPr lang="en-US" sz="4300" b="1" i="1" dirty="0" smtClean="0">
                <a:solidFill>
                  <a:srgbClr val="00FF00"/>
                </a:solidFill>
                <a:latin typeface="Arial" pitchFamily="34" charset="0"/>
                <a:cs typeface="Arial" pitchFamily="34" charset="0"/>
              </a:rPr>
              <a:t>30v24</a:t>
            </a:r>
            <a:r>
              <a:rPr lang="en-US" sz="2200" b="1" i="1" dirty="0" smtClean="0">
                <a:solidFill>
                  <a:srgbClr val="00FF00"/>
                </a:solidFill>
                <a:latin typeface="Arial" pitchFamily="34" charset="0"/>
                <a:cs typeface="Arial" pitchFamily="34" charset="0"/>
              </a:rPr>
              <a:t> </a:t>
            </a:r>
            <a:r>
              <a:rPr lang="en-US" sz="2200" b="1" i="1" dirty="0" err="1" smtClean="0">
                <a:solidFill>
                  <a:srgbClr val="00FF00"/>
                </a:solidFill>
                <a:latin typeface="Arial" pitchFamily="34" charset="0"/>
                <a:cs typeface="Arial" pitchFamily="34" charset="0"/>
              </a:rPr>
              <a:t>NASB</a:t>
            </a:r>
            <a:endParaRPr lang="en-US" sz="22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Let’s look up for the Lord !</a:t>
            </a:r>
            <a:endParaRPr lang="en-US" dirty="0">
              <a:latin typeface="Arial" pitchFamily="34" charset="0"/>
              <a:cs typeface="Arial" pitchFamily="34" charset="0"/>
            </a:endParaRPr>
          </a:p>
        </p:txBody>
      </p:sp>
    </p:spTree>
    <p:extLst>
      <p:ext uri="{BB962C8B-B14F-4D97-AF65-F5344CB8AC3E}">
        <p14:creationId xmlns:p14="http://schemas.microsoft.com/office/powerpoint/2010/main" val="8836354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1519</Words>
  <Application>Microsoft Office PowerPoint</Application>
  <PresentationFormat>On-screen Show (4:3)</PresentationFormat>
  <Paragraphs>120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Wingdings</vt:lpstr>
      <vt:lpstr>Office Theme</vt:lpstr>
      <vt:lpstr>Jeremiah 30v18-24</vt:lpstr>
      <vt:lpstr>To whom is God speaking ?</vt:lpstr>
      <vt:lpstr>What will God restore ?</vt:lpstr>
      <vt:lpstr>Who will God multiply ?</vt:lpstr>
      <vt:lpstr>What will they become ?</vt:lpstr>
      <vt:lpstr>Who will lead them ?</vt:lpstr>
      <vt:lpstr>How will it all end ?</vt:lpstr>
      <vt:lpstr>The subject changes !</vt:lpstr>
      <vt:lpstr>Do we understand it all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73</cp:revision>
  <dcterms:created xsi:type="dcterms:W3CDTF">2010-11-10T08:57:02Z</dcterms:created>
  <dcterms:modified xsi:type="dcterms:W3CDTF">2015-02-05T17:06:40Z</dcterms:modified>
</cp:coreProperties>
</file>