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57" r:id="rId3"/>
    <p:sldId id="263" r:id="rId4"/>
    <p:sldId id="265" r:id="rId5"/>
    <p:sldId id="262" r:id="rId6"/>
    <p:sldId id="264" r:id="rId7"/>
    <p:sldId id="266" r:id="rId8"/>
    <p:sldId id="267" r:id="rId9"/>
    <p:sldId id="268" r:id="rId10"/>
    <p:sldId id="269" r:id="rId11"/>
    <p:sldId id="270" r:id="rId12"/>
    <p:sldId id="274" r:id="rId13"/>
    <p:sldId id="275" r:id="rId14"/>
    <p:sldId id="276" r:id="rId15"/>
    <p:sldId id="261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88" autoAdjust="0"/>
    <p:restoredTop sz="27000" autoAdjust="0"/>
  </p:normalViewPr>
  <p:slideViewPr>
    <p:cSldViewPr>
      <p:cViewPr varScale="1">
        <p:scale>
          <a:sx n="24" d="100"/>
          <a:sy n="24" d="100"/>
        </p:scale>
        <p:origin x="3096" y="18"/>
      </p:cViewPr>
      <p:guideLst>
        <p:guide orient="horz" pos="2160"/>
        <p:guide pos="2880"/>
      </p:guideLst>
    </p:cSldViewPr>
  </p:slideViewPr>
  <p:notesTextViewPr>
    <p:cViewPr>
      <p:scale>
        <a:sx n="225" d="100"/>
        <a:sy n="2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28/10/2015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92024" defTabSz="164592">
              <a:buFont typeface="Wingdings" pitchFamily="2" charset="2"/>
              <a:buChar char="Ø"/>
            </a:pPr>
            <a:r>
              <a:rPr lang="fr-FR" noProof="0" dirty="0" smtClean="0"/>
              <a:t>Lisons</a:t>
            </a:r>
            <a:r>
              <a:rPr lang="fr-FR" baseline="0" noProof="0" dirty="0" smtClean="0"/>
              <a:t> </a:t>
            </a:r>
            <a:r>
              <a:rPr lang="fr-FR" noProof="0" dirty="0" smtClean="0"/>
              <a:t>Ga6v1à10 qui est le contexte du v6.</a:t>
            </a:r>
          </a:p>
          <a:p>
            <a:pPr marL="0" indent="-192024" defTabSz="164592">
              <a:buFont typeface="Wingdings" pitchFamily="2" charset="2"/>
              <a:buChar char="Ø"/>
            </a:pPr>
            <a:r>
              <a:rPr lang="fr-FR" baseline="0" noProof="0" dirty="0" smtClean="0"/>
              <a:t>Le contexte du NT est Mission Monde.</a:t>
            </a:r>
          </a:p>
          <a:p>
            <a:pPr marL="0" indent="-192024" defTabSz="164592">
              <a:buFont typeface="Wingdings" pitchFamily="2" charset="2"/>
              <a:buChar char="Ø"/>
            </a:pPr>
            <a:r>
              <a:rPr lang="fr-FR" baseline="0" noProof="0" dirty="0" smtClean="0"/>
              <a:t>‘Vous serez mes témoins’ a dit JC, Ac1v8.</a:t>
            </a:r>
          </a:p>
          <a:p>
            <a:pPr marL="0" indent="-192024" defTabSz="164592">
              <a:buFont typeface="Wingdings" pitchFamily="2" charset="2"/>
              <a:buChar char="Ø"/>
            </a:pPr>
            <a:r>
              <a:rPr lang="fr-FR" baseline="0" noProof="0" dirty="0" smtClean="0"/>
              <a:t>‘Un semeur est sorti pour semer’, Mt13v4.</a:t>
            </a:r>
          </a:p>
          <a:p>
            <a:pPr marL="0" indent="-192024" defTabSz="164592">
              <a:buFont typeface="Wingdings" pitchFamily="2" charset="2"/>
              <a:buChar char="Ø"/>
            </a:pPr>
            <a:r>
              <a:rPr lang="fr-FR" baseline="0" noProof="0" dirty="0" smtClean="0"/>
              <a:t>‘Vous serez pêcheurs d’hommes’, Mc1v17.</a:t>
            </a:r>
          </a:p>
          <a:p>
            <a:pPr marL="0" indent="-192024" defTabSz="164592">
              <a:buFont typeface="Wingdings" pitchFamily="2" charset="2"/>
              <a:buChar char="Ø"/>
            </a:pPr>
            <a:r>
              <a:rPr lang="fr-FR" baseline="0" noProof="0" dirty="0" smtClean="0"/>
              <a:t>‘Le salut vient de l’Eternel’ selon Jonas 2v9</a:t>
            </a:r>
          </a:p>
          <a:p>
            <a:pPr marL="0" indent="-192024" defTabSz="164592">
              <a:buFont typeface="Wingdings" pitchFamily="2" charset="2"/>
              <a:buChar char="Ø"/>
            </a:pPr>
            <a:r>
              <a:rPr lang="fr-FR" baseline="0" noProof="0" dirty="0" smtClean="0"/>
              <a:t>‘Faites des disciples’ a dit JC en Mt28v19.</a:t>
            </a:r>
          </a:p>
          <a:p>
            <a:pPr marL="0" indent="-192024" defTabSz="164592">
              <a:buFont typeface="Wingdings" pitchFamily="2" charset="2"/>
              <a:buChar char="Ø"/>
            </a:pPr>
            <a:r>
              <a:rPr lang="fr-FR" b="1" i="0" u="sng" baseline="0" noProof="0" dirty="0" smtClean="0"/>
              <a:t>Comment</a:t>
            </a:r>
            <a:r>
              <a:rPr lang="fr-FR" baseline="0" noProof="0" dirty="0" smtClean="0"/>
              <a:t> devrions nous faire des disciples du Seigneur Jésus-Christ et NON PAS seulement des clones de nous comme veut le mentorat ?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Sommes-nous prêts ?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[lire] L’exemple d’</a:t>
            </a:r>
            <a:r>
              <a:rPr lang="fr-FR" noProof="0" dirty="0" err="1" smtClean="0"/>
              <a:t>Onésiphore</a:t>
            </a:r>
            <a:r>
              <a:rPr lang="fr-FR" noProof="0" dirty="0" smtClean="0"/>
              <a:t> est beau.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Pour Timothée</a:t>
            </a:r>
            <a:r>
              <a:rPr lang="fr-FR" baseline="0" noProof="0" dirty="0" smtClean="0"/>
              <a:t>, son disciple à qui Paul écrit, </a:t>
            </a:r>
            <a:r>
              <a:rPr lang="fr-FR" baseline="0" noProof="0" dirty="0" err="1" smtClean="0"/>
              <a:t>Onésiphore</a:t>
            </a:r>
            <a:r>
              <a:rPr lang="fr-FR" baseline="0" noProof="0" dirty="0" smtClean="0"/>
              <a:t> montre la voie à Timothée.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</a:t>
            </a:r>
            <a:r>
              <a:rPr lang="fr-FR" baseline="0" noProof="0" dirty="0" err="1" smtClean="0"/>
              <a:t>Onésiphore</a:t>
            </a:r>
            <a:r>
              <a:rPr lang="fr-FR" baseline="0" noProof="0" dirty="0" smtClean="0"/>
              <a:t> ne l’a pas fait juste une fois !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Il a pris des risques, pour sa propre vie !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Il a cherché Paul, pour lui porter de l’aide !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ET il l’a fait avec empressement !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Sommes-nous des exemples de ce genre de sacrifice pour nos jeunes disciples ?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787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Le monde est plein de misère</a:t>
            </a:r>
            <a:r>
              <a:rPr lang="fr-FR" baseline="0" noProof="0" dirty="0" smtClean="0"/>
              <a:t> !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[lire] Ce texte nous rappel notre première obligation, qui est la famille de Dieu.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Nous ne pouvons jamais enrayer la misère du monde entier, mais il n’y a aucune excuse que nous n’aidions pas nos frères et sœurs en Christ.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Prenons un disciple par la main et allons au</a:t>
            </a:r>
            <a:r>
              <a:rPr lang="fr-FR" baseline="0" noProof="0" dirty="0" smtClean="0"/>
              <a:t> secours de nos frères et sœurs </a:t>
            </a:r>
            <a:r>
              <a:rPr lang="fr-FR" baseline="0" noProof="0" dirty="0" err="1" smtClean="0"/>
              <a:t>aujord’hui</a:t>
            </a:r>
            <a:r>
              <a:rPr lang="fr-FR" baseline="0" noProof="0" dirty="0" smtClean="0"/>
              <a:t>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4327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Peut-être</a:t>
            </a:r>
            <a:r>
              <a:rPr lang="fr-FR" baseline="0" noProof="0" dirty="0" smtClean="0"/>
              <a:t> vous ne sentez pas concernés ?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Le mot « vous » saute aux yeux !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Le contexte est un message adressé à</a:t>
            </a:r>
            <a:r>
              <a:rPr lang="fr-FR" baseline="0" noProof="0" dirty="0" smtClean="0"/>
              <a:t> </a:t>
            </a:r>
            <a:r>
              <a:rPr lang="fr-FR" b="1" u="sng" baseline="0" noProof="0" dirty="0" smtClean="0"/>
              <a:t>tous</a:t>
            </a:r>
            <a:r>
              <a:rPr lang="fr-FR" baseline="0" noProof="0" dirty="0" smtClean="0"/>
              <a:t> les</a:t>
            </a:r>
            <a:r>
              <a:rPr lang="fr-FR" noProof="0" dirty="0" smtClean="0"/>
              <a:t> chrétiens de la</a:t>
            </a:r>
            <a:r>
              <a:rPr lang="fr-FR" baseline="0" noProof="0" dirty="0" smtClean="0"/>
              <a:t> Galatie.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Il</a:t>
            </a:r>
            <a:r>
              <a:rPr lang="fr-FR" baseline="0" noProof="0" dirty="0" smtClean="0"/>
              <a:t> ne s’agit pas seulement des diacres dans l’église qui s’occupent de la collecte, mais de tout chrétien dans l’assemblée.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C’est ceci qui fait la différence entre le monde et les chrétiens.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Tout vrai chrétien </a:t>
            </a:r>
            <a:r>
              <a:rPr lang="fr-FR" b="1" u="sng" baseline="0" noProof="0" dirty="0" smtClean="0"/>
              <a:t>montre</a:t>
            </a:r>
            <a:r>
              <a:rPr lang="fr-FR" baseline="0" noProof="0" dirty="0" smtClean="0"/>
              <a:t> son amour.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Rappelons la prière du </a:t>
            </a:r>
            <a:r>
              <a:rPr lang="fr-FR" baseline="0" noProof="0" dirty="0" err="1" smtClean="0"/>
              <a:t>SJC</a:t>
            </a:r>
            <a:r>
              <a:rPr lang="fr-FR" baseline="0" noProof="0" dirty="0" smtClean="0"/>
              <a:t> selon Jn17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0380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Le </a:t>
            </a:r>
            <a:r>
              <a:rPr lang="fr-FR" noProof="0" dirty="0" err="1" smtClean="0"/>
              <a:t>SJC</a:t>
            </a:r>
            <a:r>
              <a:rPr lang="fr-FR" baseline="0" noProof="0" dirty="0" smtClean="0"/>
              <a:t> a utilisé la même racine du mot.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Il est venu pour « accomplir » la loi, non pour l’abolir selon Mt5v17.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La loi de Christ n’est pas encore accomplie si nous ne faisons pas notre part !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Sa volonté est exprimée par cette loi, mais Il attend notre obéissance.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Comme une prophétie accomplie, l’obéissance conduit à l’objectif.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En prenant un disciple par la main pour obéir à ce commande, nous y arrivons.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7316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La formation</a:t>
            </a:r>
            <a:r>
              <a:rPr lang="fr-FR" baseline="0" noProof="0" dirty="0" smtClean="0"/>
              <a:t> d’un disciple a un but.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Le but n’est pas la loi donnée à Moïse !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L’objectif est des</a:t>
            </a:r>
            <a:r>
              <a:rPr lang="fr-FR" baseline="0" noProof="0" dirty="0" smtClean="0"/>
              <a:t> actes motivés par l’amour 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Le </a:t>
            </a:r>
            <a:r>
              <a:rPr lang="fr-F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SJC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dit à Ses disciples: ‘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vous donne un commandement nouveau: Aimez-vous les uns les autres; comme je vous ai aimés, vous aussi, aimez-vous les uns les autres.’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Jn13v34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Le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SJC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aimé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portant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ntre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fardeaux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du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péché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jusqu’à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croix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Il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n’a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pas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seulement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partgagé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 charge,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mais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Il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l’a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prise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s/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Lui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164592" defTabSz="164592">
              <a:buFont typeface="Wingdings" pitchFamily="2" charset="2"/>
              <a:buChar char="Ø"/>
            </a:pP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C’est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amour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qu’il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faut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enseigner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23903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anose="05000000000000000000" pitchFamily="2" charset="2"/>
              <a:buNone/>
            </a:pPr>
            <a:r>
              <a:rPr lang="fr-FR" dirty="0" smtClean="0"/>
              <a:t>Voici les 3’s R de l’enseignement…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dirty="0" smtClean="0"/>
              <a:t>Rappelons-nous les cinq étapes de notre mission avec les doigts de notre main.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dirty="0" smtClean="0"/>
              <a:t>La 5</a:t>
            </a:r>
            <a:r>
              <a:rPr lang="fr-FR" baseline="30000" dirty="0" smtClean="0"/>
              <a:t>e</a:t>
            </a:r>
            <a:r>
              <a:rPr lang="fr-FR" dirty="0" smtClean="0"/>
              <a:t> étape est PLUS que</a:t>
            </a:r>
            <a:r>
              <a:rPr lang="fr-FR" baseline="0" dirty="0" smtClean="0"/>
              <a:t> l’éducation </a:t>
            </a:r>
            <a:r>
              <a:rPr lang="fr-FR" baseline="0" dirty="0" err="1" smtClean="0"/>
              <a:t>chr</a:t>
            </a:r>
            <a:r>
              <a:rPr lang="fr-FR" baseline="0" dirty="0" smtClean="0"/>
              <a:t>.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baseline="0" dirty="0" smtClean="0"/>
              <a:t>Le 10</a:t>
            </a:r>
            <a:r>
              <a:rPr lang="fr-FR" baseline="30000" dirty="0" smtClean="0"/>
              <a:t>e</a:t>
            </a:r>
            <a:r>
              <a:rPr lang="fr-FR" baseline="0" dirty="0" smtClean="0"/>
              <a:t> commandement du </a:t>
            </a:r>
            <a:r>
              <a:rPr lang="fr-FR" baseline="0" dirty="0" err="1" smtClean="0"/>
              <a:t>SJC</a:t>
            </a:r>
            <a:r>
              <a:rPr lang="fr-FR" baseline="0" dirty="0" smtClean="0"/>
              <a:t> que nous venons de voir est celui de l’amour en action</a:t>
            </a:r>
          </a:p>
          <a:p>
            <a:pPr marL="0" indent="0" defTabSz="164592">
              <a:buFont typeface="Wingdings" panose="05000000000000000000" pitchFamily="2" charset="2"/>
              <a:buNone/>
            </a:pPr>
            <a:r>
              <a:rPr lang="fr-FR" baseline="0" dirty="0" smtClean="0"/>
              <a:t>	</a:t>
            </a:r>
            <a:r>
              <a:rPr lang="fr-FR" b="0" baseline="0" dirty="0" smtClean="0"/>
              <a:t>Peut-être </a:t>
            </a:r>
            <a:r>
              <a:rPr lang="fr-FR" b="0" baseline="0" dirty="0" err="1" smtClean="0"/>
              <a:t>qqun</a:t>
            </a:r>
            <a:r>
              <a:rPr lang="fr-FR" b="0" baseline="0" dirty="0" smtClean="0"/>
              <a:t> peut donner </a:t>
            </a:r>
            <a:r>
              <a:rPr lang="fr-FR" b="1" u="sng" baseline="0" dirty="0" smtClean="0"/>
              <a:t>un exemple</a:t>
            </a:r>
            <a:r>
              <a:rPr lang="fr-FR" b="1" baseline="0" dirty="0" smtClean="0"/>
              <a:t> </a:t>
            </a:r>
            <a:r>
              <a:rPr lang="fr-FR" b="1" u="sng" baseline="0" dirty="0" smtClean="0"/>
              <a:t>d’un fardeau trop lourd</a:t>
            </a:r>
            <a:r>
              <a:rPr lang="fr-FR" b="1" baseline="0" dirty="0" smtClean="0"/>
              <a:t> </a:t>
            </a:r>
            <a:r>
              <a:rPr lang="fr-FR" b="0" baseline="0" dirty="0" smtClean="0"/>
              <a:t>à porter seul ???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baseline="0" dirty="0" smtClean="0"/>
              <a:t>Rappelons-nous que le travail de faire un disciple est </a:t>
            </a:r>
            <a:r>
              <a:rPr lang="fr-FR" b="1" i="1" u="sng" baseline="0" dirty="0" smtClean="0"/>
              <a:t>sur le chemin</a:t>
            </a:r>
            <a:r>
              <a:rPr lang="fr-FR" baseline="0" dirty="0" smtClean="0"/>
              <a:t> et non pas dans une classe d’école !</a:t>
            </a:r>
          </a:p>
          <a:p>
            <a:pPr marL="0" indent="0" defTabSz="164592">
              <a:buFont typeface="Wingdings" panose="05000000000000000000" pitchFamily="2" charset="2"/>
              <a:buNone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352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Je vs rappel mon dernier message biblique !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u="sng" noProof="0" dirty="0" smtClean="0"/>
              <a:t>Disons</a:t>
            </a:r>
            <a:r>
              <a:rPr lang="fr-FR" noProof="0" dirty="0" smtClean="0"/>
              <a:t> ce que Jésus</a:t>
            </a:r>
            <a:r>
              <a:rPr lang="fr-FR" baseline="0" noProof="0" dirty="0" smtClean="0"/>
              <a:t> a fait pour nous, afin de travailler le terrain par la curiosité.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u="sng" baseline="0" noProof="0" dirty="0" smtClean="0"/>
              <a:t>Citons</a:t>
            </a:r>
            <a:r>
              <a:rPr lang="fr-FR" baseline="0" noProof="0" dirty="0" smtClean="0"/>
              <a:t> sa Parole libéralement, afin que les autres croit Jésus, et non pas nous.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u="sng" baseline="0" noProof="0" dirty="0" smtClean="0"/>
              <a:t>Osons</a:t>
            </a:r>
            <a:r>
              <a:rPr lang="fr-FR" baseline="0" noProof="0" dirty="0" smtClean="0"/>
              <a:t> poser des questions pour serrer le filet de vérités, afin d’amener d’autres à Lui.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="1" i="1" u="sng" baseline="0" noProof="0" dirty="0" smtClean="0"/>
              <a:t>Laissons</a:t>
            </a:r>
            <a:r>
              <a:rPr lang="fr-FR" baseline="0" noProof="0" dirty="0" smtClean="0"/>
              <a:t> l’Esprit de Dieu convaincre du péché, de la justice et du jugement.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u="sng" noProof="0" dirty="0" smtClean="0"/>
              <a:t>Faisons</a:t>
            </a:r>
            <a:r>
              <a:rPr lang="fr-FR" noProof="0" dirty="0" smtClean="0"/>
              <a:t> des disciple </a:t>
            </a:r>
            <a:r>
              <a:rPr lang="fr-FR" b="1" u="sng" noProof="0" dirty="0" smtClean="0"/>
              <a:t>en</a:t>
            </a:r>
            <a:r>
              <a:rPr lang="fr-FR" noProof="0" dirty="0" smtClean="0"/>
              <a:t> les</a:t>
            </a:r>
            <a:r>
              <a:rPr lang="fr-FR" baseline="0" noProof="0" dirty="0" smtClean="0"/>
              <a:t> baptisant </a:t>
            </a:r>
            <a:r>
              <a:rPr lang="fr-FR" b="1" i="1" u="none" baseline="0" noProof="0" dirty="0" smtClean="0"/>
              <a:t>et </a:t>
            </a:r>
            <a:r>
              <a:rPr lang="fr-FR" b="1" i="0" u="sng" baseline="0" noProof="0" dirty="0" smtClean="0"/>
              <a:t>en</a:t>
            </a:r>
            <a:r>
              <a:rPr lang="fr-FR" b="1" i="1" u="none" baseline="0" noProof="0" dirty="0" smtClean="0"/>
              <a:t> les enseignant l’obéissance au Maître</a:t>
            </a:r>
            <a:r>
              <a:rPr lang="fr-FR" baseline="0" noProof="0" dirty="0" smtClean="0"/>
              <a:t>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Le NT est rempli de verbes à </a:t>
            </a:r>
            <a:r>
              <a:rPr lang="fr-FR" b="1" i="0" u="sng" noProof="0" dirty="0" smtClean="0"/>
              <a:t>l’impératif</a:t>
            </a:r>
            <a:r>
              <a:rPr lang="fr-FR" noProof="0" dirty="0" smtClean="0"/>
              <a:t>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Ns </a:t>
            </a:r>
            <a:r>
              <a:rPr lang="fr-FR" noProof="0" dirty="0" err="1" smtClean="0"/>
              <a:t>avns</a:t>
            </a:r>
            <a:r>
              <a:rPr lang="fr-FR" noProof="0" dirty="0" smtClean="0"/>
              <a:t> vu Ses</a:t>
            </a:r>
            <a:r>
              <a:rPr lang="fr-FR" baseline="0" noProof="0" dirty="0" smtClean="0"/>
              <a:t> ordres de se repentir, de Le suivre, de se faire baptiser, de se réunir pour la Table du Seigneur, de se préparer à la persécution, de faire de bonnes œuvres, de ne pas croire l’anti-règles doctrine, de se réconcilier, et de s’offrir à Dieu.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[lire] Voici un 10</a:t>
            </a:r>
            <a:r>
              <a:rPr lang="fr-FR" baseline="30000" noProof="0" dirty="0" smtClean="0"/>
              <a:t>e</a:t>
            </a:r>
            <a:r>
              <a:rPr lang="fr-FR" baseline="0" noProof="0" dirty="0" smtClean="0"/>
              <a:t> commandement !  La loi de Christ n’est pas la loi donnée à Moïse.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Le légalisme est de se croire sauvé par l’obéissance à une loi.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172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Le mouvement théologique qui s’appel « La grâce et rien que la grâce » a une tendance</a:t>
            </a:r>
            <a:r>
              <a:rPr lang="fr-FR" baseline="0" noProof="0" dirty="0" smtClean="0"/>
              <a:t> à nier les Ecritures.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[lire] Il ne faut pas lire le v8 hors son contexte d’œuvres, la </a:t>
            </a:r>
            <a:r>
              <a:rPr lang="fr-FR" b="1" u="sng" baseline="0" noProof="0" dirty="0" smtClean="0"/>
              <a:t>suite</a:t>
            </a:r>
            <a:r>
              <a:rPr lang="fr-FR" baseline="0" noProof="0" dirty="0" smtClean="0"/>
              <a:t> du salut !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L’obéissance aux</a:t>
            </a:r>
            <a:r>
              <a:rPr lang="fr-FR" baseline="0" noProof="0" dirty="0" smtClean="0"/>
              <a:t> commandements du </a:t>
            </a:r>
            <a:r>
              <a:rPr lang="fr-FR" baseline="0" noProof="0" dirty="0" err="1" smtClean="0"/>
              <a:t>SJC</a:t>
            </a:r>
            <a:r>
              <a:rPr lang="fr-FR" baseline="0" noProof="0" dirty="0" smtClean="0"/>
              <a:t> est normale pour le chrétien.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 On fait l’effort </a:t>
            </a:r>
            <a:r>
              <a:rPr lang="fr-FR" b="1" i="1" u="sng" baseline="0" noProof="0" dirty="0" smtClean="0"/>
              <a:t>par amour</a:t>
            </a:r>
            <a:r>
              <a:rPr lang="fr-FR" baseline="0" noProof="0" dirty="0" smtClean="0"/>
              <a:t> pour Jésus.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979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La dernière étape de notre mission, selon Mt28v19, est </a:t>
            </a:r>
            <a:r>
              <a:rPr lang="fr-FR" b="0" u="sng" noProof="0" dirty="0" smtClean="0"/>
              <a:t>d’enseigner l’obéissance</a:t>
            </a:r>
            <a:r>
              <a:rPr lang="fr-FR" b="0" noProof="0" dirty="0" smtClean="0"/>
              <a:t> </a:t>
            </a:r>
            <a:r>
              <a:rPr lang="fr-FR" noProof="0" dirty="0" smtClean="0"/>
              <a:t>à Jésus.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Mais, comment ?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[lire] L’apôtre</a:t>
            </a:r>
            <a:r>
              <a:rPr lang="fr-FR" baseline="0" noProof="0" dirty="0" smtClean="0"/>
              <a:t> Paul n’a pas seulement donné des sermons.  Il a montré l’exemple, comme il a suivi le Modèle lui-même !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Faire un disciple veut dire… le prendre avec soi pour faire la volonté du Seigneur.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Paul a pris Timothée avec lui, afin d’obéir </a:t>
            </a:r>
            <a:r>
              <a:rPr lang="fr-FR" b="1" i="0" u="sng" noProof="0" dirty="0" smtClean="0"/>
              <a:t>ensemble</a:t>
            </a:r>
            <a:r>
              <a:rPr lang="fr-FR" baseline="0" noProof="0" dirty="0" smtClean="0"/>
              <a:t> </a:t>
            </a:r>
            <a:r>
              <a:rPr lang="fr-FR" noProof="0" dirty="0" smtClean="0"/>
              <a:t>au Seigneur Jésus-Christ.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080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Paul n’a</a:t>
            </a:r>
            <a:r>
              <a:rPr lang="fr-FR" baseline="0" noProof="0" dirty="0" smtClean="0"/>
              <a:t> rien inventé !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[lire] Le </a:t>
            </a:r>
            <a:r>
              <a:rPr lang="fr-FR" baseline="0" noProof="0" dirty="0" err="1" smtClean="0"/>
              <a:t>SJC</a:t>
            </a:r>
            <a:r>
              <a:rPr lang="fr-FR" baseline="0" noProof="0" dirty="0" smtClean="0"/>
              <a:t> a fait ses disciples en chemin.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Au lieu de leur dire seulement d’obéir</a:t>
            </a:r>
            <a:r>
              <a:rPr lang="fr-FR" baseline="0" noProof="0" dirty="0" smtClean="0"/>
              <a:t> au Père, Jésus lui-même a montré l’exemple d’obéissance à Son Père.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Remarquons encore un verset où Jésus</a:t>
            </a:r>
            <a:r>
              <a:rPr lang="fr-FR" baseline="0" noProof="0" dirty="0" smtClean="0"/>
              <a:t> parle de Ses commandements.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Le moteur de l’obéissance maintenant est l’amour.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La crainte du Seigneur est le commencement, mais l’amour est la fin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89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Méditons</a:t>
            </a:r>
            <a:r>
              <a:rPr lang="fr-FR" baseline="0" noProof="0" dirty="0" smtClean="0"/>
              <a:t> chaque mot de Galates 6v2.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[lire] Que veut dire « portez » ?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Il s’agit </a:t>
            </a:r>
            <a:r>
              <a:rPr lang="fr-FR" b="1" u="sng" baseline="0" noProof="0" dirty="0" smtClean="0"/>
              <a:t>plus</a:t>
            </a:r>
            <a:r>
              <a:rPr lang="fr-FR" b="1" baseline="0" noProof="0" dirty="0" smtClean="0"/>
              <a:t> que de </a:t>
            </a:r>
            <a:r>
              <a:rPr lang="fr-FR" baseline="0" noProof="0" dirty="0" smtClean="0"/>
              <a:t>se renseigner et même de </a:t>
            </a:r>
            <a:r>
              <a:rPr lang="fr-FR" b="1" baseline="0" noProof="0" dirty="0" smtClean="0"/>
              <a:t>partager</a:t>
            </a:r>
            <a:r>
              <a:rPr lang="fr-FR" baseline="0" noProof="0" dirty="0" smtClean="0"/>
              <a:t> les fardeaux des autres.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Le commandement du Seigneur est de </a:t>
            </a:r>
            <a:r>
              <a:rPr lang="fr-FR" b="1" baseline="0" noProof="0" dirty="0" smtClean="0"/>
              <a:t>prendre</a:t>
            </a:r>
            <a:r>
              <a:rPr lang="fr-FR" baseline="0" noProof="0" dirty="0" smtClean="0"/>
              <a:t> la charge des autres.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Il faut sortir de notre confort et venir au secours de ceux qui peine.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C’est bien de prier, mais le Seigneur demande plus.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756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Enseigner l’obéissance nous oblige, nous aussi,</a:t>
            </a:r>
            <a:r>
              <a:rPr lang="fr-FR" baseline="0" noProof="0" dirty="0" smtClean="0"/>
              <a:t> </a:t>
            </a:r>
            <a:r>
              <a:rPr lang="fr-FR" noProof="0" dirty="0" smtClean="0"/>
              <a:t>a agir, afin de</a:t>
            </a:r>
            <a:r>
              <a:rPr lang="fr-FR" baseline="0" noProof="0" dirty="0" smtClean="0"/>
              <a:t> donner l’exemple.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[lire] C’est bien d’être au courant de la misère, mais une prière de bénédiction ne sert à rien si nous n’agissons pas.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Le contexte de ce verset est clair.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La foi sans l’obéissance au Seigneur est une fausse foi.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11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Est-ce qu’il s’agit des « cadeaux » comme un bouquet de fleurs</a:t>
            </a:r>
            <a:r>
              <a:rPr lang="fr-FR" baseline="0" noProof="0" dirty="0" smtClean="0"/>
              <a:t> </a:t>
            </a:r>
            <a:r>
              <a:rPr lang="fr-FR" noProof="0" dirty="0" smtClean="0"/>
              <a:t>?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Le</a:t>
            </a:r>
            <a:r>
              <a:rPr lang="fr-FR" baseline="0" noProof="0" dirty="0" smtClean="0"/>
              <a:t> mot « fardeaux » veut dire une charge écrasante, trop lourde pour la personne.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De s’inviter pour des repas chez l’un et chez l’autre est bien pour la fraternité, mais il ne s’agit pas dans ce commandement.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La charge sera lourde pour nous aussi, mais le Seigneur demande cet</a:t>
            </a:r>
            <a:r>
              <a:rPr lang="fr-FR" baseline="0" noProof="0" dirty="0" smtClean="0"/>
              <a:t> </a:t>
            </a:r>
            <a:r>
              <a:rPr lang="fr-FR" noProof="0" dirty="0" smtClean="0"/>
              <a:t>effort énorme, de sortir de notre</a:t>
            </a:r>
            <a:r>
              <a:rPr lang="fr-FR" baseline="0" noProof="0" dirty="0" smtClean="0"/>
              <a:t> confort, comme Il l’a fait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299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970" y="5959541"/>
            <a:ext cx="888030" cy="89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8838"/>
            <a:ext cx="899592" cy="90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fr-FR" sz="4000" b="0" dirty="0" smtClean="0">
                <a:latin typeface="Arial" pitchFamily="34" charset="0"/>
                <a:cs typeface="Arial" pitchFamily="34" charset="0"/>
              </a:rPr>
              <a:t>pprofondir la </a:t>
            </a:r>
            <a:r>
              <a:rPr lang="fr-F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fr-FR" sz="4000" b="0" dirty="0" smtClean="0">
                <a:latin typeface="Arial" pitchFamily="34" charset="0"/>
                <a:cs typeface="Arial" pitchFamily="34" charset="0"/>
              </a:rPr>
              <a:t>ible dans son </a:t>
            </a:r>
            <a:r>
              <a:rPr lang="fr-F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fr-FR" sz="4000" b="0" dirty="0" smtClean="0">
                <a:latin typeface="Arial" pitchFamily="34" charset="0"/>
                <a:cs typeface="Arial" pitchFamily="34" charset="0"/>
              </a:rPr>
              <a:t>ontexte</a:t>
            </a:r>
            <a:endParaRPr lang="fr-FR" sz="40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Comment y arriver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fr-FR" sz="4800" dirty="0" smtClean="0">
                <a:latin typeface="Arial" pitchFamily="34" charset="0"/>
                <a:cs typeface="Arial" pitchFamily="34" charset="0"/>
              </a:rPr>
              <a:t>Les </a:t>
            </a:r>
            <a:r>
              <a:rPr lang="fr-FR" sz="4800" b="1" i="1" u="sng" dirty="0" smtClean="0">
                <a:latin typeface="Arial" pitchFamily="34" charset="0"/>
                <a:cs typeface="Arial" pitchFamily="34" charset="0"/>
              </a:rPr>
              <a:t>cinq</a:t>
            </a:r>
            <a:r>
              <a:rPr lang="fr-FR" sz="4800" dirty="0" smtClean="0">
                <a:latin typeface="Arial" pitchFamily="34" charset="0"/>
                <a:cs typeface="Arial" pitchFamily="34" charset="0"/>
              </a:rPr>
              <a:t> étapes de notre Mission :</a:t>
            </a:r>
          </a:p>
          <a:p>
            <a:pPr marL="914400" indent="-914400">
              <a:buAutoNum type="arabicParenR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Témoigner</a:t>
            </a:r>
          </a:p>
          <a:p>
            <a:pPr marL="914400" indent="-914400">
              <a:buAutoNum type="arabicParenR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Semer</a:t>
            </a:r>
          </a:p>
          <a:p>
            <a:pPr marL="914400" indent="-914400">
              <a:buAutoNum type="arabicParenR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Pêcher</a:t>
            </a:r>
          </a:p>
          <a:p>
            <a:pPr marL="914400" indent="-914400">
              <a:buAutoNum type="arabicParenR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Sauver</a:t>
            </a:r>
          </a:p>
          <a:p>
            <a:pPr marL="914400" indent="-914400">
              <a:buAutoNum type="arabicParenR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Faire des Disciples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Il s’agit de charges lourdes.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Que </a:t>
            </a:r>
            <a:r>
              <a:rPr lang="fr-FR" dirty="0">
                <a:latin typeface="Arial" pitchFamily="34" charset="0"/>
                <a:cs typeface="Arial" pitchFamily="34" charset="0"/>
              </a:rPr>
              <a:t>le Seigneur répande sa miséricorde sur la maison d'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Onésiphore</a:t>
            </a:r>
            <a:r>
              <a:rPr lang="fr-FR" dirty="0">
                <a:latin typeface="Arial" pitchFamily="34" charset="0"/>
                <a:cs typeface="Arial" pitchFamily="34" charset="0"/>
              </a:rPr>
              <a:t>, car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il m'a souvent consolé</a:t>
            </a:r>
            <a:r>
              <a:rPr lang="fr-FR" dirty="0">
                <a:latin typeface="Arial" pitchFamily="34" charset="0"/>
                <a:cs typeface="Arial" pitchFamily="34" charset="0"/>
              </a:rPr>
              <a:t>, et il n'a pas eu honte de mes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chaînes ;  </a:t>
            </a:r>
            <a:r>
              <a:rPr lang="fr-FR" dirty="0">
                <a:latin typeface="Arial" pitchFamily="34" charset="0"/>
                <a:cs typeface="Arial" pitchFamily="34" charset="0"/>
              </a:rPr>
              <a:t>au contraire, lorsqu'il est venu à Rome,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il m'a cherché avec beaucoup d'empressement</a:t>
            </a:r>
            <a:r>
              <a:rPr lang="fr-FR" dirty="0">
                <a:latin typeface="Arial" pitchFamily="34" charset="0"/>
                <a:cs typeface="Arial" pitchFamily="34" charset="0"/>
              </a:rPr>
              <a:t>, et il m'a trouvé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2 Timothée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1v16à17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800" dirty="0" smtClean="0">
                <a:latin typeface="Arial" pitchFamily="34" charset="0"/>
                <a:cs typeface="Arial" pitchFamily="34" charset="0"/>
              </a:rPr>
              <a:t>Services sans récompense</a:t>
            </a:r>
            <a:endParaRPr lang="fr-FR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5978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Qui faut-il soulager en premier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« Portez les fardeaux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les uns des autres</a:t>
            </a:r>
            <a:r>
              <a:rPr lang="fr-FR" dirty="0">
                <a:latin typeface="Arial" pitchFamily="34" charset="0"/>
                <a:cs typeface="Arial" pitchFamily="34" charset="0"/>
              </a:rPr>
              <a:t>, et vous accomplirez ainsi la loi de Christ. »  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Galates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6v2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400" dirty="0" smtClean="0">
                <a:latin typeface="Arial" pitchFamily="34" charset="0"/>
                <a:cs typeface="Arial" pitchFamily="34" charset="0"/>
              </a:rPr>
              <a:t>Les frères et sœurs en Christ</a:t>
            </a:r>
            <a:endParaRPr lang="fr-FR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3571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A qui est-ce qu’il parle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« Portez les fardeaux les uns des autres, et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vous</a:t>
            </a:r>
            <a:r>
              <a:rPr lang="fr-FR" dirty="0">
                <a:latin typeface="Arial" pitchFamily="34" charset="0"/>
                <a:cs typeface="Arial" pitchFamily="34" charset="0"/>
              </a:rPr>
              <a:t> accomplirez ainsi la loi de Christ. »  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Galates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6v2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Il parle à 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tout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chrétien.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0607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Que veut dire « accomplir »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« Portez les fardeaux les uns des autres, et vous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accomplirez ainsi la loi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      de </a:t>
            </a:r>
            <a:r>
              <a:rPr lang="fr-FR" dirty="0">
                <a:latin typeface="Arial" pitchFamily="34" charset="0"/>
                <a:cs typeface="Arial" pitchFamily="34" charset="0"/>
              </a:rPr>
              <a:t>Christ. »  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Galates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6v2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Vous arrivez à l’objectif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4997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Quel est l’objectif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« Portez les fardeaux les uns des autres, et vous accomplirez ainsi la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loi </a:t>
            </a:r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Christ</a:t>
            </a:r>
            <a:r>
              <a:rPr lang="fr-FR" dirty="0">
                <a:latin typeface="Arial" pitchFamily="34" charset="0"/>
                <a:cs typeface="Arial" pitchFamily="34" charset="0"/>
              </a:rPr>
              <a:t>. »  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Galates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6v2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Le vrai amour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834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Revoir, réagir et revenir :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Notre mission n’est </a:t>
            </a:r>
            <a:r>
              <a:rPr lang="fr-FR" smtClean="0"/>
              <a:t>pas complète </a:t>
            </a:r>
            <a:r>
              <a:rPr lang="fr-FR" dirty="0" smtClean="0"/>
              <a:t>sans la </a:t>
            </a:r>
            <a:r>
              <a:rPr lang="fr-FR" b="1" i="1" u="sng" dirty="0" smtClean="0"/>
              <a:t>cinquième</a:t>
            </a:r>
            <a:r>
              <a:rPr lang="fr-FR" dirty="0" smtClean="0"/>
              <a:t> étape.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Faire des disciples inclut l’enseignement à </a:t>
            </a:r>
            <a:r>
              <a:rPr lang="fr-FR" b="1" i="1" u="sng" dirty="0" smtClean="0"/>
              <a:t>obéir</a:t>
            </a:r>
            <a:r>
              <a:rPr lang="fr-FR" dirty="0" smtClean="0"/>
              <a:t> le Maître.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FFC000"/>
                </a:solidFill>
              </a:rPr>
              <a:t>L’amour</a:t>
            </a:r>
            <a:r>
              <a:rPr lang="fr-FR" dirty="0"/>
              <a:t> en actions pour </a:t>
            </a:r>
            <a:r>
              <a:rPr lang="fr-FR" dirty="0" smtClean="0"/>
              <a:t>ses frères et sœurs est la </a:t>
            </a:r>
            <a:r>
              <a:rPr lang="fr-FR" b="1" i="1" u="sng" dirty="0" smtClean="0"/>
              <a:t>loi</a:t>
            </a:r>
            <a:r>
              <a:rPr lang="fr-FR" dirty="0" smtClean="0"/>
              <a:t> de Christ !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900" dirty="0" smtClean="0"/>
              <a:t>Prenons un disciple par la main !</a:t>
            </a:r>
            <a:endParaRPr lang="fr-FR" sz="4900" dirty="0"/>
          </a:p>
        </p:txBody>
      </p:sp>
    </p:spTree>
    <p:extLst>
      <p:ext uri="{BB962C8B-B14F-4D97-AF65-F5344CB8AC3E}">
        <p14:creationId xmlns:p14="http://schemas.microsoft.com/office/powerpoint/2010/main" val="37297494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La Mission est dans </a:t>
            </a:r>
            <a:r>
              <a:rPr lang="fr-FR" u="sng" dirty="0">
                <a:latin typeface="Arial" pitchFamily="34" charset="0"/>
                <a:cs typeface="Arial" pitchFamily="34" charset="0"/>
              </a:rPr>
              <a:t>n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otre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Main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: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/>
          </a:bodyPr>
          <a:lstStyle/>
          <a:p>
            <a:pPr marL="914400" indent="-914400">
              <a:buAutoNum type="arabicParenR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Parler de Lui</a:t>
            </a:r>
          </a:p>
          <a:p>
            <a:pPr marL="914400" indent="-914400">
              <a:buAutoNum type="arabicParenR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Parler pour Lui</a:t>
            </a:r>
          </a:p>
          <a:p>
            <a:pPr marL="914400" indent="-914400">
              <a:buAutoNum type="arabicParenR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Amener à Lui</a:t>
            </a:r>
          </a:p>
          <a:p>
            <a:pPr marL="914400" indent="-914400">
              <a:buAutoNum type="arabicParenR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Laisser à Lui leur salut</a:t>
            </a:r>
          </a:p>
          <a:p>
            <a:pPr marL="914400" indent="-914400">
              <a:buAutoNum type="arabicParenR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Enseigner l’obéissance à Lui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400" dirty="0" smtClean="0">
                <a:latin typeface="Arial" pitchFamily="34" charset="0"/>
                <a:cs typeface="Arial" pitchFamily="34" charset="0"/>
              </a:rPr>
              <a:t>Comment faut-il l’enseigner ?</a:t>
            </a:r>
            <a:endParaRPr lang="fr-FR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Les impératifs de Jésus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Nous en avons déjà vu neuf et voici un dixième…</a:t>
            </a:r>
          </a:p>
          <a:p>
            <a:pPr>
              <a:spcAft>
                <a:spcPts val="3000"/>
              </a:spcAft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« Portez </a:t>
            </a:r>
            <a:r>
              <a:rPr lang="fr-FR" dirty="0">
                <a:latin typeface="Arial" pitchFamily="34" charset="0"/>
                <a:cs typeface="Arial" pitchFamily="34" charset="0"/>
              </a:rPr>
              <a:t>les fardeaux les uns des autres, et vous accomplirez ainsi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la loi de Christ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 </a:t>
            </a:r>
            <a:r>
              <a:rPr lang="fr-FR" sz="24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Galates </a:t>
            </a:r>
            <a:r>
              <a:rPr lang="fr-FR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6v2</a:t>
            </a:r>
            <a:endParaRPr lang="fr-FR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800" dirty="0" smtClean="0">
                <a:latin typeface="Arial" pitchFamily="34" charset="0"/>
                <a:cs typeface="Arial" pitchFamily="34" charset="0"/>
              </a:rPr>
              <a:t>Ce n’est pas du légalisme !</a:t>
            </a:r>
            <a:endParaRPr lang="fr-FR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7624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Voici un petit rappel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Car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c'est par la grâce que vous êtes sauvés</a:t>
            </a:r>
            <a:r>
              <a:rPr lang="fr-FR" dirty="0">
                <a:latin typeface="Arial" pitchFamily="34" charset="0"/>
                <a:cs typeface="Arial" pitchFamily="34" charset="0"/>
              </a:rPr>
              <a:t>, par le moyen de la foi. Et cela ne vient pas de vous, c'est le don de Dieu. Ce n'est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point par les </a:t>
            </a:r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œuvres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dirty="0">
                <a:latin typeface="Arial" pitchFamily="34" charset="0"/>
                <a:cs typeface="Arial" pitchFamily="34" charset="0"/>
              </a:rPr>
              <a:t>afin que personne ne se glorifie. Car nous sommes son ouvrage, ayant été créés en Jésus Christ </a:t>
            </a:r>
            <a:r>
              <a:rPr lang="fr-FR" b="1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pour de bonnes </a:t>
            </a:r>
            <a:r>
              <a:rPr lang="fr-FR" b="1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œuvres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dirty="0">
                <a:latin typeface="Arial" pitchFamily="34" charset="0"/>
                <a:cs typeface="Arial" pitchFamily="34" charset="0"/>
              </a:rPr>
              <a:t>que Dieu a préparées d'avance, afin que nous les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pratiquions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Ephésiens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2v8à10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Une œuvre est de l’effort.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46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738334"/>
          </a:xfrm>
        </p:spPr>
        <p:txBody>
          <a:bodyPr>
            <a:no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Comment enseigner aux autres à Lui obéir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060848"/>
            <a:ext cx="9144000" cy="3888432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Soyez </a:t>
            </a:r>
            <a:r>
              <a:rPr lang="fr-FR" dirty="0">
                <a:latin typeface="Arial" pitchFamily="34" charset="0"/>
                <a:cs typeface="Arial" pitchFamily="34" charset="0"/>
              </a:rPr>
              <a:t>mes imitateurs,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comme je le suis moi-même</a:t>
            </a:r>
            <a:r>
              <a:rPr lang="fr-FR" dirty="0">
                <a:latin typeface="Arial" pitchFamily="34" charset="0"/>
                <a:cs typeface="Arial" pitchFamily="34" charset="0"/>
              </a:rPr>
              <a:t> de Christ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</a:t>
            </a:r>
          </a:p>
          <a:p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Corinthiens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11v1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Il faut Lui obéir 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ensemble</a:t>
            </a:r>
            <a:r>
              <a:rPr lang="fr-FR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90669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C’est la </a:t>
            </a:r>
            <a:r>
              <a:rPr lang="fr-FR" dirty="0">
                <a:latin typeface="Arial" pitchFamily="34" charset="0"/>
                <a:cs typeface="Arial" pitchFamily="34" charset="0"/>
              </a:rPr>
              <a:t>M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éthode du Maître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Comme</a:t>
            </a:r>
            <a:r>
              <a:rPr lang="fr-FR" dirty="0">
                <a:latin typeface="Arial" pitchFamily="34" charset="0"/>
                <a:cs typeface="Arial" pitchFamily="34" charset="0"/>
              </a:rPr>
              <a:t> le Père m'a aimé, je vous ai aussi aimés. Demeurez dans mon amour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fr-FR" dirty="0">
                <a:latin typeface="Arial" pitchFamily="34" charset="0"/>
                <a:cs typeface="Arial" pitchFamily="34" charset="0"/>
              </a:rPr>
              <a:t>Si vous </a:t>
            </a:r>
            <a:r>
              <a:rPr lang="fr-FR" b="1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gardez mes commandements</a:t>
            </a:r>
            <a:r>
              <a:rPr lang="fr-FR" dirty="0">
                <a:latin typeface="Arial" pitchFamily="34" charset="0"/>
                <a:cs typeface="Arial" pitchFamily="34" charset="0"/>
              </a:rPr>
              <a:t>, vous demeurerez dans mon amour,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de même que j'ai gardé les commandements de mon Père</a:t>
            </a:r>
            <a:r>
              <a:rPr lang="fr-FR" dirty="0">
                <a:latin typeface="Arial" pitchFamily="34" charset="0"/>
                <a:cs typeface="Arial" pitchFamily="34" charset="0"/>
              </a:rPr>
              <a:t>, et que je demeure dans son amour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Jean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15v9à10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400" dirty="0" smtClean="0">
                <a:latin typeface="Arial" pitchFamily="34" charset="0"/>
                <a:cs typeface="Arial" pitchFamily="34" charset="0"/>
              </a:rPr>
              <a:t>C’est l’obéissance par amour.</a:t>
            </a:r>
            <a:endParaRPr lang="fr-FR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7648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Revenons à notre texte.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« 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Portez</a:t>
            </a:r>
            <a:r>
              <a:rPr lang="fr-FR" dirty="0">
                <a:latin typeface="Arial" pitchFamily="34" charset="0"/>
                <a:cs typeface="Arial" pitchFamily="34" charset="0"/>
              </a:rPr>
              <a:t> les fardeaux les uns des autres, et vous accomplirez ainsi la loi de Christ. » 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Galates 6v2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C’est plus qu’une prière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5786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Il faut de l’action.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Si </a:t>
            </a:r>
            <a:r>
              <a:rPr lang="fr-FR" dirty="0">
                <a:latin typeface="Arial" pitchFamily="34" charset="0"/>
                <a:cs typeface="Arial" pitchFamily="34" charset="0"/>
              </a:rPr>
              <a:t>un frère ou une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sœur </a:t>
            </a:r>
            <a:r>
              <a:rPr lang="fr-FR" dirty="0">
                <a:latin typeface="Arial" pitchFamily="34" charset="0"/>
                <a:cs typeface="Arial" pitchFamily="34" charset="0"/>
              </a:rPr>
              <a:t>sont nus et manquent de la nourriture de chaque jour, et que l'un d'entre vous leur dise: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‘Allez </a:t>
            </a:r>
            <a:r>
              <a:rPr lang="fr-FR" dirty="0">
                <a:latin typeface="Arial" pitchFamily="34" charset="0"/>
                <a:cs typeface="Arial" pitchFamily="34" charset="0"/>
              </a:rPr>
              <a:t>en paix, chauffez-vous et vous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rassasiez !’  </a:t>
            </a:r>
            <a:r>
              <a:rPr lang="fr-FR" dirty="0">
                <a:latin typeface="Arial" pitchFamily="34" charset="0"/>
                <a:cs typeface="Arial" pitchFamily="34" charset="0"/>
              </a:rPr>
              <a:t>et que vous ne leur donniez pas ce qui est nécessaire au corps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     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à quoi cela </a:t>
            </a:r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sert-il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? » 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Jacques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2v15à16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3900" dirty="0" smtClean="0">
                <a:latin typeface="Arial" pitchFamily="34" charset="0"/>
                <a:cs typeface="Arial" pitchFamily="34" charset="0"/>
              </a:rPr>
              <a:t>La foi sans les œuvres est morte !</a:t>
            </a:r>
            <a:endParaRPr lang="fr-FR" sz="3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5329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Quels sont « des fardeaux »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« Portez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les fardeaux</a:t>
            </a:r>
            <a:r>
              <a:rPr lang="fr-FR" dirty="0">
                <a:latin typeface="Arial" pitchFamily="34" charset="0"/>
                <a:cs typeface="Arial" pitchFamily="34" charset="0"/>
              </a:rPr>
              <a:t> les uns des autres, et vous accomplirez ainsi la loi de Christ. »  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Galates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6v2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C’est plus que les divertir.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4353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788</Words>
  <Application>Microsoft Office PowerPoint</Application>
  <PresentationFormat>On-screen Show (4:3)</PresentationFormat>
  <Paragraphs>160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Calibri</vt:lpstr>
      <vt:lpstr>Wingdings</vt:lpstr>
      <vt:lpstr>Office Theme</vt:lpstr>
      <vt:lpstr>Approfondir la Bible dans son Contexte</vt:lpstr>
      <vt:lpstr>La Mission est dans notre Main :</vt:lpstr>
      <vt:lpstr>Les impératifs de Jésus</vt:lpstr>
      <vt:lpstr>Voici un petit rappel !</vt:lpstr>
      <vt:lpstr>Comment enseigner aux autres à Lui obéir ?</vt:lpstr>
      <vt:lpstr>C’est la Méthode du Maître</vt:lpstr>
      <vt:lpstr>Revenons à notre texte.</vt:lpstr>
      <vt:lpstr>Il faut de l’action.</vt:lpstr>
      <vt:lpstr>Quels sont « des fardeaux » ?</vt:lpstr>
      <vt:lpstr>Il s’agit de charges lourdes.</vt:lpstr>
      <vt:lpstr>Qui faut-il soulager en premier ?</vt:lpstr>
      <vt:lpstr>A qui est-ce qu’il parle ?</vt:lpstr>
      <vt:lpstr>Que veut dire « accomplir » ?</vt:lpstr>
      <vt:lpstr>Quel est l’objectif ?</vt:lpstr>
      <vt:lpstr>Revoir, réagir et revenir 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115</cp:revision>
  <dcterms:created xsi:type="dcterms:W3CDTF">2010-11-10T08:57:02Z</dcterms:created>
  <dcterms:modified xsi:type="dcterms:W3CDTF">2015-10-28T08:53:45Z</dcterms:modified>
</cp:coreProperties>
</file>