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57" r:id="rId3"/>
    <p:sldId id="278" r:id="rId4"/>
    <p:sldId id="318" r:id="rId5"/>
    <p:sldId id="314" r:id="rId6"/>
    <p:sldId id="315" r:id="rId7"/>
    <p:sldId id="316" r:id="rId8"/>
    <p:sldId id="317" r:id="rId9"/>
    <p:sldId id="312" r:id="rId10"/>
    <p:sldId id="313" r:id="rId11"/>
    <p:sldId id="279" r:id="rId12"/>
    <p:sldId id="319" r:id="rId13"/>
    <p:sldId id="320" r:id="rId14"/>
    <p:sldId id="321" r:id="rId15"/>
    <p:sldId id="322" r:id="rId16"/>
    <p:sldId id="323" r:id="rId17"/>
    <p:sldId id="311" r:id="rId18"/>
    <p:sldId id="324" r:id="rId19"/>
    <p:sldId id="277" r:id="rId20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993366"/>
    <a:srgbClr val="990033"/>
    <a:srgbClr val="CC3300"/>
    <a:srgbClr val="4D4D4D"/>
    <a:srgbClr val="800000"/>
    <a:srgbClr val="660033"/>
    <a:srgbClr val="99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475" autoAdjust="0"/>
    <p:restoredTop sz="33280" autoAdjust="0"/>
  </p:normalViewPr>
  <p:slideViewPr>
    <p:cSldViewPr snapToGrid="0">
      <p:cViewPr varScale="1">
        <p:scale>
          <a:sx n="28" d="100"/>
          <a:sy n="28" d="100"/>
        </p:scale>
        <p:origin x="768" y="42"/>
      </p:cViewPr>
      <p:guideLst/>
    </p:cSldViewPr>
  </p:slideViewPr>
  <p:notesTextViewPr>
    <p:cViewPr>
      <p:scale>
        <a:sx n="250" d="100"/>
        <a:sy n="25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E30122-7F66-47C9-91A1-65A430FA7A1E}" type="datetimeFigureOut">
              <a:rPr lang="fr-FR" smtClean="0"/>
              <a:t>17/05/2018</a:t>
            </a:fld>
            <a:endParaRPr lang="fr-FR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644F76-C23F-496A-BF78-F762963D30C3}" type="slidenum">
              <a:rPr lang="fr-FR" smtClean="0"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35511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algn="l" defTabSz="173736">
              <a:buFont typeface="Wingdings" pitchFamily="2" charset="2"/>
              <a:buNone/>
            </a:pPr>
            <a:r>
              <a:rPr lang="fr-FR" noProof="0" dirty="0"/>
              <a:t>	</a:t>
            </a:r>
            <a:r>
              <a:rPr lang="fr-FR" b="1" noProof="0" dirty="0"/>
              <a:t>Bonjour</a:t>
            </a:r>
            <a:r>
              <a:rPr lang="fr-FR" baseline="0" noProof="0" dirty="0"/>
              <a:t> !</a:t>
            </a:r>
          </a:p>
          <a:p>
            <a:pPr marL="0" indent="0" algn="l" defTabSz="173736">
              <a:buFont typeface="Wingdings" pitchFamily="2" charset="2"/>
              <a:buNone/>
            </a:pPr>
            <a:r>
              <a:rPr lang="fr-FR" baseline="0" noProof="0" dirty="0"/>
              <a:t>	Aujourd’hui nous célébrons la venue du Saint-Esprit pendant la fête juive de </a:t>
            </a:r>
            <a:r>
              <a:rPr lang="fr-FR" b="1" i="1" baseline="0" noProof="0" dirty="0"/>
              <a:t>Pentecôte</a:t>
            </a:r>
            <a:r>
              <a:rPr lang="fr-FR" baseline="0" noProof="0" dirty="0"/>
              <a:t>, 50 jours après la crucifixion du SJC.</a:t>
            </a:r>
          </a:p>
          <a:p>
            <a:pPr marL="0" indent="0" algn="l" defTabSz="173736">
              <a:buFont typeface="Wingdings" pitchFamily="2" charset="2"/>
              <a:buNone/>
            </a:pPr>
            <a:r>
              <a:rPr lang="fr-FR" baseline="0" noProof="0" dirty="0"/>
              <a:t>	C’est la 1</a:t>
            </a:r>
            <a:r>
              <a:rPr lang="fr-FR" baseline="30000" noProof="0" dirty="0"/>
              <a:t>ere</a:t>
            </a:r>
            <a:r>
              <a:rPr lang="fr-FR" baseline="0" noProof="0" dirty="0"/>
              <a:t> fois que Dieu est venu </a:t>
            </a:r>
            <a:r>
              <a:rPr lang="fr-FR" b="1" i="1" u="sng" baseline="0" noProof="0" dirty="0"/>
              <a:t>habiter</a:t>
            </a:r>
            <a:r>
              <a:rPr lang="fr-FR" b="1" i="0" u="none" baseline="0" noProof="0" dirty="0"/>
              <a:t> </a:t>
            </a:r>
            <a:r>
              <a:rPr lang="fr-FR" b="1" i="1" u="sng" baseline="0" noProof="0" dirty="0"/>
              <a:t>éternellement</a:t>
            </a:r>
            <a:r>
              <a:rPr lang="fr-FR" baseline="0" noProof="0" dirty="0"/>
              <a:t> ceux qu’IL a sauvé.  [clique !]</a:t>
            </a:r>
            <a:endParaRPr lang="fr-FR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644F76-C23F-496A-BF78-F762963D30C3}" type="slidenum">
              <a:rPr lang="fr-FR" smtClean="0"/>
              <a:t>1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5518665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defTabSz="173736">
              <a:buFont typeface="Wingdings" panose="05000000000000000000" pitchFamily="2" charset="2"/>
              <a:buNone/>
            </a:pPr>
            <a:r>
              <a:rPr lang="fr-FR" noProof="0" dirty="0"/>
              <a:t>	Devenir chrétien est comme si Dieu </a:t>
            </a:r>
            <a:r>
              <a:rPr lang="fr-FR" b="1" i="1" u="sng" noProof="0" dirty="0"/>
              <a:t>colonise</a:t>
            </a:r>
            <a:r>
              <a:rPr lang="fr-FR" noProof="0" dirty="0"/>
              <a:t> notre cœur.</a:t>
            </a:r>
            <a:endParaRPr lang="fr-FR" baseline="0" noProof="0" dirty="0"/>
          </a:p>
          <a:p>
            <a:pPr marL="0" indent="-171450" defTabSz="173736">
              <a:buFont typeface="Wingdings" panose="05000000000000000000" pitchFamily="2" charset="2"/>
              <a:buChar char="Ø"/>
            </a:pPr>
            <a:r>
              <a:rPr lang="fr-FR" noProof="0" dirty="0"/>
              <a:t>Sa présence ne peut pas nous laisser indifférents.</a:t>
            </a:r>
            <a:r>
              <a:rPr lang="fr-FR" baseline="0" noProof="0" dirty="0"/>
              <a:t>  [lire]</a:t>
            </a:r>
          </a:p>
          <a:p>
            <a:pPr marL="0" indent="0" defTabSz="173736">
              <a:buFont typeface="Wingdings" panose="05000000000000000000" pitchFamily="2" charset="2"/>
              <a:buNone/>
            </a:pPr>
            <a:r>
              <a:rPr lang="fr-FR" noProof="0" dirty="0"/>
              <a:t>	L’effet est </a:t>
            </a:r>
            <a:r>
              <a:rPr lang="fr-FR" i="1" u="sng" noProof="0" dirty="0"/>
              <a:t>sanctifiant</a:t>
            </a:r>
            <a:r>
              <a:rPr lang="fr-FR" noProof="0" dirty="0"/>
              <a:t>… et pour</a:t>
            </a:r>
            <a:r>
              <a:rPr lang="fr-FR" baseline="0" noProof="0" dirty="0"/>
              <a:t> notre bien.</a:t>
            </a:r>
          </a:p>
          <a:p>
            <a:pPr marL="0" indent="-171450" defTabSz="173736">
              <a:buFont typeface="Wingdings" panose="05000000000000000000" pitchFamily="2" charset="2"/>
              <a:buChar char="Ø"/>
            </a:pPr>
            <a:r>
              <a:rPr lang="fr-FR" noProof="0" dirty="0"/>
              <a:t>On</a:t>
            </a:r>
            <a:r>
              <a:rPr lang="fr-FR" baseline="0" noProof="0" dirty="0"/>
              <a:t> est beaucoup plus </a:t>
            </a:r>
            <a:r>
              <a:rPr lang="fr-FR" b="1" i="0" u="sng" baseline="0" noProof="0" dirty="0"/>
              <a:t>heureux</a:t>
            </a:r>
            <a:r>
              <a:rPr lang="fr-FR" baseline="0" noProof="0" dirty="0"/>
              <a:t> </a:t>
            </a:r>
            <a:r>
              <a:rPr lang="fr-FR" baseline="0" noProof="0" dirty="0" err="1"/>
              <a:t>qund</a:t>
            </a:r>
            <a:r>
              <a:rPr lang="fr-FR" baseline="0" noProof="0" dirty="0"/>
              <a:t> le Maître de la maison est là</a:t>
            </a:r>
            <a:endParaRPr lang="fr-FR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644F76-C23F-496A-BF78-F762963D30C3}" type="slidenum">
              <a:rPr lang="fr-FR" smtClean="0"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3104223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defTabSz="173736">
              <a:buFont typeface="Wingdings" panose="05000000000000000000" pitchFamily="2" charset="2"/>
              <a:buNone/>
            </a:pPr>
            <a:r>
              <a:rPr lang="fr-FR" noProof="0" dirty="0"/>
              <a:t>	Une </a:t>
            </a:r>
            <a:r>
              <a:rPr lang="fr-FR" b="0" noProof="0" dirty="0"/>
              <a:t>question</a:t>
            </a:r>
            <a:r>
              <a:rPr lang="fr-FR" noProof="0" dirty="0"/>
              <a:t> se pose, à cause de </a:t>
            </a:r>
            <a:r>
              <a:rPr lang="fr-FR" b="1" noProof="0" dirty="0"/>
              <a:t>l’attente</a:t>
            </a:r>
            <a:r>
              <a:rPr lang="fr-FR" noProof="0" dirty="0"/>
              <a:t> pendant</a:t>
            </a:r>
            <a:r>
              <a:rPr lang="fr-FR" baseline="0" noProof="0" dirty="0"/>
              <a:t> l’AT</a:t>
            </a:r>
            <a:r>
              <a:rPr lang="fr-FR" noProof="0" dirty="0"/>
              <a:t>.</a:t>
            </a:r>
          </a:p>
          <a:p>
            <a:pPr marL="0" indent="-171450" defTabSz="173736">
              <a:buFont typeface="Wingdings" panose="05000000000000000000" pitchFamily="2" charset="2"/>
              <a:buChar char="Ø"/>
            </a:pPr>
            <a:r>
              <a:rPr lang="fr-FR" noProof="0" dirty="0"/>
              <a:t>Les disciples devaient </a:t>
            </a:r>
            <a:r>
              <a:rPr lang="fr-FR" b="1" noProof="0" dirty="0"/>
              <a:t>attendre</a:t>
            </a:r>
            <a:r>
              <a:rPr lang="fr-FR" noProof="0" dirty="0"/>
              <a:t> la venue</a:t>
            </a:r>
            <a:r>
              <a:rPr lang="fr-FR" baseline="0" noProof="0" dirty="0"/>
              <a:t> du Saint Esprit.  [lire]</a:t>
            </a:r>
          </a:p>
          <a:p>
            <a:pPr marL="0" indent="0" defTabSz="173736">
              <a:buFont typeface="Wingdings" panose="05000000000000000000" pitchFamily="2" charset="2"/>
              <a:buNone/>
            </a:pPr>
            <a:r>
              <a:rPr lang="fr-FR" baseline="0" noProof="0" dirty="0"/>
              <a:t>	Dix jour après l’ascension, </a:t>
            </a:r>
            <a:r>
              <a:rPr lang="fr-FR" b="1" u="sng" baseline="0" noProof="0" dirty="0"/>
              <a:t>tous</a:t>
            </a:r>
            <a:r>
              <a:rPr lang="fr-FR" baseline="0" noProof="0" dirty="0"/>
              <a:t> les croyants en Jésus étaient là.</a:t>
            </a:r>
          </a:p>
          <a:p>
            <a:pPr marL="0" indent="-171450" defTabSz="173736">
              <a:buFont typeface="Wingdings" panose="05000000000000000000" pitchFamily="2" charset="2"/>
              <a:buChar char="Ø"/>
            </a:pPr>
            <a:r>
              <a:rPr lang="fr-FR" b="1" u="sng" baseline="0" noProof="0" dirty="0"/>
              <a:t>Toute</a:t>
            </a:r>
            <a:r>
              <a:rPr lang="fr-FR" baseline="0" noProof="0" dirty="0"/>
              <a:t> la maison était remplie du BRUIT </a:t>
            </a:r>
            <a:r>
              <a:rPr lang="fr-FR" b="1" baseline="0" noProof="0" dirty="0"/>
              <a:t>comme</a:t>
            </a:r>
            <a:r>
              <a:rPr lang="fr-FR" baseline="0" noProof="0" dirty="0"/>
              <a:t> du vent.</a:t>
            </a:r>
            <a:endParaRPr lang="fr-FR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644F76-C23F-496A-BF78-F762963D30C3}" type="slidenum">
              <a:rPr lang="fr-FR" smtClean="0"/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5961725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defTabSz="173736">
              <a:buFont typeface="Wingdings" panose="05000000000000000000" pitchFamily="2" charset="2"/>
              <a:buNone/>
            </a:pPr>
            <a:r>
              <a:rPr lang="fr-FR" noProof="0" dirty="0"/>
              <a:t>	Le</a:t>
            </a:r>
            <a:r>
              <a:rPr lang="fr-FR" baseline="0" noProof="0" dirty="0"/>
              <a:t> salut </a:t>
            </a:r>
            <a:r>
              <a:rPr lang="fr-FR" b="1" baseline="0" noProof="0" dirty="0"/>
              <a:t>inclut</a:t>
            </a:r>
            <a:r>
              <a:rPr lang="fr-FR" baseline="0" noProof="0" dirty="0"/>
              <a:t> la résidence de l’Esprit de Dieu dans le croyant.</a:t>
            </a:r>
            <a:endParaRPr lang="fr-FR" noProof="0" dirty="0"/>
          </a:p>
          <a:p>
            <a:pPr marL="0" indent="-171450" defTabSz="173736">
              <a:buFont typeface="Wingdings" panose="05000000000000000000" pitchFamily="2" charset="2"/>
              <a:buChar char="Ø"/>
            </a:pPr>
            <a:r>
              <a:rPr lang="fr-FR" noProof="0" dirty="0"/>
              <a:t>Le salut n’est </a:t>
            </a:r>
            <a:r>
              <a:rPr lang="fr-FR" b="1" noProof="0" dirty="0"/>
              <a:t>pas juste </a:t>
            </a:r>
            <a:r>
              <a:rPr lang="fr-FR" noProof="0" dirty="0"/>
              <a:t>une croyance,</a:t>
            </a:r>
            <a:r>
              <a:rPr lang="fr-FR" baseline="0" noProof="0" dirty="0"/>
              <a:t> ni des rituels physiques.</a:t>
            </a:r>
            <a:endParaRPr lang="fr-FR" noProof="0" dirty="0"/>
          </a:p>
          <a:p>
            <a:pPr marL="0" indent="0" defTabSz="173736">
              <a:buFont typeface="Wingdings" panose="05000000000000000000" pitchFamily="2" charset="2"/>
              <a:buNone/>
            </a:pPr>
            <a:r>
              <a:rPr lang="fr-FR" noProof="0" dirty="0"/>
              <a:t>	</a:t>
            </a:r>
            <a:r>
              <a:rPr lang="fr-FR" b="1" i="1" noProof="0" dirty="0"/>
              <a:t>Autrement dit, on n’est pas sauvé si on n’a pas le</a:t>
            </a:r>
            <a:r>
              <a:rPr lang="fr-FR" b="1" i="1" baseline="0" noProof="0" dirty="0"/>
              <a:t> SE</a:t>
            </a:r>
            <a:r>
              <a:rPr lang="fr-FR" baseline="0" noProof="0" dirty="0"/>
              <a:t>.  [lire]</a:t>
            </a:r>
          </a:p>
          <a:p>
            <a:pPr marL="0" indent="-171450" defTabSz="173736">
              <a:buFont typeface="Wingdings" panose="05000000000000000000" pitchFamily="2" charset="2"/>
              <a:buChar char="Ø"/>
            </a:pPr>
            <a:r>
              <a:rPr lang="fr-FR" baseline="0" noProof="0" dirty="0"/>
              <a:t>L’Esprit de Dieu </a:t>
            </a:r>
            <a:r>
              <a:rPr lang="fr-FR" b="1" u="sng" baseline="0" noProof="0" dirty="0"/>
              <a:t>vient résider le jour du salut</a:t>
            </a:r>
            <a:r>
              <a:rPr lang="fr-FR" baseline="0" noProof="0" dirty="0"/>
              <a:t> dans le chrétien.</a:t>
            </a:r>
            <a:endParaRPr lang="fr-FR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644F76-C23F-496A-BF78-F762963D30C3}" type="slidenum">
              <a:rPr lang="fr-FR" smtClean="0"/>
              <a:t>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4278323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defTabSz="173736">
              <a:buFont typeface="Wingdings" panose="05000000000000000000" pitchFamily="2" charset="2"/>
              <a:buNone/>
            </a:pPr>
            <a:r>
              <a:rPr lang="fr-FR" noProof="0" dirty="0"/>
              <a:t>	Comme </a:t>
            </a:r>
            <a:r>
              <a:rPr lang="fr-FR" b="1" noProof="0" dirty="0"/>
              <a:t>un cachet officiel</a:t>
            </a:r>
            <a:r>
              <a:rPr lang="fr-FR" noProof="0" dirty="0"/>
              <a:t>, la résidence</a:t>
            </a:r>
            <a:r>
              <a:rPr lang="fr-FR" baseline="0" noProof="0" dirty="0"/>
              <a:t> de l’Esprit prouve notre appartenance à l’Éternel Dieu.</a:t>
            </a:r>
          </a:p>
          <a:p>
            <a:pPr marL="0" indent="-171450" defTabSz="173736">
              <a:buFont typeface="Wingdings" panose="05000000000000000000" pitchFamily="2" charset="2"/>
              <a:buChar char="Ø"/>
            </a:pPr>
            <a:r>
              <a:rPr lang="fr-FR" b="1" noProof="0" dirty="0"/>
              <a:t>L’assurance</a:t>
            </a:r>
            <a:r>
              <a:rPr lang="fr-FR" b="0" noProof="0" dirty="0"/>
              <a:t> de </a:t>
            </a:r>
            <a:r>
              <a:rPr lang="fr-FR" b="0" noProof="0" dirty="0" err="1"/>
              <a:t>ntre</a:t>
            </a:r>
            <a:r>
              <a:rPr lang="fr-FR" b="0" noProof="0" dirty="0"/>
              <a:t> salut</a:t>
            </a:r>
            <a:r>
              <a:rPr lang="fr-FR" noProof="0" dirty="0"/>
              <a:t> vient de la présence</a:t>
            </a:r>
            <a:r>
              <a:rPr lang="fr-FR" baseline="0" noProof="0" dirty="0"/>
              <a:t> de l’Esprit comme nous avons vu dans Rm8v16. [lire]</a:t>
            </a:r>
          </a:p>
          <a:p>
            <a:pPr marL="0" indent="-171450" defTabSz="173736">
              <a:buFont typeface="Wingdings" panose="05000000000000000000" pitchFamily="2" charset="2"/>
              <a:buChar char="Ø"/>
            </a:pPr>
            <a:r>
              <a:rPr lang="fr-FR" baseline="0" noProof="0" dirty="0"/>
              <a:t>Il n’y a rien de plus beau que de </a:t>
            </a:r>
            <a:r>
              <a:rPr lang="fr-FR" b="1" i="1" u="sng" baseline="0" noProof="0" dirty="0"/>
              <a:t>sentir sa présence</a:t>
            </a:r>
            <a:r>
              <a:rPr lang="fr-FR" baseline="0" noProof="0" dirty="0"/>
              <a:t> </a:t>
            </a:r>
            <a:r>
              <a:rPr lang="fr-FR" baseline="0" noProof="0" dirty="0" err="1"/>
              <a:t>chq</a:t>
            </a:r>
            <a:r>
              <a:rPr lang="fr-FR" baseline="0" noProof="0" dirty="0"/>
              <a:t> jour !</a:t>
            </a:r>
            <a:endParaRPr lang="fr-FR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644F76-C23F-496A-BF78-F762963D30C3}" type="slidenum">
              <a:rPr lang="fr-FR" smtClean="0"/>
              <a:t>13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3939466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defTabSz="173736">
              <a:buFont typeface="Wingdings" panose="05000000000000000000" pitchFamily="2" charset="2"/>
              <a:buNone/>
            </a:pPr>
            <a:r>
              <a:rPr lang="fr-FR" noProof="0" dirty="0"/>
              <a:t>	Deux histoires des Actes</a:t>
            </a:r>
            <a:r>
              <a:rPr lang="fr-FR" baseline="0" noProof="0" dirty="0"/>
              <a:t> nous interpellent.</a:t>
            </a:r>
          </a:p>
          <a:p>
            <a:pPr marL="0" indent="-171450" defTabSz="173736">
              <a:buFont typeface="Wingdings" panose="05000000000000000000" pitchFamily="2" charset="2"/>
              <a:buChar char="Ø"/>
            </a:pPr>
            <a:r>
              <a:rPr lang="fr-FR" noProof="0" dirty="0"/>
              <a:t>Pourquoi n’ont-ils pas reçu le SE quand ils ont cru ?</a:t>
            </a:r>
            <a:r>
              <a:rPr lang="fr-FR" baseline="0" noProof="0" dirty="0"/>
              <a:t>  [lire]</a:t>
            </a:r>
          </a:p>
          <a:p>
            <a:pPr marL="0" marR="0" lvl="0" indent="-171450" algn="l" defTabSz="17373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lang="fr-FR" baseline="0" noProof="0" dirty="0"/>
              <a:t>Voilà des preuves que le salut n’est pas juste une croyance !</a:t>
            </a:r>
          </a:p>
          <a:p>
            <a:pPr marL="0" indent="0" defTabSz="173736">
              <a:buFont typeface="Wingdings" panose="05000000000000000000" pitchFamily="2" charset="2"/>
              <a:buNone/>
            </a:pPr>
            <a:r>
              <a:rPr lang="fr-FR" baseline="0" noProof="0" dirty="0"/>
              <a:t>	Les contextes des deux textes révèlent qu’ils n’étaient </a:t>
            </a:r>
            <a:r>
              <a:rPr lang="fr-FR" baseline="0" noProof="0" dirty="0" err="1"/>
              <a:t>ps</a:t>
            </a:r>
            <a:r>
              <a:rPr lang="fr-FR" baseline="0" noProof="0" dirty="0"/>
              <a:t> sauvés.</a:t>
            </a:r>
            <a:endParaRPr lang="fr-FR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644F76-C23F-496A-BF78-F762963D30C3}" type="slidenum">
              <a:rPr lang="fr-FR" smtClean="0"/>
              <a:t>14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0656362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defTabSz="173736">
              <a:buFont typeface="Wingdings" panose="05000000000000000000" pitchFamily="2" charset="2"/>
              <a:buNone/>
            </a:pPr>
            <a:r>
              <a:rPr lang="fr-FR" noProof="0" dirty="0"/>
              <a:t>	Tous ceux qui s’appellent chrétiens ne le sont pas</a:t>
            </a:r>
            <a:r>
              <a:rPr lang="fr-FR" baseline="0" noProof="0" dirty="0"/>
              <a:t>.</a:t>
            </a:r>
          </a:p>
          <a:p>
            <a:pPr marL="0" indent="-171450" defTabSz="173736">
              <a:buFont typeface="Wingdings" panose="05000000000000000000" pitchFamily="2" charset="2"/>
              <a:buChar char="Ø"/>
            </a:pPr>
            <a:r>
              <a:rPr lang="fr-FR" noProof="0" dirty="0"/>
              <a:t>Il avait </a:t>
            </a:r>
            <a:r>
              <a:rPr lang="fr-FR" b="1" noProof="0" dirty="0"/>
              <a:t>cru</a:t>
            </a:r>
            <a:r>
              <a:rPr lang="fr-FR" noProof="0" dirty="0"/>
              <a:t>, s’est fait </a:t>
            </a:r>
            <a:r>
              <a:rPr lang="fr-FR" b="1" noProof="0" dirty="0"/>
              <a:t>baptiser</a:t>
            </a:r>
            <a:r>
              <a:rPr lang="fr-FR" noProof="0" dirty="0"/>
              <a:t> et il assistait</a:t>
            </a:r>
            <a:r>
              <a:rPr lang="fr-FR" baseline="0" noProof="0" dirty="0"/>
              <a:t> aux </a:t>
            </a:r>
            <a:r>
              <a:rPr lang="fr-FR" b="1" baseline="0" noProof="0" dirty="0"/>
              <a:t>réunions</a:t>
            </a:r>
            <a:r>
              <a:rPr lang="fr-FR" baseline="0" noProof="0" dirty="0"/>
              <a:t> ! [lire]</a:t>
            </a:r>
          </a:p>
          <a:p>
            <a:pPr marL="0" indent="-171450" defTabSz="173736">
              <a:buFont typeface="Wingdings" panose="05000000000000000000" pitchFamily="2" charset="2"/>
              <a:buChar char="Ø"/>
            </a:pPr>
            <a:r>
              <a:rPr lang="fr-FR" baseline="0" noProof="0" dirty="0"/>
              <a:t>Au lieu de laisser l’Esprit de J-C  </a:t>
            </a:r>
            <a:r>
              <a:rPr lang="fr-FR" b="1" i="1" u="none" baseline="0" noProof="0" dirty="0"/>
              <a:t>changer</a:t>
            </a:r>
            <a:r>
              <a:rPr lang="fr-FR" baseline="0" noProof="0" dirty="0"/>
              <a:t> sa vie,… [lire]</a:t>
            </a:r>
          </a:p>
          <a:p>
            <a:pPr marL="0" indent="-171450" defTabSz="173736">
              <a:buFont typeface="Wingdings" panose="05000000000000000000" pitchFamily="2" charset="2"/>
              <a:buChar char="Ø"/>
            </a:pPr>
            <a:r>
              <a:rPr lang="fr-FR" baseline="0" noProof="0" dirty="0"/>
              <a:t>La présence du SE ne s’achète ni à prix d’argent ni à prix d’effort.</a:t>
            </a:r>
            <a:endParaRPr lang="fr-FR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644F76-C23F-496A-BF78-F762963D30C3}" type="slidenum">
              <a:rPr lang="fr-FR" smtClean="0"/>
              <a:t>15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9636984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defTabSz="173736">
              <a:buFont typeface="Wingdings" panose="05000000000000000000" pitchFamily="2" charset="2"/>
              <a:buNone/>
            </a:pPr>
            <a:r>
              <a:rPr lang="fr-FR" noProof="0" dirty="0"/>
              <a:t>	</a:t>
            </a:r>
            <a:r>
              <a:rPr lang="fr-FR" b="1" i="1" noProof="0" dirty="0"/>
              <a:t>Les croyants avant</a:t>
            </a:r>
            <a:r>
              <a:rPr lang="fr-FR" b="1" i="1" baseline="0" noProof="0" dirty="0"/>
              <a:t> la Croix </a:t>
            </a:r>
            <a:r>
              <a:rPr lang="fr-FR" baseline="0" noProof="0" dirty="0"/>
              <a:t>n’avaient pas « un si grand salut »</a:t>
            </a:r>
          </a:p>
          <a:p>
            <a:pPr marL="0" indent="-171450" defTabSz="173736">
              <a:buFont typeface="Wingdings" panose="05000000000000000000" pitchFamily="2" charset="2"/>
              <a:buChar char="Ø"/>
            </a:pPr>
            <a:r>
              <a:rPr lang="fr-FR" baseline="0" noProof="0" dirty="0"/>
              <a:t>Sa question est importante[lire]</a:t>
            </a:r>
          </a:p>
          <a:p>
            <a:pPr marL="0" indent="-171450" defTabSz="173736">
              <a:buFont typeface="Wingdings" panose="05000000000000000000" pitchFamily="2" charset="2"/>
              <a:buChar char="Ø"/>
            </a:pPr>
            <a:r>
              <a:rPr lang="fr-FR" baseline="0" noProof="0" dirty="0"/>
              <a:t>Ils étaient </a:t>
            </a:r>
            <a:r>
              <a:rPr lang="fr-FR" b="1" baseline="0" noProof="0" dirty="0"/>
              <a:t>pardonnés, mais pas encore habités</a:t>
            </a:r>
            <a:r>
              <a:rPr lang="fr-FR" baseline="0" noProof="0" dirty="0"/>
              <a:t> par JC.  [lire]</a:t>
            </a:r>
          </a:p>
          <a:p>
            <a:pPr marL="0" indent="-171450" defTabSz="173736">
              <a:buFont typeface="Wingdings" panose="05000000000000000000" pitchFamily="2" charset="2"/>
              <a:buChar char="Ø"/>
            </a:pPr>
            <a:r>
              <a:rPr lang="fr-FR" baseline="0" noProof="0" dirty="0"/>
              <a:t>La destination finale est de </a:t>
            </a:r>
            <a:r>
              <a:rPr lang="fr-FR" b="1" baseline="0" noProof="0" dirty="0"/>
              <a:t>recevoir</a:t>
            </a:r>
            <a:r>
              <a:rPr lang="fr-FR" baseline="0" noProof="0" dirty="0"/>
              <a:t> le SJC dans notre cœur.</a:t>
            </a:r>
          </a:p>
          <a:p>
            <a:pPr marL="0" marR="0" lvl="0" indent="0" algn="l" defTabSz="17373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tabLst/>
              <a:defRPr/>
            </a:pPr>
            <a:r>
              <a:rPr lang="fr-FR" baseline="0" noProof="0" dirty="0"/>
              <a:t>	</a:t>
            </a:r>
            <a:r>
              <a:rPr lang="fr-FR" b="0" i="1" baseline="0" noProof="0" dirty="0"/>
              <a:t>Col1v27 </a:t>
            </a:r>
            <a:r>
              <a:rPr lang="fr-FR" baseline="0" noProof="0" dirty="0"/>
              <a:t>« </a:t>
            </a:r>
            <a:r>
              <a:rPr lang="fr-FR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Christ </a:t>
            </a:r>
            <a:r>
              <a:rPr lang="fr-FR" sz="1200" b="1" i="1" u="sng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en</a:t>
            </a:r>
            <a:r>
              <a:rPr lang="fr-FR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vous,… »</a:t>
            </a:r>
            <a:endParaRPr lang="fr-FR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644F76-C23F-496A-BF78-F762963D30C3}" type="slidenum">
              <a:rPr lang="fr-FR" smtClean="0"/>
              <a:t>16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6568138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defTabSz="173736">
              <a:buFont typeface="Wingdings" panose="05000000000000000000" pitchFamily="2" charset="2"/>
              <a:buNone/>
            </a:pPr>
            <a:r>
              <a:rPr lang="fr-FR" noProof="0" dirty="0"/>
              <a:t>	La présence de l’Esprit de Dieu</a:t>
            </a:r>
            <a:r>
              <a:rPr lang="fr-FR" baseline="0" noProof="0" dirty="0"/>
              <a:t> </a:t>
            </a:r>
            <a:r>
              <a:rPr lang="fr-FR" baseline="0" noProof="0" dirty="0" err="1"/>
              <a:t>rnd</a:t>
            </a:r>
            <a:r>
              <a:rPr lang="fr-FR" baseline="0" noProof="0" dirty="0"/>
              <a:t> qqn </a:t>
            </a:r>
            <a:r>
              <a:rPr lang="fr-FR" baseline="0" noProof="0" dirty="0" err="1"/>
              <a:t>capble</a:t>
            </a:r>
            <a:r>
              <a:rPr lang="fr-FR" baseline="0" noProof="0" dirty="0"/>
              <a:t> de </a:t>
            </a:r>
            <a:r>
              <a:rPr lang="fr-FR" baseline="0" noProof="0" dirty="0" err="1"/>
              <a:t>vncre</a:t>
            </a:r>
            <a:r>
              <a:rPr lang="fr-FR" baseline="0" noProof="0" dirty="0"/>
              <a:t> le péché.</a:t>
            </a:r>
            <a:endParaRPr lang="fr-FR" noProof="0" dirty="0"/>
          </a:p>
          <a:p>
            <a:pPr marL="0" indent="-171450" defTabSz="173736">
              <a:buFont typeface="Wingdings" panose="05000000000000000000" pitchFamily="2" charset="2"/>
              <a:buChar char="Ø"/>
            </a:pPr>
            <a:r>
              <a:rPr lang="fr-FR" noProof="0" dirty="0"/>
              <a:t>Il n’a </a:t>
            </a:r>
            <a:r>
              <a:rPr lang="fr-FR" b="1" noProof="0" dirty="0"/>
              <a:t>pas de doute</a:t>
            </a:r>
            <a:r>
              <a:rPr lang="fr-FR" b="1" baseline="0" noProof="0" dirty="0"/>
              <a:t> </a:t>
            </a:r>
            <a:r>
              <a:rPr lang="fr-FR" baseline="0" noProof="0" dirty="0"/>
              <a:t>dans le mot « si », car c’est assurément le </a:t>
            </a:r>
            <a:r>
              <a:rPr lang="fr-FR" b="1" i="1" u="none" baseline="0" noProof="0" dirty="0"/>
              <a:t>contraste</a:t>
            </a:r>
            <a:r>
              <a:rPr lang="fr-FR" baseline="0" noProof="0" dirty="0"/>
              <a:t> d’avec celui qui n’a pas l’Esprit, </a:t>
            </a:r>
            <a:r>
              <a:rPr lang="fr-FR" baseline="0" noProof="0" dirty="0" err="1"/>
              <a:t>seln</a:t>
            </a:r>
            <a:r>
              <a:rPr lang="fr-FR" baseline="0" noProof="0" dirty="0"/>
              <a:t> le </a:t>
            </a:r>
            <a:r>
              <a:rPr lang="fr-FR" baseline="0" noProof="0" dirty="0" err="1"/>
              <a:t>contxte</a:t>
            </a:r>
            <a:r>
              <a:rPr lang="fr-FR" baseline="0" noProof="0" dirty="0"/>
              <a:t> du v9. [lire]</a:t>
            </a:r>
          </a:p>
          <a:p>
            <a:pPr marL="0" indent="-171450" defTabSz="173736">
              <a:buFont typeface="Wingdings" panose="05000000000000000000" pitchFamily="2" charset="2"/>
              <a:buChar char="Ø"/>
            </a:pPr>
            <a:r>
              <a:rPr lang="fr-FR" baseline="0" noProof="0" dirty="0"/>
              <a:t>Le contexte de vs12à14 parlent de la </a:t>
            </a:r>
            <a:r>
              <a:rPr lang="fr-FR" b="1" i="1" u="sng" baseline="0" noProof="0" dirty="0"/>
              <a:t>victoire</a:t>
            </a:r>
            <a:r>
              <a:rPr lang="fr-FR" baseline="0" noProof="0" dirty="0"/>
              <a:t> sur le péché.</a:t>
            </a:r>
            <a:endParaRPr lang="fr-FR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644F76-C23F-496A-BF78-F762963D30C3}" type="slidenum">
              <a:rPr lang="fr-FR" smtClean="0"/>
              <a:t>17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8902931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defTabSz="173736">
              <a:buFont typeface="Wingdings" panose="05000000000000000000" pitchFamily="2" charset="2"/>
              <a:buNone/>
            </a:pPr>
            <a:r>
              <a:rPr lang="fr-FR" noProof="0" dirty="0"/>
              <a:t>	Le </a:t>
            </a:r>
            <a:r>
              <a:rPr lang="fr-FR" b="1" u="sng" noProof="0" dirty="0"/>
              <a:t>Ps51v11</a:t>
            </a:r>
            <a:r>
              <a:rPr lang="fr-FR" noProof="0" dirty="0"/>
              <a:t> est un exemple d’un croyant avant la Croix qui redoutait le</a:t>
            </a:r>
            <a:r>
              <a:rPr lang="fr-FR" baseline="0" noProof="0" dirty="0"/>
              <a:t> retrait de l’Esprit de D</a:t>
            </a:r>
            <a:endParaRPr lang="fr-FR" noProof="0" dirty="0"/>
          </a:p>
          <a:p>
            <a:pPr marL="0" indent="-171450" defTabSz="173736">
              <a:buFont typeface="Wingdings" panose="05000000000000000000" pitchFamily="2" charset="2"/>
              <a:buChar char="Ø"/>
            </a:pPr>
            <a:r>
              <a:rPr lang="fr-FR" b="0" noProof="0" dirty="0"/>
              <a:t>Le</a:t>
            </a:r>
            <a:r>
              <a:rPr lang="fr-FR" b="0" baseline="0" noProof="0" dirty="0"/>
              <a:t> salut aujourd’hui est </a:t>
            </a:r>
            <a:r>
              <a:rPr lang="fr-FR" b="1" baseline="0" noProof="0" dirty="0"/>
              <a:t>mieux</a:t>
            </a:r>
            <a:r>
              <a:rPr lang="fr-FR" b="0" baseline="0" noProof="0" dirty="0"/>
              <a:t> </a:t>
            </a:r>
            <a:r>
              <a:rPr lang="fr-FR" baseline="0" noProof="0" dirty="0"/>
              <a:t>que celui avant la Croix.  [lire]</a:t>
            </a:r>
          </a:p>
          <a:p>
            <a:pPr marL="0" indent="-171450" defTabSz="173736">
              <a:buFont typeface="Wingdings" panose="05000000000000000000" pitchFamily="2" charset="2"/>
              <a:buChar char="Ø"/>
            </a:pPr>
            <a:r>
              <a:rPr lang="fr-FR" baseline="0" noProof="0" dirty="0"/>
              <a:t>L’Esprit ne partira </a:t>
            </a:r>
            <a:r>
              <a:rPr lang="fr-FR" b="1" baseline="0" noProof="0" dirty="0"/>
              <a:t>jamais</a:t>
            </a:r>
            <a:r>
              <a:rPr lang="fr-FR" baseline="0" noProof="0" dirty="0"/>
              <a:t> ET sera </a:t>
            </a:r>
            <a:r>
              <a:rPr lang="fr-FR" b="1" baseline="0" noProof="0" dirty="0" err="1"/>
              <a:t>toujrs</a:t>
            </a:r>
            <a:r>
              <a:rPr lang="fr-FR" baseline="0" noProof="0" dirty="0"/>
              <a:t> dans le vrai chrétien.</a:t>
            </a:r>
          </a:p>
          <a:p>
            <a:pPr marL="0" indent="0" defTabSz="173736">
              <a:buFont typeface="Wingdings" panose="05000000000000000000" pitchFamily="2" charset="2"/>
              <a:buNone/>
            </a:pPr>
            <a:r>
              <a:rPr lang="fr-FR" baseline="0" noProof="0" dirty="0"/>
              <a:t>	</a:t>
            </a:r>
            <a:r>
              <a:rPr lang="fr-FR" baseline="0" noProof="0" dirty="0" err="1"/>
              <a:t>Ls</a:t>
            </a:r>
            <a:r>
              <a:rPr lang="fr-FR" baseline="0" noProof="0" dirty="0"/>
              <a:t> paroles du </a:t>
            </a:r>
            <a:r>
              <a:rPr lang="fr-FR" baseline="0" noProof="0" dirty="0" err="1"/>
              <a:t>cntique</a:t>
            </a:r>
            <a:r>
              <a:rPr lang="fr-FR" baseline="0" noProof="0" dirty="0"/>
              <a:t> </a:t>
            </a:r>
            <a:r>
              <a:rPr lang="fr-FR" baseline="0" noProof="0" dirty="0" err="1"/>
              <a:t>snt</a:t>
            </a:r>
            <a:r>
              <a:rPr lang="fr-FR" baseline="0" noProof="0" dirty="0"/>
              <a:t> justes</a:t>
            </a:r>
          </a:p>
          <a:p>
            <a:pPr marL="0" indent="-171450" defTabSz="173736">
              <a:buFont typeface="Wingdings" panose="05000000000000000000" pitchFamily="2" charset="2"/>
              <a:buChar char="Ø"/>
            </a:pPr>
            <a:endParaRPr lang="fr-FR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644F76-C23F-496A-BF78-F762963D30C3}" type="slidenum">
              <a:rPr lang="fr-FR" smtClean="0"/>
              <a:t>18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9930648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defTabSz="173736">
              <a:buFont typeface="Wingdings" panose="05000000000000000000" pitchFamily="2" charset="2"/>
              <a:buNone/>
            </a:pPr>
            <a:r>
              <a:rPr lang="fr-FR" noProof="0" dirty="0"/>
              <a:t>	Voici </a:t>
            </a:r>
            <a:r>
              <a:rPr lang="fr-FR" b="1" noProof="0" dirty="0"/>
              <a:t>trois</a:t>
            </a:r>
            <a:r>
              <a:rPr lang="fr-FR" noProof="0" dirty="0"/>
              <a:t> mots de conseil !</a:t>
            </a:r>
          </a:p>
          <a:p>
            <a:pPr marL="0" indent="-171450" defTabSz="173736">
              <a:buFont typeface="Wingdings" panose="05000000000000000000" pitchFamily="2" charset="2"/>
              <a:buChar char="Ø"/>
            </a:pPr>
            <a:r>
              <a:rPr lang="fr-FR" noProof="0" dirty="0"/>
              <a:t>Voici</a:t>
            </a:r>
            <a:r>
              <a:rPr lang="fr-FR" baseline="0" noProof="0" dirty="0"/>
              <a:t> </a:t>
            </a:r>
            <a:r>
              <a:rPr lang="fr-FR" b="1" baseline="0" noProof="0" dirty="0"/>
              <a:t>3</a:t>
            </a:r>
            <a:r>
              <a:rPr lang="fr-FR" baseline="0" noProof="0" dirty="0"/>
              <a:t> </a:t>
            </a:r>
            <a:r>
              <a:rPr lang="fr-FR" b="1" baseline="0" noProof="0" dirty="0"/>
              <a:t>questions</a:t>
            </a:r>
            <a:r>
              <a:rPr lang="fr-FR" baseline="0" noProof="0" dirty="0"/>
              <a:t> importantes au sujet de l’Esprit de Dieu.</a:t>
            </a:r>
          </a:p>
          <a:p>
            <a:pPr marL="0" indent="-171450" defTabSz="173736">
              <a:buFont typeface="Wingdings" panose="05000000000000000000" pitchFamily="2" charset="2"/>
              <a:buChar char="Ø"/>
            </a:pPr>
            <a:r>
              <a:rPr lang="fr-FR" baseline="0" noProof="0" dirty="0"/>
              <a:t>Voici </a:t>
            </a:r>
            <a:r>
              <a:rPr lang="fr-FR" b="1" baseline="0" noProof="0" dirty="0"/>
              <a:t>3</a:t>
            </a:r>
            <a:r>
              <a:rPr lang="fr-FR" baseline="0" noProof="0" dirty="0"/>
              <a:t> </a:t>
            </a:r>
            <a:r>
              <a:rPr lang="fr-FR" b="1" baseline="0" noProof="0" dirty="0"/>
              <a:t>vérités</a:t>
            </a:r>
            <a:r>
              <a:rPr lang="fr-FR" baseline="0" noProof="0" dirty="0"/>
              <a:t> bibliques que nous avons vues aujourd’hui [lire].</a:t>
            </a:r>
          </a:p>
          <a:p>
            <a:pPr marL="0" indent="-171450" defTabSz="173736">
              <a:buFont typeface="Wingdings" panose="05000000000000000000" pitchFamily="2" charset="2"/>
              <a:buChar char="Ø"/>
            </a:pPr>
            <a:r>
              <a:rPr lang="fr-FR" baseline="0" noProof="0" dirty="0"/>
              <a:t>Cela fait parti du </a:t>
            </a:r>
            <a:r>
              <a:rPr lang="fr-FR" b="1" baseline="0" noProof="0" dirty="0"/>
              <a:t>miracle</a:t>
            </a:r>
            <a:r>
              <a:rPr lang="fr-FR" baseline="0" noProof="0" dirty="0"/>
              <a:t> !</a:t>
            </a:r>
          </a:p>
          <a:p>
            <a:pPr marL="0" indent="-171450" defTabSz="173736">
              <a:buFont typeface="Wingdings" panose="05000000000000000000" pitchFamily="2" charset="2"/>
              <a:buChar char="Ø"/>
            </a:pPr>
            <a:r>
              <a:rPr lang="fr-FR" baseline="0" noProof="0" dirty="0"/>
              <a:t>IL est </a:t>
            </a:r>
            <a:r>
              <a:rPr lang="fr-FR" b="1" baseline="0" noProof="0" dirty="0"/>
              <a:t>l’assurance</a:t>
            </a:r>
            <a:r>
              <a:rPr lang="fr-FR" baseline="0" noProof="0" dirty="0"/>
              <a:t> de </a:t>
            </a:r>
            <a:r>
              <a:rPr lang="fr-FR" baseline="0" noProof="0" dirty="0" err="1"/>
              <a:t>ntre</a:t>
            </a:r>
            <a:r>
              <a:rPr lang="fr-FR" baseline="0" noProof="0" dirty="0"/>
              <a:t> salut</a:t>
            </a:r>
          </a:p>
          <a:p>
            <a:pPr marL="0" indent="-171450" defTabSz="173736">
              <a:buFont typeface="Wingdings" panose="05000000000000000000" pitchFamily="2" charset="2"/>
              <a:buChar char="Ø"/>
            </a:pPr>
            <a:r>
              <a:rPr lang="fr-FR" baseline="0" noProof="0" dirty="0"/>
              <a:t>Vs pouvez </a:t>
            </a:r>
            <a:r>
              <a:rPr lang="fr-FR" baseline="0" noProof="0"/>
              <a:t>retrouvr</a:t>
            </a:r>
            <a:r>
              <a:rPr lang="fr-FR" baseline="0" noProof="0" dirty="0"/>
              <a:t> ces versets</a:t>
            </a:r>
            <a:endParaRPr lang="fr-FR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644F76-C23F-496A-BF78-F762963D30C3}" type="slidenum">
              <a:rPr lang="fr-FR" smtClean="0"/>
              <a:t>19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479342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defTabSz="173736">
              <a:buFont typeface="Wingdings" panose="05000000000000000000" pitchFamily="2" charset="2"/>
              <a:buNone/>
            </a:pPr>
            <a:r>
              <a:rPr lang="fr-FR" b="1" noProof="0" dirty="0"/>
              <a:t>	Que se passe-t-il </a:t>
            </a:r>
            <a:r>
              <a:rPr lang="fr-FR" noProof="0" dirty="0"/>
              <a:t>quand</a:t>
            </a:r>
            <a:r>
              <a:rPr lang="fr-FR" baseline="0" noProof="0" dirty="0"/>
              <a:t> une personne est sauvée par le SJC ?</a:t>
            </a:r>
          </a:p>
          <a:p>
            <a:pPr marL="0" indent="-171450" defTabSz="173736">
              <a:buFont typeface="Wingdings" panose="05000000000000000000" pitchFamily="2" charset="2"/>
              <a:buChar char="Ø"/>
            </a:pPr>
            <a:r>
              <a:rPr lang="fr-FR" baseline="0" noProof="0" dirty="0"/>
              <a:t>Plus qu’une adhérence à la foi chrétienne, c’est </a:t>
            </a:r>
            <a:r>
              <a:rPr lang="fr-FR" b="1" i="1" u="sng" baseline="0" noProof="0" dirty="0"/>
              <a:t>un vrai miracle</a:t>
            </a:r>
            <a:r>
              <a:rPr lang="fr-FR" baseline="0" noProof="0" dirty="0"/>
              <a:t>.</a:t>
            </a:r>
          </a:p>
          <a:p>
            <a:pPr marL="0" indent="0" defTabSz="173736">
              <a:buFont typeface="Wingdings" panose="05000000000000000000" pitchFamily="2" charset="2"/>
              <a:buNone/>
            </a:pPr>
            <a:r>
              <a:rPr lang="fr-FR" baseline="0" noProof="0" dirty="0"/>
              <a:t>	</a:t>
            </a:r>
            <a:r>
              <a:rPr lang="fr-FR" b="1" baseline="0" noProof="0" dirty="0"/>
              <a:t>IL</a:t>
            </a:r>
            <a:r>
              <a:rPr lang="fr-FR" baseline="0" noProof="0" dirty="0"/>
              <a:t> pardonne, </a:t>
            </a:r>
            <a:r>
              <a:rPr lang="fr-FR" b="1" baseline="0" noProof="0" dirty="0"/>
              <a:t>IL</a:t>
            </a:r>
            <a:r>
              <a:rPr lang="fr-FR" baseline="0" noProof="0" dirty="0"/>
              <a:t> enlève le péché, </a:t>
            </a:r>
            <a:r>
              <a:rPr lang="fr-FR" b="1" baseline="0" noProof="0" dirty="0"/>
              <a:t>IL</a:t>
            </a:r>
            <a:r>
              <a:rPr lang="fr-FR" baseline="0" noProof="0" dirty="0"/>
              <a:t> fait naître de nouveau, en donnant un nouveau esprit et..</a:t>
            </a:r>
          </a:p>
          <a:p>
            <a:pPr marL="0" indent="-171450" defTabSz="173736">
              <a:buFont typeface="Wingdings" panose="05000000000000000000" pitchFamily="2" charset="2"/>
              <a:buChar char="Ø"/>
            </a:pPr>
            <a:r>
              <a:rPr lang="fr-FR" b="1" noProof="0" dirty="0"/>
              <a:t>IL</a:t>
            </a:r>
            <a:r>
              <a:rPr lang="fr-FR" noProof="0" dirty="0"/>
              <a:t> s’installe </a:t>
            </a:r>
            <a:r>
              <a:rPr lang="fr-FR" noProof="0" dirty="0" err="1"/>
              <a:t>chz</a:t>
            </a:r>
            <a:r>
              <a:rPr lang="fr-FR" noProof="0" dirty="0"/>
              <a:t> le</a:t>
            </a:r>
            <a:r>
              <a:rPr lang="fr-FR" baseline="0" noProof="0" dirty="0"/>
              <a:t> </a:t>
            </a:r>
            <a:r>
              <a:rPr lang="fr-FR" baseline="0" noProof="0" dirty="0" err="1"/>
              <a:t>chrtien</a:t>
            </a:r>
            <a:r>
              <a:rPr lang="fr-FR" baseline="0" noProof="0" dirty="0"/>
              <a:t>. </a:t>
            </a:r>
            <a:r>
              <a:rPr lang="fr-FR" noProof="0" dirty="0"/>
              <a:t>[lire]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644F76-C23F-496A-BF78-F762963D30C3}" type="slidenum">
              <a:rPr lang="fr-FR" smtClean="0"/>
              <a:t>2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33583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defTabSz="173736">
              <a:buFont typeface="Wingdings" panose="05000000000000000000" pitchFamily="2" charset="2"/>
              <a:buNone/>
            </a:pPr>
            <a:r>
              <a:rPr lang="fr-FR" noProof="0" dirty="0"/>
              <a:t>	Il</a:t>
            </a:r>
            <a:r>
              <a:rPr lang="fr-FR" baseline="0" noProof="0" dirty="0"/>
              <a:t> y a beaucoup d’idées sur ce sujet, mais </a:t>
            </a:r>
            <a:r>
              <a:rPr lang="fr-FR" b="1" baseline="0" noProof="0" dirty="0"/>
              <a:t>que dit la Bible </a:t>
            </a:r>
            <a:r>
              <a:rPr lang="fr-FR" baseline="0" noProof="0" dirty="0"/>
              <a:t>?</a:t>
            </a:r>
          </a:p>
          <a:p>
            <a:pPr marL="0" indent="-171450" defTabSz="173736">
              <a:buFont typeface="Wingdings" panose="05000000000000000000" pitchFamily="2" charset="2"/>
              <a:buChar char="Ø"/>
            </a:pPr>
            <a:r>
              <a:rPr lang="fr-FR" baseline="0" noProof="0" dirty="0"/>
              <a:t>JC l’a prédit </a:t>
            </a:r>
            <a:r>
              <a:rPr lang="fr-FR" baseline="0" noProof="0" dirty="0" err="1"/>
              <a:t>avnt</a:t>
            </a:r>
            <a:r>
              <a:rPr lang="fr-FR" baseline="0" noProof="0" dirty="0"/>
              <a:t> </a:t>
            </a:r>
            <a:r>
              <a:rPr lang="fr-FR" baseline="0" noProof="0" dirty="0" err="1"/>
              <a:t>Pntecôte</a:t>
            </a:r>
            <a:r>
              <a:rPr lang="fr-FR" baseline="0" noProof="0" dirty="0"/>
              <a:t> [lire]</a:t>
            </a:r>
          </a:p>
          <a:p>
            <a:pPr marL="0" indent="0" defTabSz="173736">
              <a:buFont typeface="Wingdings" panose="05000000000000000000" pitchFamily="2" charset="2"/>
              <a:buNone/>
            </a:pPr>
            <a:r>
              <a:rPr lang="fr-FR" noProof="0" dirty="0"/>
              <a:t>	</a:t>
            </a:r>
            <a:r>
              <a:rPr lang="fr-FR" noProof="0" dirty="0" err="1"/>
              <a:t>Ls</a:t>
            </a:r>
            <a:r>
              <a:rPr lang="fr-FR" noProof="0" dirty="0"/>
              <a:t> 3 </a:t>
            </a:r>
            <a:r>
              <a:rPr lang="fr-FR" b="1" noProof="0" dirty="0" err="1"/>
              <a:t>mmbrs</a:t>
            </a:r>
            <a:r>
              <a:rPr lang="fr-FR" noProof="0" dirty="0"/>
              <a:t> de la Trinité ne </a:t>
            </a:r>
            <a:r>
              <a:rPr lang="fr-FR" noProof="0" dirty="0" err="1"/>
              <a:t>snt</a:t>
            </a:r>
            <a:r>
              <a:rPr lang="fr-FR" noProof="0" dirty="0"/>
              <a:t> pas des personnes</a:t>
            </a:r>
            <a:r>
              <a:rPr lang="fr-FR" baseline="0" noProof="0" dirty="0"/>
              <a:t> indépendantes</a:t>
            </a:r>
          </a:p>
          <a:p>
            <a:pPr marL="0" indent="0" defTabSz="173736">
              <a:buFont typeface="Wingdings" panose="05000000000000000000" pitchFamily="2" charset="2"/>
              <a:buNone/>
            </a:pPr>
            <a:r>
              <a:rPr lang="fr-FR" baseline="0" noProof="0" dirty="0"/>
              <a:t>	Où L’Éternel vient </a:t>
            </a:r>
            <a:r>
              <a:rPr lang="fr-FR" b="1" baseline="0" noProof="0" dirty="0"/>
              <a:t>demeurer</a:t>
            </a:r>
            <a:r>
              <a:rPr lang="fr-FR" baseline="0" noProof="0" dirty="0"/>
              <a:t>, il y a le Père, le Fils et le Saint Esprit.</a:t>
            </a:r>
          </a:p>
          <a:p>
            <a:pPr marL="0" indent="-171450" defTabSz="173736">
              <a:buFont typeface="Wingdings" panose="05000000000000000000" pitchFamily="2" charset="2"/>
              <a:buChar char="Ø"/>
            </a:pPr>
            <a:r>
              <a:rPr lang="fr-FR" baseline="0" noProof="0" dirty="0"/>
              <a:t>A Pentecôte IL l’a </a:t>
            </a:r>
            <a:r>
              <a:rPr lang="fr-FR" b="1" baseline="0" noProof="0" dirty="0"/>
              <a:t>commencé</a:t>
            </a:r>
            <a:r>
              <a:rPr lang="fr-FR" baseline="0" noProof="0" dirty="0"/>
              <a:t>.</a:t>
            </a:r>
            <a:endParaRPr lang="fr-FR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644F76-C23F-496A-BF78-F762963D30C3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545204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defTabSz="173736">
              <a:buFont typeface="Wingdings" panose="05000000000000000000" pitchFamily="2" charset="2"/>
              <a:buNone/>
            </a:pPr>
            <a:r>
              <a:rPr lang="fr-FR" noProof="0" dirty="0"/>
              <a:t>	C’était une </a:t>
            </a:r>
            <a:r>
              <a:rPr lang="fr-FR" b="1" noProof="0" dirty="0"/>
              <a:t>promesse</a:t>
            </a:r>
            <a:r>
              <a:rPr lang="fr-FR" noProof="0" dirty="0"/>
              <a:t> du Père Céleste.  [lire]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644F76-C23F-496A-BF78-F762963D30C3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181656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defTabSz="173736">
              <a:buFont typeface="Wingdings" panose="05000000000000000000" pitchFamily="2" charset="2"/>
              <a:buNone/>
            </a:pPr>
            <a:r>
              <a:rPr lang="fr-FR" noProof="0" dirty="0"/>
              <a:t>	Voici la </a:t>
            </a:r>
            <a:r>
              <a:rPr lang="fr-FR" b="1" noProof="0" dirty="0"/>
              <a:t>promesse</a:t>
            </a:r>
            <a:r>
              <a:rPr lang="fr-FR" baseline="0" noProof="0" dirty="0"/>
              <a:t> depuis le temps de Salomon.  [lire]</a:t>
            </a:r>
            <a:endParaRPr lang="fr-FR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644F76-C23F-496A-BF78-F762963D30C3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66486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defTabSz="173736">
              <a:buFont typeface="Wingdings" panose="05000000000000000000" pitchFamily="2" charset="2"/>
              <a:buNone/>
            </a:pPr>
            <a:r>
              <a:rPr lang="fr-FR" noProof="0" dirty="0"/>
              <a:t>	La</a:t>
            </a:r>
            <a:r>
              <a:rPr lang="fr-FR" baseline="0" noProof="0" dirty="0"/>
              <a:t> </a:t>
            </a:r>
            <a:r>
              <a:rPr lang="fr-FR" b="1" baseline="0" noProof="0" dirty="0"/>
              <a:t>prophétie</a:t>
            </a:r>
            <a:r>
              <a:rPr lang="fr-FR" baseline="0" noProof="0" dirty="0"/>
              <a:t> d’Ésaïe en parle.  [lire]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644F76-C23F-496A-BF78-F762963D30C3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8096547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defTabSz="173736">
              <a:buFont typeface="Wingdings" panose="05000000000000000000" pitchFamily="2" charset="2"/>
              <a:buNone/>
            </a:pPr>
            <a:r>
              <a:rPr lang="fr-FR" noProof="0" dirty="0"/>
              <a:t>	Quand Israël était</a:t>
            </a:r>
            <a:r>
              <a:rPr lang="fr-FR" baseline="0" noProof="0" dirty="0"/>
              <a:t> au plus bas, loin de la volonté de Dieu, l’Éternel Dieu leur a rappelé cette </a:t>
            </a:r>
            <a:r>
              <a:rPr lang="fr-FR" b="1" baseline="0" noProof="0" dirty="0"/>
              <a:t>promesse</a:t>
            </a:r>
            <a:r>
              <a:rPr lang="fr-FR" baseline="0" noProof="0" dirty="0"/>
              <a:t>.  [lire]</a:t>
            </a:r>
            <a:endParaRPr lang="fr-FR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644F76-C23F-496A-BF78-F762963D30C3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2921953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17373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tabLst/>
              <a:defRPr/>
            </a:pPr>
            <a:r>
              <a:rPr lang="fr-FR" baseline="0" noProof="0" dirty="0"/>
              <a:t>	Dans </a:t>
            </a:r>
            <a:r>
              <a:rPr lang="fr-FR" b="1" baseline="0" noProof="0" dirty="0"/>
              <a:t>Jn7v37à39</a:t>
            </a:r>
            <a:r>
              <a:rPr lang="fr-FR" baseline="0" noProof="0" dirty="0"/>
              <a:t> JC ‘dit cela de l'Esprit que devaient recevoir ceux qui croiraient en lui ;  car l'Esprit n'était </a:t>
            </a:r>
            <a:r>
              <a:rPr lang="fr-FR" b="1" baseline="0" noProof="0" dirty="0"/>
              <a:t>pas encore (venu)</a:t>
            </a:r>
            <a:r>
              <a:rPr lang="fr-FR" baseline="0" noProof="0" dirty="0"/>
              <a:t>, parce que J n'avait pas encre été glorifié</a:t>
            </a:r>
            <a:endParaRPr lang="fr-FR" noProof="0" dirty="0"/>
          </a:p>
          <a:p>
            <a:pPr marL="0" indent="-171450" defTabSz="173736">
              <a:buFont typeface="Wingdings" panose="05000000000000000000" pitchFamily="2" charset="2"/>
              <a:buChar char="Ø"/>
            </a:pPr>
            <a:r>
              <a:rPr lang="fr-FR" noProof="0" dirty="0"/>
              <a:t>	La promesse est</a:t>
            </a:r>
            <a:r>
              <a:rPr lang="fr-FR" baseline="0" noProof="0" dirty="0"/>
              <a:t> </a:t>
            </a:r>
            <a:r>
              <a:rPr lang="fr-FR" b="1" i="1" baseline="0" noProof="0" dirty="0"/>
              <a:t>pour hommes et femmes</a:t>
            </a:r>
            <a:r>
              <a:rPr lang="fr-FR" baseline="0" noProof="0" dirty="0"/>
              <a:t>… jeunes et vieux… esclaves et libres.  [lire]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644F76-C23F-496A-BF78-F762963D30C3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5662639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defTabSz="173736">
              <a:buFont typeface="Wingdings" panose="05000000000000000000" pitchFamily="2" charset="2"/>
              <a:buNone/>
            </a:pPr>
            <a:r>
              <a:rPr lang="fr-FR" noProof="0" dirty="0"/>
              <a:t>La </a:t>
            </a:r>
            <a:r>
              <a:rPr lang="fr-FR" noProof="0" dirty="0" err="1"/>
              <a:t>Bble</a:t>
            </a:r>
            <a:r>
              <a:rPr lang="fr-FR" noProof="0" dirty="0"/>
              <a:t> révèle que</a:t>
            </a:r>
            <a:r>
              <a:rPr lang="fr-FR" baseline="0" noProof="0" dirty="0"/>
              <a:t> </a:t>
            </a:r>
            <a:r>
              <a:rPr lang="fr-FR" baseline="0" noProof="0" dirty="0" err="1"/>
              <a:t>tt</a:t>
            </a:r>
            <a:r>
              <a:rPr lang="fr-FR" noProof="0" dirty="0" err="1"/>
              <a:t>es</a:t>
            </a:r>
            <a:r>
              <a:rPr lang="fr-FR" noProof="0" dirty="0"/>
              <a:t> </a:t>
            </a:r>
            <a:r>
              <a:rPr lang="fr-FR" i="1" u="sng" noProof="0" dirty="0"/>
              <a:t>les facettes</a:t>
            </a:r>
            <a:r>
              <a:rPr lang="fr-FR" noProof="0" dirty="0"/>
              <a:t> du salut arrivent en même temps.</a:t>
            </a:r>
            <a:endParaRPr lang="fr-FR" baseline="0" noProof="0" dirty="0"/>
          </a:p>
          <a:p>
            <a:pPr marL="0" indent="-171450" defTabSz="173736">
              <a:buFont typeface="Wingdings" panose="05000000000000000000" pitchFamily="2" charset="2"/>
              <a:buChar char="Ø"/>
            </a:pPr>
            <a:r>
              <a:rPr lang="fr-FR" b="0" i="0" u="none" baseline="0" noProof="0" dirty="0"/>
              <a:t>Une de ces facettes </a:t>
            </a:r>
            <a:r>
              <a:rPr lang="fr-FR" baseline="0" noProof="0" dirty="0"/>
              <a:t>est que le SE </a:t>
            </a:r>
            <a:r>
              <a:rPr lang="fr-FR" b="1" i="1" u="sng" baseline="0" noProof="0" dirty="0"/>
              <a:t>réside dans</a:t>
            </a:r>
            <a:r>
              <a:rPr lang="fr-FR" b="0" i="0" u="none" baseline="0" noProof="0" dirty="0"/>
              <a:t> tout</a:t>
            </a:r>
            <a:r>
              <a:rPr lang="fr-FR" baseline="0" noProof="0" dirty="0"/>
              <a:t> vrai chrétien.</a:t>
            </a:r>
          </a:p>
          <a:p>
            <a:pPr marL="0" indent="0" defTabSz="173736">
              <a:buFont typeface="Wingdings" panose="05000000000000000000" pitchFamily="2" charset="2"/>
              <a:buNone/>
            </a:pPr>
            <a:r>
              <a:rPr lang="fr-FR" baseline="0" noProof="0" dirty="0"/>
              <a:t>	</a:t>
            </a:r>
            <a:r>
              <a:rPr lang="fr-FR" b="1" baseline="0" noProof="0" dirty="0"/>
              <a:t>Depuis la création </a:t>
            </a:r>
            <a:r>
              <a:rPr lang="fr-FR" baseline="0" noProof="0" dirty="0"/>
              <a:t>jusqu’à la Croix, on n’a jamais vu ça !  [lire]</a:t>
            </a:r>
          </a:p>
          <a:p>
            <a:pPr marL="0" indent="-171450" defTabSz="173736">
              <a:buFont typeface="Wingdings" panose="05000000000000000000" pitchFamily="2" charset="2"/>
              <a:buChar char="Ø"/>
            </a:pPr>
            <a:r>
              <a:rPr lang="fr-FR" baseline="0" noProof="0" dirty="0"/>
              <a:t>Le salut est bien plus qu’une croyance, </a:t>
            </a:r>
            <a:r>
              <a:rPr lang="fr-FR" b="1" baseline="0" noProof="0" dirty="0"/>
              <a:t>c’est un miracle</a:t>
            </a:r>
            <a:r>
              <a:rPr lang="fr-FR" baseline="0" noProof="0" dirty="0"/>
              <a:t>.</a:t>
            </a:r>
            <a:endParaRPr lang="fr-FR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644F76-C23F-496A-BF78-F762963D30C3}" type="slidenum">
              <a:rPr lang="fr-FR" smtClean="0"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100615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CE1B-B2D2-4E1F-89AF-E19E6F4D890C}" type="datetimeFigureOut">
              <a:rPr lang="fr-FR" smtClean="0"/>
              <a:t>17/05/2018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353A4-D91A-4440-AA8E-CB508D2101B4}" type="slidenum">
              <a:rPr lang="fr-FR" smtClean="0"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30784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CE1B-B2D2-4E1F-89AF-E19E6F4D890C}" type="datetimeFigureOut">
              <a:rPr lang="fr-FR" smtClean="0"/>
              <a:t>17/05/2018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353A4-D91A-4440-AA8E-CB508D2101B4}" type="slidenum">
              <a:rPr lang="fr-FR" smtClean="0"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983205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CE1B-B2D2-4E1F-89AF-E19E6F4D890C}" type="datetimeFigureOut">
              <a:rPr lang="fr-FR" smtClean="0"/>
              <a:t>17/05/2018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353A4-D91A-4440-AA8E-CB508D2101B4}" type="slidenum">
              <a:rPr lang="fr-FR" smtClean="0"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042061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CE1B-B2D2-4E1F-89AF-E19E6F4D890C}" type="datetimeFigureOut">
              <a:rPr lang="fr-FR" smtClean="0"/>
              <a:t>17/05/2018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353A4-D91A-4440-AA8E-CB508D2101B4}" type="slidenum">
              <a:rPr lang="fr-FR" smtClean="0"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074766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CE1B-B2D2-4E1F-89AF-E19E6F4D890C}" type="datetimeFigureOut">
              <a:rPr lang="fr-FR" smtClean="0"/>
              <a:t>17/05/2018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353A4-D91A-4440-AA8E-CB508D2101B4}" type="slidenum">
              <a:rPr lang="fr-FR" smtClean="0"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357100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CE1B-B2D2-4E1F-89AF-E19E6F4D890C}" type="datetimeFigureOut">
              <a:rPr lang="fr-FR" smtClean="0"/>
              <a:t>17/05/2018</a:t>
            </a:fld>
            <a:endParaRPr lang="fr-F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353A4-D91A-4440-AA8E-CB508D2101B4}" type="slidenum">
              <a:rPr lang="fr-FR" smtClean="0"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2638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CE1B-B2D2-4E1F-89AF-E19E6F4D890C}" type="datetimeFigureOut">
              <a:rPr lang="fr-FR" smtClean="0"/>
              <a:t>17/05/2018</a:t>
            </a:fld>
            <a:endParaRPr lang="fr-F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353A4-D91A-4440-AA8E-CB508D2101B4}" type="slidenum">
              <a:rPr lang="fr-FR" smtClean="0"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247641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CE1B-B2D2-4E1F-89AF-E19E6F4D890C}" type="datetimeFigureOut">
              <a:rPr lang="fr-FR" smtClean="0"/>
              <a:t>17/05/2018</a:t>
            </a:fld>
            <a:endParaRPr lang="fr-F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353A4-D91A-4440-AA8E-CB508D2101B4}" type="slidenum">
              <a:rPr lang="fr-FR" smtClean="0"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354390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CE1B-B2D2-4E1F-89AF-E19E6F4D890C}" type="datetimeFigureOut">
              <a:rPr lang="fr-FR" smtClean="0"/>
              <a:t>17/05/2018</a:t>
            </a:fld>
            <a:endParaRPr lang="fr-F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353A4-D91A-4440-AA8E-CB508D2101B4}" type="slidenum">
              <a:rPr lang="fr-FR" smtClean="0"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711002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CE1B-B2D2-4E1F-89AF-E19E6F4D890C}" type="datetimeFigureOut">
              <a:rPr lang="fr-FR" smtClean="0"/>
              <a:t>17/05/2018</a:t>
            </a:fld>
            <a:endParaRPr lang="fr-F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353A4-D91A-4440-AA8E-CB508D2101B4}" type="slidenum">
              <a:rPr lang="fr-FR" smtClean="0"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41492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CE1B-B2D2-4E1F-89AF-E19E6F4D890C}" type="datetimeFigureOut">
              <a:rPr lang="fr-FR" smtClean="0"/>
              <a:t>17/05/2018</a:t>
            </a:fld>
            <a:endParaRPr lang="fr-F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353A4-D91A-4440-AA8E-CB508D2101B4}" type="slidenum">
              <a:rPr lang="fr-FR" smtClean="0"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608235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88CE1B-B2D2-4E1F-89AF-E19E6F4D890C}" type="datetimeFigureOut">
              <a:rPr lang="fr-FR" smtClean="0"/>
              <a:t>17/05/2018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B353A4-D91A-4440-AA8E-CB508D2101B4}" type="slidenum">
              <a:rPr lang="fr-FR" smtClean="0"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273991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Content Placeholder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10151165" y="6034088"/>
            <a:ext cx="2040835" cy="823912"/>
          </a:xfrm>
        </p:spPr>
        <p:txBody>
          <a:bodyPr anchor="ctr">
            <a:no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3600" dirty="0">
                <a:solidFill>
                  <a:srgbClr val="00FF00"/>
                </a:solidFill>
              </a:rPr>
              <a:t>La suite</a:t>
            </a:r>
            <a:endParaRPr lang="fr-FR" sz="3600" dirty="0">
              <a:solidFill>
                <a:srgbClr val="00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745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149968" y="781879"/>
            <a:ext cx="8042031" cy="5252208"/>
          </a:xfrm>
        </p:spPr>
        <p:txBody>
          <a:bodyPr anchor="ctr">
            <a:normAutofit lnSpcReduction="10000"/>
          </a:bodyPr>
          <a:lstStyle/>
          <a:p>
            <a:pPr marL="0" indent="0" algn="ctr">
              <a:buNone/>
            </a:pPr>
            <a:r>
              <a:rPr lang="fr-FR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 Ne savez-vous pas que vous êtes le </a:t>
            </a:r>
            <a:r>
              <a:rPr lang="fr-FR" sz="4800" b="1" i="1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temple</a:t>
            </a:r>
            <a:r>
              <a:rPr lang="fr-FR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Dieu, et que l'Esprit de Dieu </a:t>
            </a:r>
            <a:r>
              <a:rPr lang="fr-FR" sz="4800" i="1" u="sng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habite en vous</a:t>
            </a:r>
            <a:r>
              <a:rPr lang="fr-FR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?  Si quelqu'un détruit le </a:t>
            </a:r>
            <a:r>
              <a:rPr lang="fr-FR" sz="4800" b="1" i="1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temple</a:t>
            </a:r>
            <a:r>
              <a:rPr lang="fr-FR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Dieu, Dieu le détruira ;  car le </a:t>
            </a:r>
            <a:r>
              <a:rPr lang="fr-FR" sz="4800" b="1" i="1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temple</a:t>
            </a:r>
            <a:r>
              <a:rPr lang="fr-FR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Dieu est saint, et c'est ce que vous êtes. »      </a:t>
            </a:r>
            <a:r>
              <a:rPr lang="fr-FR" sz="2600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600" b="1" i="1" dirty="0">
                <a:solidFill>
                  <a:srgbClr val="00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Corinthiens 3:16-17</a:t>
            </a:r>
            <a:endParaRPr lang="fr-FR" sz="2600" b="1" i="1" u="sng" dirty="0">
              <a:solidFill>
                <a:srgbClr val="00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3"/>
            <a:ext cx="12192000" cy="781876"/>
          </a:xfrm>
        </p:spPr>
        <p:txBody>
          <a:bodyPr>
            <a:noAutofit/>
          </a:bodyPr>
          <a:lstStyle/>
          <a:p>
            <a:pPr algn="ctr"/>
            <a:r>
              <a:rPr lang="fr-FR" sz="4800" b="1" i="1" dirty="0">
                <a:solidFill>
                  <a:srgbClr val="00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Comment est-ce que ça change la vie ?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0" y="6034088"/>
            <a:ext cx="10151164" cy="823912"/>
          </a:xfrm>
        </p:spPr>
        <p:txBody>
          <a:bodyPr>
            <a:normAutofit/>
          </a:bodyPr>
          <a:lstStyle/>
          <a:p>
            <a:pPr algn="ctr"/>
            <a:r>
              <a:rPr lang="fr-FR" sz="48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 effet sanctifiant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-1" y="1563755"/>
            <a:ext cx="4149968" cy="4470332"/>
          </a:xfrm>
        </p:spPr>
        <p:txBody>
          <a:bodyPr anchor="ctr"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fr-FR" sz="40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Qu’est-ce ?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fr-FR" sz="40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Quand ?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fr-FR" sz="40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Pourquoi ?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10151165" y="6034088"/>
            <a:ext cx="2040835" cy="823912"/>
          </a:xfrm>
        </p:spPr>
        <p:txBody>
          <a:bodyPr anchor="ctr">
            <a:no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3600" dirty="0">
                <a:solidFill>
                  <a:srgbClr val="00FF00"/>
                </a:solidFill>
              </a:rPr>
              <a:t>La suite</a:t>
            </a:r>
            <a:endParaRPr lang="fr-FR" sz="3600" dirty="0">
              <a:solidFill>
                <a:srgbClr val="00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22907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4" grpId="0"/>
      <p:bldP spid="5" grpId="0" build="p"/>
      <p:bldP spid="6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149968" y="781879"/>
            <a:ext cx="8042031" cy="5252208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fr-FR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 </a:t>
            </a:r>
            <a:r>
              <a:rPr lang="fr-FR" sz="4800" i="1" u="sng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 jour de la Pentecôte</a:t>
            </a:r>
            <a:r>
              <a:rPr lang="fr-FR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ils étaient </a:t>
            </a:r>
            <a:r>
              <a:rPr lang="fr-FR" sz="4800" b="1" i="1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tous</a:t>
            </a:r>
            <a:r>
              <a:rPr lang="fr-FR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ensemble dans le même lieu.  </a:t>
            </a:r>
            <a:r>
              <a:rPr lang="fr-FR" sz="4800" b="1" i="1" u="sng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Tout à coup</a:t>
            </a:r>
            <a:r>
              <a:rPr lang="fr-FR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il vint du ciel un bruit comme celui d'un vent impétueux, et il remplit </a:t>
            </a:r>
            <a:r>
              <a:rPr lang="fr-FR" sz="4800" b="1" i="1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toute</a:t>
            </a:r>
            <a:r>
              <a:rPr lang="fr-FR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la maison où ils étaient assis. » </a:t>
            </a:r>
            <a:r>
              <a:rPr lang="fr-FR" sz="2400" b="1" i="1" dirty="0">
                <a:solidFill>
                  <a:srgbClr val="00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Actes 2:1-2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3"/>
            <a:ext cx="12192000" cy="781876"/>
          </a:xfrm>
        </p:spPr>
        <p:txBody>
          <a:bodyPr>
            <a:normAutofit/>
          </a:bodyPr>
          <a:lstStyle/>
          <a:p>
            <a:pPr algn="ctr"/>
            <a:r>
              <a:rPr lang="fr-FR" sz="4800" b="1" i="1" dirty="0">
                <a:solidFill>
                  <a:srgbClr val="00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Est-ce qu’on est toujours en attente ?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0" y="6034088"/>
            <a:ext cx="10151164" cy="823912"/>
          </a:xfrm>
        </p:spPr>
        <p:txBody>
          <a:bodyPr>
            <a:normAutofit/>
          </a:bodyPr>
          <a:lstStyle/>
          <a:p>
            <a:pPr algn="ctr"/>
            <a:r>
              <a:rPr lang="fr-FR" sz="48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Une nouvelle ère est venue.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-1" y="1563755"/>
            <a:ext cx="4149968" cy="4470332"/>
          </a:xfrm>
        </p:spPr>
        <p:txBody>
          <a:bodyPr anchor="ctr"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fr-FR" sz="40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Qu’est-ce ?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fr-FR" sz="40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Quand ?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fr-FR" sz="40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Pourquoi ?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10151165" y="6034088"/>
            <a:ext cx="2040835" cy="823912"/>
          </a:xfrm>
        </p:spPr>
        <p:txBody>
          <a:bodyPr anchor="ctr">
            <a:no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3600" dirty="0">
                <a:solidFill>
                  <a:srgbClr val="00FF00"/>
                </a:solidFill>
              </a:rPr>
              <a:t>La suite</a:t>
            </a:r>
            <a:endParaRPr lang="fr-FR" sz="3600" dirty="0">
              <a:solidFill>
                <a:srgbClr val="00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2991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4" grpId="0"/>
      <p:bldP spid="5" grpId="0" build="p"/>
      <p:bldP spid="6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149968" y="781879"/>
            <a:ext cx="8042031" cy="5252208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fr-FR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 Pour vous, vous ne vivez pas selon la chair, mais selon l'esprit, si du moins l'Esprit de Dieu habite en vous. </a:t>
            </a:r>
            <a:r>
              <a:rPr lang="fr-FR" sz="4800" b="1" i="1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 quelqu'un n'a pas l'Esprit de Christ, il ne lui appartient pas</a:t>
            </a:r>
            <a:r>
              <a:rPr lang="fr-FR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 » </a:t>
            </a:r>
            <a:r>
              <a:rPr lang="fr-FR" sz="2400" b="1" i="1" dirty="0">
                <a:solidFill>
                  <a:srgbClr val="00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Romains 8:9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3"/>
            <a:ext cx="12192000" cy="781876"/>
          </a:xfrm>
        </p:spPr>
        <p:txBody>
          <a:bodyPr>
            <a:normAutofit/>
          </a:bodyPr>
          <a:lstStyle/>
          <a:p>
            <a:pPr algn="ctr"/>
            <a:r>
              <a:rPr lang="fr-FR" sz="4800" b="1" i="1" dirty="0">
                <a:solidFill>
                  <a:srgbClr val="00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Bible est claire sur cette réalité.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0" y="6034088"/>
            <a:ext cx="10151164" cy="823912"/>
          </a:xfrm>
        </p:spPr>
        <p:txBody>
          <a:bodyPr>
            <a:normAutofit/>
          </a:bodyPr>
          <a:lstStyle/>
          <a:p>
            <a:pPr algn="ctr"/>
            <a:r>
              <a:rPr lang="fr-FR" sz="48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Tout véritable chrétien a l’Esprit.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-1" y="1563755"/>
            <a:ext cx="4149968" cy="4470332"/>
          </a:xfrm>
        </p:spPr>
        <p:txBody>
          <a:bodyPr anchor="ctr"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fr-FR" sz="40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Qu’est-ce ?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fr-FR" sz="40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Quand ?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fr-FR" sz="40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Pourquoi ?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10151165" y="6034088"/>
            <a:ext cx="2040835" cy="823912"/>
          </a:xfrm>
        </p:spPr>
        <p:txBody>
          <a:bodyPr anchor="ctr">
            <a:no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3600" dirty="0">
                <a:solidFill>
                  <a:srgbClr val="00FF00"/>
                </a:solidFill>
              </a:rPr>
              <a:t>La suite</a:t>
            </a:r>
            <a:endParaRPr lang="fr-FR" sz="3600" dirty="0">
              <a:solidFill>
                <a:srgbClr val="00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6407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4" grpId="0"/>
      <p:bldP spid="5" grpId="0" build="p"/>
      <p:bldP spid="6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149968" y="781879"/>
            <a:ext cx="8042031" cy="5252208"/>
          </a:xfrm>
        </p:spPr>
        <p:txBody>
          <a:bodyPr anchor="ctr">
            <a:normAutofit fontScale="92500"/>
          </a:bodyPr>
          <a:lstStyle/>
          <a:p>
            <a:pPr marL="0" indent="0" algn="ctr">
              <a:buNone/>
            </a:pPr>
            <a:r>
              <a:rPr lang="fr-FR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 Après avoir entendu la parole de la vérité, l'Évangile de votre salut, en Lui vous avez cru et vous avez été </a:t>
            </a:r>
            <a:r>
              <a:rPr lang="fr-FR" sz="4800" b="1" i="1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scellés</a:t>
            </a:r>
            <a:r>
              <a:rPr lang="fr-FR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du Saint Esprit qui avait été promis, lequel est </a:t>
            </a:r>
            <a:r>
              <a:rPr lang="fr-FR" sz="4800" b="1" i="1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 gage</a:t>
            </a:r>
            <a:r>
              <a:rPr lang="fr-FR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notre héritage, pour la rédemption de ceux que Dieu s'est acquis » </a:t>
            </a:r>
            <a:r>
              <a:rPr lang="fr-FR" sz="2600" b="1" i="1" dirty="0">
                <a:solidFill>
                  <a:srgbClr val="00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Ephésiens 1:13-14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3"/>
            <a:ext cx="12192000" cy="781876"/>
          </a:xfrm>
        </p:spPr>
        <p:txBody>
          <a:bodyPr>
            <a:normAutofit/>
          </a:bodyPr>
          <a:lstStyle/>
          <a:p>
            <a:pPr algn="ctr"/>
            <a:r>
              <a:rPr lang="fr-FR" sz="4800" b="1" i="1" dirty="0">
                <a:solidFill>
                  <a:srgbClr val="00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L’Esprit est le sceau du salut.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0" y="6034088"/>
            <a:ext cx="10151164" cy="823912"/>
          </a:xfrm>
        </p:spPr>
        <p:txBody>
          <a:bodyPr>
            <a:normAutofit/>
          </a:bodyPr>
          <a:lstStyle/>
          <a:p>
            <a:pPr algn="ctr"/>
            <a:r>
              <a:rPr lang="fr-FR" sz="48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 présence nous rassure.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-1" y="1563755"/>
            <a:ext cx="4149968" cy="4470332"/>
          </a:xfrm>
        </p:spPr>
        <p:txBody>
          <a:bodyPr anchor="ctr"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fr-FR" sz="40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Qu’est-ce ?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fr-FR" sz="40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Quand ?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fr-FR" sz="40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Pourquoi ?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10151165" y="6034088"/>
            <a:ext cx="2040835" cy="823912"/>
          </a:xfrm>
        </p:spPr>
        <p:txBody>
          <a:bodyPr anchor="ctr">
            <a:no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3600" dirty="0">
                <a:solidFill>
                  <a:srgbClr val="00FF00"/>
                </a:solidFill>
              </a:rPr>
              <a:t>La suite</a:t>
            </a:r>
            <a:endParaRPr lang="fr-FR" sz="3600" dirty="0">
              <a:solidFill>
                <a:srgbClr val="00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4557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4" grpId="0"/>
      <p:bldP spid="5" grpId="0" build="p"/>
      <p:bldP spid="6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149968" y="781879"/>
            <a:ext cx="8042031" cy="5252208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fr-FR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 Alors Pierre et Jean leur imposèrent les mains, </a:t>
            </a:r>
            <a:r>
              <a:rPr lang="fr-FR" sz="4800" b="1" i="1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 ils reçurent le Saint Esprit</a:t>
            </a:r>
            <a:r>
              <a:rPr lang="fr-FR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 » </a:t>
            </a:r>
            <a:r>
              <a:rPr lang="fr-FR" sz="2400" b="1" i="1" dirty="0">
                <a:solidFill>
                  <a:srgbClr val="00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Actes 8:17</a:t>
            </a:r>
          </a:p>
          <a:p>
            <a:pPr marL="0" indent="0" algn="ctr">
              <a:buNone/>
            </a:pPr>
            <a:r>
              <a:rPr lang="fr-FR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 Lorsque Paul leur eut imposé les mains, </a:t>
            </a:r>
            <a:r>
              <a:rPr lang="fr-FR" sz="4800" b="1" i="1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 Saint Esprit vint</a:t>
            </a:r>
            <a:r>
              <a:rPr lang="fr-FR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sur eux. » </a:t>
            </a:r>
            <a:r>
              <a:rPr lang="fr-FR" sz="2400" b="1" i="1" dirty="0">
                <a:solidFill>
                  <a:srgbClr val="00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Actes 19:6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3"/>
            <a:ext cx="12192000" cy="781876"/>
          </a:xfrm>
        </p:spPr>
        <p:txBody>
          <a:bodyPr>
            <a:normAutofit/>
          </a:bodyPr>
          <a:lstStyle/>
          <a:p>
            <a:pPr algn="ctr"/>
            <a:r>
              <a:rPr lang="fr-FR" sz="4800" b="1" i="1" dirty="0">
                <a:solidFill>
                  <a:srgbClr val="00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 penser des Actes 8v17 et 19v6 ? 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0" y="6034088"/>
            <a:ext cx="10151164" cy="823912"/>
          </a:xfrm>
        </p:spPr>
        <p:txBody>
          <a:bodyPr>
            <a:normAutofit/>
          </a:bodyPr>
          <a:lstStyle/>
          <a:p>
            <a:pPr algn="ctr"/>
            <a:r>
              <a:rPr lang="fr-FR" sz="48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foi mentale ne sauve pas.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-1" y="1563755"/>
            <a:ext cx="4149968" cy="4470332"/>
          </a:xfrm>
        </p:spPr>
        <p:txBody>
          <a:bodyPr anchor="ctr"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fr-FR" sz="40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Qu’est-ce ?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fr-FR" sz="40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Quand ?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fr-FR" sz="40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Pourquoi ?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10151165" y="6034088"/>
            <a:ext cx="2040835" cy="823912"/>
          </a:xfrm>
        </p:spPr>
        <p:txBody>
          <a:bodyPr anchor="ctr">
            <a:no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3600" dirty="0">
                <a:solidFill>
                  <a:srgbClr val="00FF00"/>
                </a:solidFill>
              </a:rPr>
              <a:t>La suite</a:t>
            </a:r>
            <a:endParaRPr lang="fr-FR" sz="3600" dirty="0">
              <a:solidFill>
                <a:srgbClr val="00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17019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uiExpand="1" build="p"/>
      <p:bldP spid="4" grpId="0"/>
      <p:bldP spid="5" grpId="0" build="p"/>
      <p:bldP spid="6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149968" y="781879"/>
            <a:ext cx="8042031" cy="5252208"/>
          </a:xfrm>
        </p:spPr>
        <p:txBody>
          <a:bodyPr anchor="ctr">
            <a:normAutofit lnSpcReduction="10000"/>
          </a:bodyPr>
          <a:lstStyle/>
          <a:p>
            <a:pPr marL="0" indent="0" algn="ctr">
              <a:buNone/>
            </a:pPr>
            <a:r>
              <a:rPr lang="fr-FR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 Simon lui-même </a:t>
            </a:r>
            <a:r>
              <a:rPr lang="fr-FR" sz="4800" b="1" i="1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crut</a:t>
            </a:r>
            <a:r>
              <a:rPr lang="fr-FR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et, après avoir été </a:t>
            </a:r>
            <a:r>
              <a:rPr lang="fr-FR" sz="4800" b="1" i="1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baptisé</a:t>
            </a:r>
            <a:r>
              <a:rPr lang="fr-FR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il ne </a:t>
            </a:r>
            <a:r>
              <a:rPr lang="fr-FR" sz="4800" b="1" i="1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quittait plus </a:t>
            </a:r>
            <a:r>
              <a:rPr lang="fr-FR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Philippe… » </a:t>
            </a:r>
            <a:r>
              <a:rPr lang="fr-FR" sz="2400" b="1" i="1" dirty="0">
                <a:solidFill>
                  <a:srgbClr val="00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Actes 8:13</a:t>
            </a:r>
          </a:p>
          <a:p>
            <a:pPr marL="0" indent="0" algn="ctr">
              <a:buNone/>
            </a:pPr>
            <a:r>
              <a:rPr lang="fr-FR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Lorsque Simon vit que le Saint Esprit était donné par l'imposition des mains des apôtres, il leur offrit de </a:t>
            </a:r>
            <a:r>
              <a:rPr lang="fr-FR" sz="4800" b="1" i="1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l'argent</a:t>
            </a:r>
            <a:r>
              <a:rPr lang="fr-FR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fr-FR" sz="2400" b="1" i="1" dirty="0">
                <a:solidFill>
                  <a:srgbClr val="00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Actes 8:18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3"/>
            <a:ext cx="12192000" cy="781876"/>
          </a:xfrm>
        </p:spPr>
        <p:txBody>
          <a:bodyPr>
            <a:normAutofit/>
          </a:bodyPr>
          <a:lstStyle/>
          <a:p>
            <a:pPr algn="ctr"/>
            <a:r>
              <a:rPr lang="fr-FR" sz="4800" b="1" i="1" dirty="0">
                <a:solidFill>
                  <a:srgbClr val="00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Simon est un exemple.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0" y="6034088"/>
            <a:ext cx="10151164" cy="823912"/>
          </a:xfrm>
        </p:spPr>
        <p:txBody>
          <a:bodyPr>
            <a:normAutofit fontScale="77500" lnSpcReduction="20000"/>
          </a:bodyPr>
          <a:lstStyle/>
          <a:p>
            <a:pPr algn="ctr"/>
            <a:r>
              <a:rPr lang="fr-FR" sz="48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Beaucoup de ‘</a:t>
            </a:r>
            <a:r>
              <a:rPr lang="fr-FR" sz="48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professants</a:t>
            </a:r>
            <a:r>
              <a:rPr lang="fr-FR" sz="48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’ sont comme lui !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-1" y="1563755"/>
            <a:ext cx="4149968" cy="4470332"/>
          </a:xfrm>
        </p:spPr>
        <p:txBody>
          <a:bodyPr anchor="ctr"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fr-FR" sz="40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Qu’est-ce ?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fr-FR" sz="40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Quand ?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fr-FR" sz="40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Pourquoi ?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10151165" y="6034088"/>
            <a:ext cx="2040835" cy="823912"/>
          </a:xfrm>
        </p:spPr>
        <p:txBody>
          <a:bodyPr anchor="ctr">
            <a:no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3600" dirty="0">
                <a:solidFill>
                  <a:srgbClr val="00FF00"/>
                </a:solidFill>
              </a:rPr>
              <a:t>La suite</a:t>
            </a:r>
            <a:endParaRPr lang="fr-FR" sz="3600" dirty="0">
              <a:solidFill>
                <a:srgbClr val="00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3654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uiExpand="1" build="p"/>
      <p:bldP spid="4" grpId="0"/>
      <p:bldP spid="5" grpId="0" build="p"/>
      <p:bldP spid="6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149968" y="781879"/>
            <a:ext cx="8042031" cy="5252208"/>
          </a:xfrm>
        </p:spPr>
        <p:txBody>
          <a:bodyPr anchor="ctr">
            <a:normAutofit fontScale="85000" lnSpcReduction="10000"/>
          </a:bodyPr>
          <a:lstStyle/>
          <a:p>
            <a:pPr marL="0" indent="0" algn="ctr">
              <a:buNone/>
            </a:pPr>
            <a:r>
              <a:rPr lang="fr-FR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 ’Avez-vous </a:t>
            </a:r>
            <a:r>
              <a:rPr lang="fr-FR" sz="4800" b="1" i="1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reçu le Saint Esprit</a:t>
            </a:r>
            <a:r>
              <a:rPr lang="fr-FR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fr-FR" sz="4800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quand</a:t>
            </a:r>
            <a:r>
              <a:rPr lang="fr-FR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vous avez cru ?’ Ils lui répondirent :  ‘Nous n'avons pas même entendu dire qu'il y ait un Saint Esprit.’ » </a:t>
            </a:r>
            <a:r>
              <a:rPr lang="fr-FR" sz="3000" b="1" i="1" dirty="0">
                <a:solidFill>
                  <a:srgbClr val="00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Actes 19:2</a:t>
            </a:r>
          </a:p>
          <a:p>
            <a:pPr marL="0" indent="0" algn="ctr">
              <a:buNone/>
            </a:pPr>
            <a:r>
              <a:rPr lang="fr-FR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 Alors Paul dit :  ‘Jean a baptisé du baptême de repentance, disant au peuple de croire en celui qui venait après lui, c'est-à-dire, </a:t>
            </a:r>
            <a:r>
              <a:rPr lang="fr-FR" sz="4800" b="1" i="1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 Jésus</a:t>
            </a:r>
            <a:r>
              <a:rPr lang="fr-FR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.’ » </a:t>
            </a:r>
            <a:r>
              <a:rPr lang="fr-FR" b="1" i="1" dirty="0">
                <a:solidFill>
                  <a:srgbClr val="00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Actes 19:4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3"/>
            <a:ext cx="12192000" cy="781876"/>
          </a:xfrm>
        </p:spPr>
        <p:txBody>
          <a:bodyPr>
            <a:normAutofit fontScale="90000"/>
          </a:bodyPr>
          <a:lstStyle/>
          <a:p>
            <a:pPr algn="ctr"/>
            <a:r>
              <a:rPr lang="fr-FR" sz="4800" b="1" i="1" dirty="0">
                <a:solidFill>
                  <a:srgbClr val="00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Les disciples de Jean sont un autre exemple.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0" y="6034088"/>
            <a:ext cx="10151164" cy="823912"/>
          </a:xfrm>
        </p:spPr>
        <p:txBody>
          <a:bodyPr>
            <a:normAutofit fontScale="92500"/>
          </a:bodyPr>
          <a:lstStyle/>
          <a:p>
            <a:pPr algn="ctr"/>
            <a:r>
              <a:rPr lang="fr-FR" sz="48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Êtes-vous juste en route ou arrivés ?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-1" y="1563755"/>
            <a:ext cx="4149968" cy="4470332"/>
          </a:xfrm>
        </p:spPr>
        <p:txBody>
          <a:bodyPr anchor="ctr"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fr-FR" sz="40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Qu’est-ce ?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fr-FR" sz="40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Quand ?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fr-FR" sz="40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Pourquoi ?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10151165" y="6034088"/>
            <a:ext cx="2040835" cy="823912"/>
          </a:xfrm>
        </p:spPr>
        <p:txBody>
          <a:bodyPr anchor="ctr">
            <a:no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3600" dirty="0">
                <a:solidFill>
                  <a:srgbClr val="00FF00"/>
                </a:solidFill>
              </a:rPr>
              <a:t>La suite</a:t>
            </a:r>
            <a:endParaRPr lang="fr-FR" sz="3600" dirty="0">
              <a:solidFill>
                <a:srgbClr val="00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7983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uiExpand="1" build="p"/>
      <p:bldP spid="4" grpId="0"/>
      <p:bldP spid="5" grpId="0" build="p"/>
      <p:bldP spid="6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149968" y="781879"/>
            <a:ext cx="8042031" cy="5252208"/>
          </a:xfrm>
        </p:spPr>
        <p:txBody>
          <a:bodyPr anchor="ctr">
            <a:normAutofit lnSpcReduction="10000"/>
          </a:bodyPr>
          <a:lstStyle/>
          <a:p>
            <a:pPr marL="0" indent="0" algn="ctr">
              <a:buNone/>
            </a:pPr>
            <a:r>
              <a:rPr lang="fr-FR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 Si l'Esprit de celui qui a ressuscité Jésus d'entre les morts </a:t>
            </a:r>
            <a:r>
              <a:rPr lang="fr-FR" sz="4800" b="1" i="1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habite</a:t>
            </a:r>
            <a:r>
              <a:rPr lang="fr-FR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en vous, celui qui a ressuscité Christ d'entre les morts rendra aussi la vie à vos corps mortels par son Esprit qui </a:t>
            </a:r>
            <a:r>
              <a:rPr lang="fr-FR" sz="4800" b="1" i="1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habite</a:t>
            </a:r>
            <a:r>
              <a:rPr lang="fr-FR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en vous. »</a:t>
            </a:r>
            <a:r>
              <a:rPr lang="fr-FR" sz="2600" b="1" i="1" dirty="0">
                <a:solidFill>
                  <a:srgbClr val="00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Romains 8:11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3"/>
            <a:ext cx="12192000" cy="781876"/>
          </a:xfrm>
        </p:spPr>
        <p:txBody>
          <a:bodyPr>
            <a:normAutofit/>
          </a:bodyPr>
          <a:lstStyle/>
          <a:p>
            <a:pPr algn="ctr"/>
            <a:r>
              <a:rPr lang="fr-FR" sz="4800" b="1" i="1" dirty="0">
                <a:solidFill>
                  <a:srgbClr val="00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Quel effet a la présence de l’Éternel ?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0" y="6034088"/>
            <a:ext cx="10151164" cy="823912"/>
          </a:xfrm>
        </p:spPr>
        <p:txBody>
          <a:bodyPr>
            <a:normAutofit/>
          </a:bodyPr>
          <a:lstStyle/>
          <a:p>
            <a:pPr algn="ctr"/>
            <a:r>
              <a:rPr lang="fr-FR" sz="48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Une force pour vivre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-1" y="1563755"/>
            <a:ext cx="4149968" cy="4470332"/>
          </a:xfrm>
        </p:spPr>
        <p:txBody>
          <a:bodyPr anchor="ctr"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fr-FR" sz="40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Qu’est-ce ?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fr-FR" sz="40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Quand ?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fr-FR" sz="40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Pourquoi ?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10151165" y="6034088"/>
            <a:ext cx="2040835" cy="823912"/>
          </a:xfrm>
        </p:spPr>
        <p:txBody>
          <a:bodyPr anchor="ctr">
            <a:no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3600" dirty="0">
                <a:solidFill>
                  <a:srgbClr val="00FF00"/>
                </a:solidFill>
              </a:rPr>
              <a:t>La suite</a:t>
            </a:r>
            <a:endParaRPr lang="fr-FR" sz="3600" dirty="0">
              <a:solidFill>
                <a:srgbClr val="00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3450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4" grpId="0"/>
      <p:bldP spid="5" grpId="0" build="p"/>
      <p:bldP spid="6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149968" y="781879"/>
            <a:ext cx="8042031" cy="5252208"/>
          </a:xfrm>
        </p:spPr>
        <p:txBody>
          <a:bodyPr anchor="ctr">
            <a:normAutofit fontScale="85000" lnSpcReduction="10000"/>
          </a:bodyPr>
          <a:lstStyle/>
          <a:p>
            <a:pPr marL="0" indent="0" algn="ctr">
              <a:buNone/>
            </a:pPr>
            <a:r>
              <a:rPr lang="fr-FR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 Je prierai le Père, et IL vous donnera un autre Consolateur, afin qu'il </a:t>
            </a:r>
            <a:r>
              <a:rPr lang="fr-FR" sz="4800" b="1" i="1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demeure</a:t>
            </a:r>
            <a:r>
              <a:rPr lang="fr-FR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4800" b="1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éternellement</a:t>
            </a:r>
            <a:r>
              <a:rPr lang="fr-FR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avec vous, l'Esprit de vérité, que le monde ne peut recevoir, parce qu'il ne le voit point et ne le connaît point; mais vous, vous le connaissez, car il </a:t>
            </a:r>
            <a:r>
              <a:rPr lang="fr-FR" sz="4800" b="1" i="1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demeure</a:t>
            </a:r>
            <a:r>
              <a:rPr lang="fr-FR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avec vous, </a:t>
            </a:r>
            <a:r>
              <a:rPr lang="fr-FR" sz="4800" b="1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 il sera en vous</a:t>
            </a:r>
            <a:r>
              <a:rPr lang="fr-FR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 »       </a:t>
            </a:r>
            <a:r>
              <a:rPr lang="fr-FR" b="1" i="1" dirty="0">
                <a:solidFill>
                  <a:srgbClr val="00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Jean 14:16-17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3"/>
            <a:ext cx="12192000" cy="781876"/>
          </a:xfrm>
        </p:spPr>
        <p:txBody>
          <a:bodyPr>
            <a:normAutofit/>
          </a:bodyPr>
          <a:lstStyle/>
          <a:p>
            <a:pPr algn="ctr"/>
            <a:r>
              <a:rPr lang="fr-FR" sz="4800" b="1" i="1" dirty="0">
                <a:solidFill>
                  <a:srgbClr val="00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Est-ce qu’IL quitte le chrétien qui chute ?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0" y="6034088"/>
            <a:ext cx="10151164" cy="823912"/>
          </a:xfrm>
        </p:spPr>
        <p:txBody>
          <a:bodyPr>
            <a:normAutofit/>
          </a:bodyPr>
          <a:lstStyle/>
          <a:p>
            <a:pPr algn="ctr"/>
            <a:r>
              <a:rPr lang="fr-FR" sz="48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 J’ai l’assurance de mon salut. »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-1" y="1563755"/>
            <a:ext cx="4149968" cy="4470332"/>
          </a:xfrm>
        </p:spPr>
        <p:txBody>
          <a:bodyPr anchor="ctr"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fr-FR" sz="40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Qu’est-ce ?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fr-FR" sz="40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Quand ?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fr-FR" sz="40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Pourquoi ?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10151165" y="6034088"/>
            <a:ext cx="2040835" cy="823912"/>
          </a:xfrm>
        </p:spPr>
        <p:txBody>
          <a:bodyPr anchor="ctr">
            <a:no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3600" dirty="0">
                <a:solidFill>
                  <a:srgbClr val="00FF00"/>
                </a:solidFill>
              </a:rPr>
              <a:t>La suite</a:t>
            </a:r>
            <a:endParaRPr lang="fr-FR" sz="3600" dirty="0">
              <a:solidFill>
                <a:srgbClr val="00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9485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4" grpId="0"/>
      <p:bldP spid="5" grpId="0" build="p"/>
      <p:bldP spid="6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95000">
              <a:schemeClr val="tx1">
                <a:lumMod val="95000"/>
                <a:lumOff val="5000"/>
              </a:schemeClr>
            </a:gs>
            <a:gs pos="0">
              <a:srgbClr val="800000"/>
            </a:gs>
            <a:gs pos="100000">
              <a:srgbClr val="800000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3"/>
            <a:ext cx="12192000" cy="781876"/>
          </a:xfrm>
        </p:spPr>
        <p:txBody>
          <a:bodyPr>
            <a:normAutofit/>
          </a:bodyPr>
          <a:lstStyle/>
          <a:p>
            <a:pPr algn="ctr"/>
            <a:r>
              <a:rPr lang="fr-FR" sz="4800" b="1" i="1" dirty="0">
                <a:solidFill>
                  <a:srgbClr val="00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Revoir, Réagir et Revenir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-1" y="6034088"/>
            <a:ext cx="12191999" cy="823912"/>
          </a:xfrm>
        </p:spPr>
        <p:txBody>
          <a:bodyPr>
            <a:normAutofit/>
          </a:bodyPr>
          <a:lstStyle/>
          <a:p>
            <a:pPr algn="ctr"/>
            <a:r>
              <a:rPr lang="en-US" sz="4800" i="1" u="sng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www.AzBible.yolasite.com/fr</a:t>
            </a:r>
            <a:endParaRPr lang="fr-FR" sz="4800" i="1" u="sng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-1" y="1563755"/>
            <a:ext cx="4149968" cy="3606122"/>
          </a:xfrm>
        </p:spPr>
        <p:txBody>
          <a:bodyPr anchor="ctr"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fr-FR" sz="40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Qu’est-ce ?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fr-FR" sz="40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Quand ?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fr-FR" sz="40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Pourquoi ?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149968" y="781879"/>
            <a:ext cx="8042031" cy="5252208"/>
          </a:xfrm>
        </p:spPr>
        <p:txBody>
          <a:bodyPr anchor="ctr"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fr-FR" sz="48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L’habitation de l’Esprit de Dieu est pour </a:t>
            </a:r>
            <a:r>
              <a:rPr lang="fr-FR" sz="4800" b="1" i="1" u="sng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tout</a:t>
            </a:r>
            <a:r>
              <a:rPr lang="fr-FR" sz="48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chrétien.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sz="48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 </a:t>
            </a:r>
            <a:r>
              <a:rPr lang="fr-FR" sz="4800" b="1" i="1" u="sng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entre</a:t>
            </a:r>
            <a:r>
              <a:rPr lang="fr-FR" sz="48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le jour du salut !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sz="48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 ne quitte </a:t>
            </a:r>
            <a:r>
              <a:rPr lang="fr-FR" sz="4800" b="1" i="1" u="sng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jamais</a:t>
            </a:r>
            <a:r>
              <a:rPr lang="fr-FR" sz="48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la personne qui est vraiment sauvée.</a:t>
            </a:r>
          </a:p>
        </p:txBody>
      </p:sp>
    </p:spTree>
    <p:extLst>
      <p:ext uri="{BB962C8B-B14F-4D97-AF65-F5344CB8AC3E}">
        <p14:creationId xmlns:p14="http://schemas.microsoft.com/office/powerpoint/2010/main" val="812478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  <p:bldP spid="6" grpId="0" uiExpand="1" build="p"/>
      <p:bldP spid="8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95000">
              <a:schemeClr val="tx1">
                <a:lumMod val="95000"/>
                <a:lumOff val="5000"/>
              </a:schemeClr>
            </a:gs>
            <a:gs pos="0">
              <a:srgbClr val="800000"/>
            </a:gs>
            <a:gs pos="100000">
              <a:srgbClr val="800000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149968" y="781879"/>
            <a:ext cx="8042031" cy="5252208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fr-FR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 En lui vous êtes aussi édifiés pour être une </a:t>
            </a:r>
            <a:r>
              <a:rPr lang="fr-FR" sz="4800" b="1" i="1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habitation</a:t>
            </a:r>
            <a:r>
              <a:rPr lang="fr-FR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Dieu en Esprit. » </a:t>
            </a:r>
            <a:r>
              <a:rPr lang="fr-FR" sz="2400" b="1" i="1" dirty="0">
                <a:solidFill>
                  <a:srgbClr val="00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Ephésiens 2:22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3"/>
            <a:ext cx="12192000" cy="781876"/>
          </a:xfrm>
        </p:spPr>
        <p:txBody>
          <a:bodyPr>
            <a:normAutofit/>
          </a:bodyPr>
          <a:lstStyle/>
          <a:p>
            <a:pPr algn="ctr"/>
            <a:r>
              <a:rPr lang="fr-FR" sz="4800" b="1" i="1" dirty="0">
                <a:solidFill>
                  <a:srgbClr val="00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 se passe-t-il </a:t>
            </a:r>
            <a:r>
              <a:rPr lang="fr-FR" sz="4800" b="1" i="1" u="sng" dirty="0">
                <a:solidFill>
                  <a:srgbClr val="00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 jour</a:t>
            </a:r>
            <a:r>
              <a:rPr lang="fr-FR" sz="4800" b="1" i="1" dirty="0">
                <a:solidFill>
                  <a:srgbClr val="00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du salut ?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0" y="6034088"/>
            <a:ext cx="10151164" cy="823912"/>
          </a:xfrm>
        </p:spPr>
        <p:txBody>
          <a:bodyPr>
            <a:normAutofit/>
          </a:bodyPr>
          <a:lstStyle/>
          <a:p>
            <a:pPr algn="ctr"/>
            <a:r>
              <a:rPr lang="fr-FR" sz="48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C’est un vrai miracle !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-1" y="1563755"/>
            <a:ext cx="4149968" cy="4470332"/>
          </a:xfrm>
        </p:spPr>
        <p:txBody>
          <a:bodyPr anchor="ctr"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fr-FR" sz="38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Le pardon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fr-FR" sz="38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L’enlèvement du péché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fr-FR" sz="38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La régénération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fr-FR" sz="38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L’habitation par l’Esprit de Dieu</a:t>
            </a:r>
          </a:p>
          <a:p>
            <a:pPr marL="0" indent="0">
              <a:buNone/>
            </a:pPr>
            <a:r>
              <a:rPr lang="fr-FR" sz="38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10151165" y="6034088"/>
            <a:ext cx="2040835" cy="823912"/>
          </a:xfrm>
        </p:spPr>
        <p:txBody>
          <a:bodyPr anchor="ctr">
            <a:no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3600" dirty="0">
                <a:solidFill>
                  <a:srgbClr val="00FF00"/>
                </a:solidFill>
              </a:rPr>
              <a:t>La suite</a:t>
            </a:r>
            <a:endParaRPr lang="fr-FR" sz="3600" dirty="0">
              <a:solidFill>
                <a:srgbClr val="00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0276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000"/>
                            </p:stCondLst>
                            <p:childTnLst>
                              <p:par>
                                <p:cTn id="2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4000"/>
                            </p:stCondLst>
                            <p:childTnLst>
                              <p:par>
                                <p:cTn id="3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3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3500"/>
                            </p:stCondLst>
                            <p:childTnLst>
                              <p:par>
                                <p:cTn id="49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4" grpId="0"/>
      <p:bldP spid="5" grpId="0" build="p"/>
      <p:bldP spid="6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149968" y="781879"/>
            <a:ext cx="8042031" cy="5252208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fr-FR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 Jésus lui répondit :  ‘Si quelqu'un m'aime, il gardera ma parole, et mon Père l'aimera ;  </a:t>
            </a:r>
            <a:r>
              <a:rPr lang="fr-FR" sz="4800" b="1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nous</a:t>
            </a:r>
            <a:r>
              <a:rPr lang="fr-FR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viendrons à lui, et </a:t>
            </a:r>
            <a:r>
              <a:rPr lang="fr-FR" sz="4800" b="1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nous</a:t>
            </a:r>
            <a:r>
              <a:rPr lang="fr-FR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ferons </a:t>
            </a:r>
            <a:r>
              <a:rPr lang="fr-FR" sz="4800" b="1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notre</a:t>
            </a:r>
            <a:r>
              <a:rPr lang="fr-FR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4800" b="1" i="1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demeure</a:t>
            </a:r>
            <a:r>
              <a:rPr lang="fr-FR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chez lui.’ » </a:t>
            </a:r>
            <a:r>
              <a:rPr lang="fr-FR" sz="2400" b="1" i="1" u="sng" dirty="0">
                <a:solidFill>
                  <a:srgbClr val="00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Jean 14:23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3"/>
            <a:ext cx="12192000" cy="781876"/>
          </a:xfrm>
        </p:spPr>
        <p:txBody>
          <a:bodyPr>
            <a:noAutofit/>
          </a:bodyPr>
          <a:lstStyle/>
          <a:p>
            <a:pPr algn="ctr"/>
            <a:r>
              <a:rPr lang="fr-FR" sz="4500" b="1" i="1" dirty="0">
                <a:solidFill>
                  <a:srgbClr val="00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Qu’est-ce que c’est d’être habité par Dieu ?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0" y="6034088"/>
            <a:ext cx="10151164" cy="823912"/>
          </a:xfrm>
        </p:spPr>
        <p:txBody>
          <a:bodyPr>
            <a:normAutofit/>
          </a:bodyPr>
          <a:lstStyle/>
          <a:p>
            <a:pPr algn="ctr"/>
            <a:r>
              <a:rPr lang="fr-FR" sz="48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Une promesse tenue.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-1" y="1563755"/>
            <a:ext cx="4149968" cy="4470332"/>
          </a:xfrm>
        </p:spPr>
        <p:txBody>
          <a:bodyPr anchor="ctr"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fr-FR" sz="40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Qu’est-ce ?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fr-FR" sz="40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Quand ?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fr-FR" sz="40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Pourquoi ?</a:t>
            </a:r>
          </a:p>
          <a:p>
            <a:pPr marL="0" indent="0">
              <a:buNone/>
            </a:pPr>
            <a:r>
              <a:rPr lang="fr-FR" sz="40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10151165" y="6034088"/>
            <a:ext cx="2040835" cy="823912"/>
          </a:xfrm>
        </p:spPr>
        <p:txBody>
          <a:bodyPr anchor="ctr">
            <a:no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3600" dirty="0">
                <a:solidFill>
                  <a:srgbClr val="00FF00"/>
                </a:solidFill>
              </a:rPr>
              <a:t>La suite</a:t>
            </a:r>
            <a:endParaRPr lang="fr-FR" sz="3600" dirty="0">
              <a:solidFill>
                <a:srgbClr val="00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9755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4000"/>
                            </p:stCondLst>
                            <p:childTnLst>
                              <p:par>
                                <p:cTn id="2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4" grpId="0"/>
      <p:bldP spid="5" grpId="0" build="p"/>
      <p:bldP spid="6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149968" y="781879"/>
            <a:ext cx="8042031" cy="5252208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fr-FR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 J'enverrai sur vous </a:t>
            </a:r>
            <a:r>
              <a:rPr lang="fr-FR" sz="4800" b="1" i="1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 que mon Père a promis</a:t>
            </a:r>
            <a:r>
              <a:rPr lang="fr-FR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;  mais vous, restez dans la ville jusqu'à ce que vous soyez revêtus de la puissance d'en haut. » </a:t>
            </a:r>
            <a:r>
              <a:rPr lang="fr-FR" sz="2400" b="1" i="1" dirty="0">
                <a:solidFill>
                  <a:srgbClr val="00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Luc 24:49</a:t>
            </a:r>
            <a:endParaRPr lang="fr-FR" sz="2400" b="1" i="1" u="sng" dirty="0">
              <a:solidFill>
                <a:srgbClr val="00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3"/>
            <a:ext cx="12192000" cy="781876"/>
          </a:xfrm>
        </p:spPr>
        <p:txBody>
          <a:bodyPr>
            <a:noAutofit/>
          </a:bodyPr>
          <a:lstStyle/>
          <a:p>
            <a:pPr algn="ctr"/>
            <a:r>
              <a:rPr lang="fr-FR" sz="4500" b="1" i="1" dirty="0">
                <a:solidFill>
                  <a:srgbClr val="00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L’Éternel Dieu l’avait promis.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0" y="6034088"/>
            <a:ext cx="10151164" cy="823912"/>
          </a:xfrm>
        </p:spPr>
        <p:txBody>
          <a:bodyPr>
            <a:normAutofit/>
          </a:bodyPr>
          <a:lstStyle/>
          <a:p>
            <a:pPr algn="ctr"/>
            <a:r>
              <a:rPr lang="fr-FR" sz="48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Une promesse de longue date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-1" y="1563755"/>
            <a:ext cx="4149968" cy="4470332"/>
          </a:xfrm>
        </p:spPr>
        <p:txBody>
          <a:bodyPr anchor="ctr"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fr-FR" sz="40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Qu’est-ce ?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fr-FR" sz="4000" i="1" dirty="0">
                <a:solidFill>
                  <a:srgbClr val="99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Quand ?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fr-FR" sz="4000" i="1" dirty="0">
                <a:solidFill>
                  <a:srgbClr val="99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Pourquoi ?</a:t>
            </a:r>
          </a:p>
          <a:p>
            <a:pPr marL="0" indent="0">
              <a:buNone/>
            </a:pPr>
            <a:r>
              <a:rPr lang="fr-FR" sz="4000" i="1" dirty="0">
                <a:solidFill>
                  <a:srgbClr val="99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10151165" y="6034088"/>
            <a:ext cx="2040835" cy="823912"/>
          </a:xfrm>
        </p:spPr>
        <p:txBody>
          <a:bodyPr anchor="ctr">
            <a:no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3600" dirty="0">
                <a:solidFill>
                  <a:srgbClr val="00FF00"/>
                </a:solidFill>
              </a:rPr>
              <a:t>La suite</a:t>
            </a:r>
            <a:endParaRPr lang="fr-FR" sz="3600" dirty="0">
              <a:solidFill>
                <a:srgbClr val="00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8349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500"/>
                            </p:stCondLst>
                            <p:childTnLst>
                              <p:par>
                                <p:cTn id="36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4" grpId="0"/>
      <p:bldP spid="5" grpId="0" build="p"/>
      <p:bldP spid="6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149968" y="781879"/>
            <a:ext cx="8042031" cy="5252208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fr-FR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 Tournez-vous pour écouter mes réprimandes !  Voici, </a:t>
            </a:r>
            <a:r>
              <a:rPr lang="fr-FR" sz="4800" b="1" i="1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 répandrai sur vous mon Esprit</a:t>
            </a:r>
            <a:r>
              <a:rPr lang="fr-FR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Je vous ferez connaître mes paroles. » </a:t>
            </a:r>
            <a:r>
              <a:rPr lang="fr-FR" sz="2400" b="1" i="1" dirty="0">
                <a:solidFill>
                  <a:srgbClr val="00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Proverbes 1:23</a:t>
            </a:r>
            <a:endParaRPr lang="fr-FR" sz="2400" b="1" i="1" u="sng" dirty="0">
              <a:solidFill>
                <a:srgbClr val="00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3"/>
            <a:ext cx="12192000" cy="781876"/>
          </a:xfrm>
        </p:spPr>
        <p:txBody>
          <a:bodyPr>
            <a:noAutofit/>
          </a:bodyPr>
          <a:lstStyle/>
          <a:p>
            <a:pPr algn="ctr"/>
            <a:r>
              <a:rPr lang="fr-FR" sz="4500" b="1" i="1" dirty="0">
                <a:solidFill>
                  <a:srgbClr val="00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L’Éternel Dieu l’avait promis.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0" y="6034088"/>
            <a:ext cx="10151164" cy="823912"/>
          </a:xfrm>
        </p:spPr>
        <p:txBody>
          <a:bodyPr>
            <a:normAutofit/>
          </a:bodyPr>
          <a:lstStyle/>
          <a:p>
            <a:pPr algn="ctr"/>
            <a:r>
              <a:rPr lang="fr-FR" sz="48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Une promesse depuis des siècles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-1" y="1563755"/>
            <a:ext cx="4149968" cy="4470332"/>
          </a:xfrm>
        </p:spPr>
        <p:txBody>
          <a:bodyPr anchor="ctr"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fr-FR" sz="40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Qu’est-ce ?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fr-FR" sz="4000" i="1" dirty="0">
                <a:solidFill>
                  <a:srgbClr val="99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Quand ?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fr-FR" sz="4000" i="1" dirty="0">
                <a:solidFill>
                  <a:srgbClr val="99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Pourquoi ?</a:t>
            </a:r>
          </a:p>
          <a:p>
            <a:pPr marL="0" indent="0">
              <a:buNone/>
            </a:pPr>
            <a:r>
              <a:rPr lang="fr-FR" sz="4000" i="1" dirty="0">
                <a:solidFill>
                  <a:srgbClr val="99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10151165" y="6034088"/>
            <a:ext cx="2040835" cy="823912"/>
          </a:xfrm>
        </p:spPr>
        <p:txBody>
          <a:bodyPr anchor="ctr">
            <a:no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3600" dirty="0">
                <a:solidFill>
                  <a:srgbClr val="00FF00"/>
                </a:solidFill>
              </a:rPr>
              <a:t>La suite</a:t>
            </a:r>
            <a:endParaRPr lang="fr-FR" sz="3600" dirty="0">
              <a:solidFill>
                <a:srgbClr val="00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15871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500"/>
                            </p:stCondLst>
                            <p:childTnLst>
                              <p:par>
                                <p:cTn id="36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4" grpId="0"/>
      <p:bldP spid="5" grpId="0" build="p"/>
      <p:bldP spid="6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149968" y="781879"/>
            <a:ext cx="8042031" cy="5252208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fr-FR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 Car je répandrai des eaux sur le sol altéré, et des ruisseaux sur la terre desséchée ;  </a:t>
            </a:r>
            <a:r>
              <a:rPr lang="fr-FR" sz="4800" b="1" i="1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 répandrai mon Esprit</a:t>
            </a:r>
            <a:r>
              <a:rPr lang="fr-FR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sur ta race, et ma bénédiction sur tes rejetons. » </a:t>
            </a:r>
            <a:r>
              <a:rPr lang="fr-FR" sz="2400" b="1" i="1" dirty="0">
                <a:solidFill>
                  <a:srgbClr val="00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Esaïe 44:3</a:t>
            </a:r>
            <a:endParaRPr lang="fr-FR" sz="2400" b="1" i="1" u="sng" dirty="0">
              <a:solidFill>
                <a:srgbClr val="00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3"/>
            <a:ext cx="12192000" cy="781876"/>
          </a:xfrm>
        </p:spPr>
        <p:txBody>
          <a:bodyPr>
            <a:noAutofit/>
          </a:bodyPr>
          <a:lstStyle/>
          <a:p>
            <a:pPr algn="ctr"/>
            <a:r>
              <a:rPr lang="fr-FR" sz="4500" b="1" i="1" dirty="0">
                <a:solidFill>
                  <a:srgbClr val="00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L’Éternel Dieu l’avait promis.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0" y="6034088"/>
            <a:ext cx="10151164" cy="823912"/>
          </a:xfrm>
        </p:spPr>
        <p:txBody>
          <a:bodyPr>
            <a:normAutofit/>
          </a:bodyPr>
          <a:lstStyle/>
          <a:p>
            <a:pPr algn="ctr"/>
            <a:r>
              <a:rPr lang="fr-FR" sz="48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Une promesse répétée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-1" y="1563755"/>
            <a:ext cx="4149968" cy="4470332"/>
          </a:xfrm>
        </p:spPr>
        <p:txBody>
          <a:bodyPr anchor="ctr"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fr-FR" sz="40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Qu’est-ce ?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fr-FR" sz="4000" i="1" dirty="0">
                <a:solidFill>
                  <a:srgbClr val="99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Quand ?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fr-FR" sz="4000" i="1" dirty="0">
                <a:solidFill>
                  <a:srgbClr val="99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Pourquoi ?</a:t>
            </a:r>
          </a:p>
          <a:p>
            <a:pPr marL="0" indent="0">
              <a:buNone/>
            </a:pPr>
            <a:r>
              <a:rPr lang="fr-FR" sz="4000" i="1" dirty="0">
                <a:solidFill>
                  <a:srgbClr val="99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10151165" y="6034088"/>
            <a:ext cx="2040835" cy="823912"/>
          </a:xfrm>
        </p:spPr>
        <p:txBody>
          <a:bodyPr anchor="ctr">
            <a:no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3600" dirty="0">
                <a:solidFill>
                  <a:srgbClr val="00FF00"/>
                </a:solidFill>
              </a:rPr>
              <a:t>La suite</a:t>
            </a:r>
            <a:endParaRPr lang="fr-FR" sz="3600" dirty="0">
              <a:solidFill>
                <a:srgbClr val="00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4062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500"/>
                            </p:stCondLst>
                            <p:childTnLst>
                              <p:par>
                                <p:cTn id="36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4" grpId="0"/>
      <p:bldP spid="5" grpId="0" build="p"/>
      <p:bldP spid="6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149968" y="781879"/>
            <a:ext cx="8042031" cy="5252208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fr-FR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 Et je ne leur cacherai plus ma face, car </a:t>
            </a:r>
            <a:r>
              <a:rPr lang="fr-FR" sz="4800" b="1" i="1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 répandrai mon Esprit</a:t>
            </a:r>
            <a:r>
              <a:rPr lang="fr-FR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sur la maison d'Israël, dit le Seigneur, l'Éternel. » </a:t>
            </a:r>
            <a:r>
              <a:rPr lang="fr-FR" sz="2400" b="1" i="1" dirty="0">
                <a:solidFill>
                  <a:srgbClr val="00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Ezéchiel 39:29</a:t>
            </a:r>
            <a:endParaRPr lang="fr-FR" sz="2400" b="1" i="1" u="sng" dirty="0">
              <a:solidFill>
                <a:srgbClr val="00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3"/>
            <a:ext cx="12192000" cy="781876"/>
          </a:xfrm>
        </p:spPr>
        <p:txBody>
          <a:bodyPr>
            <a:noAutofit/>
          </a:bodyPr>
          <a:lstStyle/>
          <a:p>
            <a:pPr algn="ctr"/>
            <a:r>
              <a:rPr lang="fr-FR" sz="4500" b="1" i="1" dirty="0">
                <a:solidFill>
                  <a:srgbClr val="00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L’Éternel Dieu l’avait promis.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0" y="6034088"/>
            <a:ext cx="10151164" cy="823912"/>
          </a:xfrm>
        </p:spPr>
        <p:txBody>
          <a:bodyPr>
            <a:normAutofit/>
          </a:bodyPr>
          <a:lstStyle/>
          <a:p>
            <a:pPr algn="ctr"/>
            <a:r>
              <a:rPr lang="fr-FR" sz="48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Une promesse même en exile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-1" y="1563755"/>
            <a:ext cx="4149968" cy="4470332"/>
          </a:xfrm>
        </p:spPr>
        <p:txBody>
          <a:bodyPr anchor="ctr"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fr-FR" sz="40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Qu’est-ce ?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fr-FR" sz="4000" i="1" dirty="0">
                <a:solidFill>
                  <a:srgbClr val="99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Quand ?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fr-FR" sz="4000" i="1" dirty="0">
                <a:solidFill>
                  <a:srgbClr val="99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Pourquoi ?</a:t>
            </a:r>
          </a:p>
          <a:p>
            <a:pPr marL="0" indent="0">
              <a:buNone/>
            </a:pPr>
            <a:r>
              <a:rPr lang="fr-FR" sz="4000" i="1" dirty="0">
                <a:solidFill>
                  <a:srgbClr val="99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10151165" y="6034088"/>
            <a:ext cx="2040835" cy="823912"/>
          </a:xfrm>
        </p:spPr>
        <p:txBody>
          <a:bodyPr anchor="ctr">
            <a:no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3600" dirty="0">
                <a:solidFill>
                  <a:srgbClr val="00FF00"/>
                </a:solidFill>
              </a:rPr>
              <a:t>La suite</a:t>
            </a:r>
            <a:endParaRPr lang="fr-FR" sz="3600" dirty="0">
              <a:solidFill>
                <a:srgbClr val="00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43338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500"/>
                            </p:stCondLst>
                            <p:childTnLst>
                              <p:par>
                                <p:cTn id="36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4" grpId="0"/>
      <p:bldP spid="5" grpId="0" build="p"/>
      <p:bldP spid="6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149968" y="781879"/>
            <a:ext cx="8042031" cy="5252208"/>
          </a:xfrm>
        </p:spPr>
        <p:txBody>
          <a:bodyPr anchor="ctr">
            <a:normAutofit fontScale="92500"/>
          </a:bodyPr>
          <a:lstStyle/>
          <a:p>
            <a:pPr marL="0" indent="0" algn="ctr">
              <a:buNone/>
            </a:pPr>
            <a:r>
              <a:rPr lang="fr-FR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 </a:t>
            </a:r>
            <a:r>
              <a:rPr lang="fr-FR" sz="4800" b="1" i="1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 répandrai mon Esprit</a:t>
            </a:r>
            <a:r>
              <a:rPr lang="fr-FR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sur toute chair ;  vos fils et vos filles prophétiseront, vos vieillards auront des songes, et vos jeunes gens des visions. Même sur les serviteurs et sur les servantes, dans ces jours-là, </a:t>
            </a:r>
            <a:r>
              <a:rPr lang="fr-FR" sz="4800" b="1" i="1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 répandrai mon Esprit</a:t>
            </a:r>
            <a:r>
              <a:rPr lang="fr-FR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». </a:t>
            </a:r>
            <a:r>
              <a:rPr lang="fr-FR" sz="2600" b="1" i="1" dirty="0">
                <a:solidFill>
                  <a:srgbClr val="00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Joël 2:28-29 et Actes 2v17-18</a:t>
            </a:r>
            <a:endParaRPr lang="fr-FR" sz="2600" b="1" i="1" u="sng" dirty="0">
              <a:solidFill>
                <a:srgbClr val="00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3"/>
            <a:ext cx="12192000" cy="781876"/>
          </a:xfrm>
        </p:spPr>
        <p:txBody>
          <a:bodyPr>
            <a:noAutofit/>
          </a:bodyPr>
          <a:lstStyle/>
          <a:p>
            <a:pPr algn="ctr"/>
            <a:r>
              <a:rPr lang="fr-FR" sz="4500" b="1" i="1" dirty="0">
                <a:solidFill>
                  <a:srgbClr val="00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L’Éternel Dieu l’avait promis.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0" y="6034088"/>
            <a:ext cx="10151164" cy="823912"/>
          </a:xfrm>
        </p:spPr>
        <p:txBody>
          <a:bodyPr>
            <a:normAutofit fontScale="92500"/>
          </a:bodyPr>
          <a:lstStyle/>
          <a:p>
            <a:pPr algn="ctr"/>
            <a:r>
              <a:rPr lang="fr-FR" sz="48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Une promesse citée par les apôtres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-1" y="1563755"/>
            <a:ext cx="4149968" cy="4470332"/>
          </a:xfrm>
        </p:spPr>
        <p:txBody>
          <a:bodyPr anchor="ctr"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fr-FR" sz="40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Qu’est-ce ?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fr-FR" sz="4000" i="1" dirty="0">
                <a:solidFill>
                  <a:srgbClr val="99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Quand ?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fr-FR" sz="4000" i="1" dirty="0">
                <a:solidFill>
                  <a:srgbClr val="99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Pourquoi ?</a:t>
            </a:r>
          </a:p>
          <a:p>
            <a:pPr marL="0" indent="0">
              <a:buNone/>
            </a:pPr>
            <a:r>
              <a:rPr lang="fr-FR" sz="4000" i="1" dirty="0">
                <a:solidFill>
                  <a:srgbClr val="99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10151165" y="6034088"/>
            <a:ext cx="2040835" cy="823912"/>
          </a:xfrm>
        </p:spPr>
        <p:txBody>
          <a:bodyPr anchor="ctr">
            <a:no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3600" dirty="0">
                <a:solidFill>
                  <a:srgbClr val="00FF00"/>
                </a:solidFill>
              </a:rPr>
              <a:t>La suite</a:t>
            </a:r>
            <a:endParaRPr lang="fr-FR" sz="3600" dirty="0">
              <a:solidFill>
                <a:srgbClr val="00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84334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500"/>
                            </p:stCondLst>
                            <p:childTnLst>
                              <p:par>
                                <p:cTn id="38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4" grpId="0"/>
      <p:bldP spid="5" grpId="0" build="p"/>
      <p:bldP spid="6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149968" y="781879"/>
            <a:ext cx="8042031" cy="5252208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fr-FR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 l'Esprit de vérité, que le monde ne peut recevoir, parce qu'il ne le voit point et ne le connaît point ;  mais vous, vous le connaissez, car il demeure avec vous, et il </a:t>
            </a:r>
            <a:r>
              <a:rPr lang="fr-FR" sz="4800" b="1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sera</a:t>
            </a:r>
            <a:r>
              <a:rPr lang="fr-FR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4800" b="1" i="1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 vous</a:t>
            </a:r>
            <a:r>
              <a:rPr lang="fr-FR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 » </a:t>
            </a:r>
            <a:r>
              <a:rPr lang="fr-FR" sz="2400" b="1" i="1" dirty="0">
                <a:solidFill>
                  <a:srgbClr val="00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Jean 14:17</a:t>
            </a:r>
            <a:endParaRPr lang="fr-FR" sz="2400" b="1" i="1" u="sng" dirty="0">
              <a:solidFill>
                <a:srgbClr val="00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3"/>
            <a:ext cx="12192000" cy="781876"/>
          </a:xfrm>
        </p:spPr>
        <p:txBody>
          <a:bodyPr>
            <a:noAutofit/>
          </a:bodyPr>
          <a:lstStyle/>
          <a:p>
            <a:pPr algn="ctr"/>
            <a:r>
              <a:rPr lang="fr-FR" sz="4800" b="1" i="1" dirty="0">
                <a:solidFill>
                  <a:srgbClr val="00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Qu’est-ce qui s’est passé à Pentecôte ?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0" y="6034088"/>
            <a:ext cx="10151164" cy="823912"/>
          </a:xfrm>
        </p:spPr>
        <p:txBody>
          <a:bodyPr>
            <a:normAutofit/>
          </a:bodyPr>
          <a:lstStyle/>
          <a:p>
            <a:pPr algn="ctr"/>
            <a:r>
              <a:rPr lang="fr-FR" sz="48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Une réalité à vivre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-1" y="1563755"/>
            <a:ext cx="4149968" cy="4470332"/>
          </a:xfrm>
        </p:spPr>
        <p:txBody>
          <a:bodyPr anchor="ctr"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fr-FR" sz="40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Qu’est-ce ?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fr-FR" sz="40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Quand ?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fr-FR" sz="40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Pourquoi ?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10151165" y="6034088"/>
            <a:ext cx="2040835" cy="823912"/>
          </a:xfrm>
        </p:spPr>
        <p:txBody>
          <a:bodyPr anchor="ctr">
            <a:no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3600" dirty="0">
                <a:solidFill>
                  <a:srgbClr val="00FF00"/>
                </a:solidFill>
              </a:rPr>
              <a:t>La suite</a:t>
            </a:r>
            <a:endParaRPr lang="fr-FR" sz="3600" dirty="0">
              <a:solidFill>
                <a:srgbClr val="00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5891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4" grpId="0"/>
      <p:bldP spid="5" grpId="0" build="p"/>
      <p:bldP spid="6" grpId="0" uiExpand="1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865</TotalTime>
  <Words>511</Words>
  <Application>Microsoft Office PowerPoint</Application>
  <PresentationFormat>Widescreen</PresentationFormat>
  <Paragraphs>221</Paragraphs>
  <Slides>19</Slides>
  <Notes>19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Calibri</vt:lpstr>
      <vt:lpstr>Calibri Light</vt:lpstr>
      <vt:lpstr>Wingdings</vt:lpstr>
      <vt:lpstr>Office Theme</vt:lpstr>
      <vt:lpstr>PowerPoint Presentation</vt:lpstr>
      <vt:lpstr>Que se passe-t-il le jour du salut ?</vt:lpstr>
      <vt:lpstr>Qu’est-ce que c’est d’être habité par Dieu ?</vt:lpstr>
      <vt:lpstr>L’Éternel Dieu l’avait promis.</vt:lpstr>
      <vt:lpstr>L’Éternel Dieu l’avait promis.</vt:lpstr>
      <vt:lpstr>L’Éternel Dieu l’avait promis.</vt:lpstr>
      <vt:lpstr>L’Éternel Dieu l’avait promis.</vt:lpstr>
      <vt:lpstr>L’Éternel Dieu l’avait promis.</vt:lpstr>
      <vt:lpstr>Qu’est-ce qui s’est passé à Pentecôte ?</vt:lpstr>
      <vt:lpstr>Comment est-ce que ça change la vie ?</vt:lpstr>
      <vt:lpstr>Est-ce qu’on est toujours en attente ?</vt:lpstr>
      <vt:lpstr>La Bible est claire sur cette réalité.</vt:lpstr>
      <vt:lpstr>L’Esprit est le sceau du salut.</vt:lpstr>
      <vt:lpstr>Que penser des Actes 8v17 et 19v6 ? </vt:lpstr>
      <vt:lpstr>Simon est un exemple.</vt:lpstr>
      <vt:lpstr>Les disciples de Jean sont un autre exemple.</vt:lpstr>
      <vt:lpstr>Quel effet a la présence de l’Éternel ?</vt:lpstr>
      <vt:lpstr>Est-ce qu’IL quitte le chrétien qui chute ?</vt:lpstr>
      <vt:lpstr>Revoir, Réagir et Revenir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Howland</dc:creator>
  <cp:lastModifiedBy>Howland</cp:lastModifiedBy>
  <cp:revision>79</cp:revision>
  <dcterms:created xsi:type="dcterms:W3CDTF">2018-04-18T09:11:47Z</dcterms:created>
  <dcterms:modified xsi:type="dcterms:W3CDTF">2018-05-17T08:07:05Z</dcterms:modified>
</cp:coreProperties>
</file>