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74" r:id="rId2"/>
    <p:sldId id="258" r:id="rId3"/>
    <p:sldId id="286" r:id="rId4"/>
    <p:sldId id="257" r:id="rId5"/>
    <p:sldId id="285" r:id="rId6"/>
    <p:sldId id="262" r:id="rId7"/>
    <p:sldId id="263" r:id="rId8"/>
    <p:sldId id="287" r:id="rId9"/>
    <p:sldId id="264" r:id="rId10"/>
    <p:sldId id="265" r:id="rId11"/>
    <p:sldId id="288" r:id="rId12"/>
    <p:sldId id="266" r:id="rId13"/>
    <p:sldId id="267" r:id="rId14"/>
    <p:sldId id="289" r:id="rId15"/>
    <p:sldId id="268" r:id="rId16"/>
    <p:sldId id="269" r:id="rId17"/>
    <p:sldId id="290" r:id="rId18"/>
    <p:sldId id="270" r:id="rId19"/>
    <p:sldId id="271" r:id="rId20"/>
    <p:sldId id="272" r:id="rId21"/>
    <p:sldId id="291" r:id="rId22"/>
    <p:sldId id="273" r:id="rId23"/>
    <p:sldId id="276" r:id="rId24"/>
    <p:sldId id="292" r:id="rId25"/>
    <p:sldId id="277" r:id="rId26"/>
    <p:sldId id="280" r:id="rId27"/>
    <p:sldId id="293" r:id="rId28"/>
    <p:sldId id="279" r:id="rId29"/>
    <p:sldId id="278" r:id="rId30"/>
    <p:sldId id="294" r:id="rId31"/>
    <p:sldId id="281" r:id="rId32"/>
    <p:sldId id="282" r:id="rId33"/>
    <p:sldId id="295" r:id="rId34"/>
    <p:sldId id="283" r:id="rId35"/>
    <p:sldId id="284" r:id="rId36"/>
    <p:sldId id="296" r:id="rId37"/>
    <p:sldId id="261" r:id="rId3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52" autoAdjust="0"/>
    <p:restoredTop sz="43328" autoAdjust="0"/>
  </p:normalViewPr>
  <p:slideViewPr>
    <p:cSldViewPr>
      <p:cViewPr varScale="1">
        <p:scale>
          <a:sx n="36" d="100"/>
          <a:sy n="36" d="100"/>
        </p:scale>
        <p:origin x="2766" y="30"/>
      </p:cViewPr>
      <p:guideLst>
        <p:guide orient="horz" pos="2160"/>
        <p:guide pos="2880"/>
      </p:guideLst>
    </p:cSldViewPr>
  </p:slideViewPr>
  <p:notesTextViewPr>
    <p:cViewPr>
      <p:scale>
        <a:sx n="250" d="100"/>
        <a:sy n="2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7BBF2-E1A2-4B14-BAEE-17DF40A6331B}" type="datetimeFigureOut">
              <a:rPr lang="fr-FR" smtClean="0"/>
              <a:t>01/11/2017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632BB-FDAE-46AD-AA66-78968FD932E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1294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en-US" noProof="0" dirty="0"/>
              <a:t>ACM 171001/ Toulouse 171029</a:t>
            </a:r>
            <a:endParaRPr lang="en-US" baseline="0" noProof="0" dirty="0"/>
          </a:p>
          <a:p>
            <a:pPr marL="171450" indent="-171450">
              <a:buFont typeface="Wingdings" pitchFamily="2" charset="2"/>
              <a:buChar char="Ø"/>
            </a:pPr>
            <a:r>
              <a:rPr lang="en-US" noProof="0" dirty="0"/>
              <a:t> 8 </a:t>
            </a:r>
            <a:r>
              <a:rPr lang="en-US" noProof="0" dirty="0" err="1"/>
              <a:t>lignes</a:t>
            </a:r>
            <a:r>
              <a:rPr lang="en-US" noProof="0" dirty="0"/>
              <a:t> maximum de notes (View&gt;Zoom&gt;250%)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noProof="0" dirty="0"/>
              <a:t>Avec </a:t>
            </a:r>
            <a:r>
              <a:rPr lang="en-US" noProof="0" dirty="0" err="1"/>
              <a:t>Anim</a:t>
            </a:r>
            <a:r>
              <a:rPr lang="en-US" noProof="0" dirty="0"/>
              <a:t>&gt;Anim. </a:t>
            </a:r>
            <a:r>
              <a:rPr lang="en-US" baseline="0" noProof="0" dirty="0"/>
              <a:t>Pane=1/2…</a:t>
            </a:r>
            <a:endParaRPr lang="en-US" noProof="0" dirty="0"/>
          </a:p>
          <a:p>
            <a:pPr marL="171450" indent="-171450">
              <a:buFont typeface="Wingdings" pitchFamily="2" charset="2"/>
              <a:buChar char="Ø"/>
            </a:pPr>
            <a:r>
              <a:rPr lang="en-US" noProof="0" dirty="0"/>
              <a:t>Avec </a:t>
            </a:r>
            <a:r>
              <a:rPr lang="en-US" noProof="0" dirty="0" err="1"/>
              <a:t>diaposatifs</a:t>
            </a:r>
            <a:r>
              <a:rPr lang="en-US" noProof="0" dirty="0"/>
              <a:t> aux mini…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/>
              <a:t>Et des </a:t>
            </a:r>
            <a:r>
              <a:rPr lang="en-US" baseline="0" noProof="0" dirty="0" err="1"/>
              <a:t>lignes</a:t>
            </a:r>
            <a:r>
              <a:rPr lang="en-US" baseline="0" noProof="0" dirty="0"/>
              <a:t> </a:t>
            </a:r>
            <a:r>
              <a:rPr lang="en-US" noProof="0" dirty="0"/>
              <a:t>de </a:t>
            </a:r>
            <a:r>
              <a:rPr lang="en-US" noProof="0" dirty="0" err="1"/>
              <a:t>cette</a:t>
            </a:r>
            <a:r>
              <a:rPr lang="en-US" noProof="0" dirty="0"/>
              <a:t> </a:t>
            </a:r>
            <a:r>
              <a:rPr lang="en-US" noProof="0" dirty="0" err="1"/>
              <a:t>longueur</a:t>
            </a:r>
            <a:endParaRPr lang="en-US" noProof="0" dirty="0"/>
          </a:p>
          <a:p>
            <a:pPr marL="171450" indent="-171450">
              <a:buFont typeface="Wingdings" pitchFamily="2" charset="2"/>
              <a:buChar char="Ø"/>
            </a:pPr>
            <a:r>
              <a:rPr lang="en-US" noProof="0" dirty="0"/>
              <a:t>Presenter View&gt;</a:t>
            </a:r>
            <a:r>
              <a:rPr lang="en-US" noProof="0" dirty="0" err="1"/>
              <a:t>diapo</a:t>
            </a:r>
            <a:r>
              <a:rPr lang="en-US" baseline="0" noProof="0" dirty="0"/>
              <a:t> mini + pas </a:t>
            </a:r>
            <a:r>
              <a:rPr lang="en-US" baseline="0" noProof="0" dirty="0" err="1"/>
              <a:t>en</a:t>
            </a:r>
            <a:r>
              <a:rPr lang="en-US" baseline="0" noProof="0" dirty="0"/>
              <a:t> </a:t>
            </a:r>
            <a:r>
              <a:rPr lang="en-US" baseline="0" noProof="0" dirty="0" err="1"/>
              <a:t>haut</a:t>
            </a:r>
            <a:r>
              <a:rPr lang="en-US" baseline="0" noProof="0" dirty="0"/>
              <a:t> + zoom notes 3x.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9033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164592" defTabSz="164592">
              <a:buFont typeface="Wingdings" pitchFamily="2" charset="2"/>
              <a:buChar char="Ø"/>
            </a:pP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49798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3) Ils annoncent la vérité.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60168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164592" defTabSz="164592">
              <a:buFont typeface="Wingdings" pitchFamily="2" charset="2"/>
              <a:buChar char="Ø"/>
            </a:pP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87569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164592" defTabSz="164592">
              <a:buFont typeface="Wingdings" pitchFamily="2" charset="2"/>
              <a:buChar char="Ø"/>
            </a:pP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2116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4) Ils sont remplis de l’Esprit.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471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164592" defTabSz="164592">
              <a:buFont typeface="Wingdings" pitchFamily="2" charset="2"/>
              <a:buChar char="Ø"/>
            </a:pP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62998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164592" defTabSz="164592">
              <a:buFont typeface="Wingdings" pitchFamily="2" charset="2"/>
              <a:buChar char="Ø"/>
            </a:pP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07876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5) Ils parlent de Quelqu’un !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11713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164592" defTabSz="164592">
              <a:buFont typeface="Wingdings" pitchFamily="2" charset="2"/>
              <a:buChar char="Ø"/>
            </a:pP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14327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164592" defTabSz="164592">
              <a:buFont typeface="Wingdings" pitchFamily="2" charset="2"/>
              <a:buChar char="Ø"/>
            </a:pP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307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-192024" defTabSz="164592">
              <a:buFont typeface="Wingdings" pitchFamily="2" charset="2"/>
              <a:buChar char="Ø"/>
            </a:pPr>
            <a:r>
              <a:rPr lang="fr-FR" noProof="0" dirty="0"/>
              <a:t>Je vous offre un </a:t>
            </a:r>
            <a:r>
              <a:rPr lang="fr-FR" b="1" noProof="0" dirty="0"/>
              <a:t>Survol du Livre des Actes</a:t>
            </a:r>
            <a:r>
              <a:rPr lang="fr-FR" noProof="0" dirty="0"/>
              <a:t>…</a:t>
            </a:r>
          </a:p>
          <a:p>
            <a:pPr marL="0" indent="-192024" defTabSz="164592">
              <a:buFont typeface="Wingdings" pitchFamily="2" charset="2"/>
              <a:buChar char="Ø"/>
            </a:pPr>
            <a:r>
              <a:rPr lang="fr-FR" noProof="0" dirty="0"/>
              <a:t>Nous allons voir 10 caractéristiques</a:t>
            </a:r>
            <a:r>
              <a:rPr lang="fr-FR" baseline="0" noProof="0" dirty="0"/>
              <a:t> des bons témoins dans Actes 4v1à31.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/>
              <a:t>	Ce n’est </a:t>
            </a:r>
            <a:r>
              <a:rPr lang="fr-FR" i="1" u="sng" baseline="0" noProof="0" dirty="0"/>
              <a:t>pas seulement des exemples</a:t>
            </a:r>
            <a:r>
              <a:rPr lang="fr-FR" baseline="0" noProof="0" dirty="0"/>
              <a:t> mais, l’obéissance au Maître.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2753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164592" defTabSz="164592">
              <a:buFont typeface="Wingdings" pitchFamily="2" charset="2"/>
              <a:buChar char="Ø"/>
            </a:pP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68766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6) Ils ont de l’assurance.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90450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164592" defTabSz="164592">
              <a:buFont typeface="Wingdings" pitchFamily="2" charset="2"/>
              <a:buChar char="Ø"/>
            </a:pP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31038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164592" defTabSz="164592">
              <a:buFont typeface="Wingdings" pitchFamily="2" charset="2"/>
              <a:buChar char="Ø"/>
            </a:pP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28503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7) Ils sont intime avec une personne !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55125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164592" defTabSz="164592">
              <a:buFont typeface="Wingdings" pitchFamily="2" charset="2"/>
              <a:buChar char="Ø"/>
            </a:pP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0416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164592" defTabSz="164592">
              <a:buFont typeface="Wingdings" pitchFamily="2" charset="2"/>
              <a:buChar char="Ø"/>
            </a:pP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60916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8) Ils débordent de leurs expériences.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97893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164592" defTabSz="164592">
              <a:buFont typeface="Wingdings" pitchFamily="2" charset="2"/>
              <a:buChar char="Ø"/>
            </a:pP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64682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164592" defTabSz="164592">
              <a:buFont typeface="Wingdings" pitchFamily="2" charset="2"/>
              <a:buChar char="Ø"/>
            </a:pP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7975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Qu’est-ce qui constitue </a:t>
            </a:r>
          </a:p>
          <a:p>
            <a:r>
              <a:rPr lang="fr-FR" dirty="0">
                <a:latin typeface="Arial" pitchFamily="34" charset="0"/>
                <a:cs typeface="Arial" pitchFamily="34" charset="0"/>
              </a:rPr>
              <a:t>des bons témoins ?</a:t>
            </a:r>
          </a:p>
          <a:p>
            <a:endParaRPr lang="fr-FR" dirty="0">
              <a:latin typeface="Arial" pitchFamily="34" charset="0"/>
              <a:cs typeface="Arial" pitchFamily="34" charset="0"/>
            </a:endParaRPr>
          </a:p>
          <a:p>
            <a:r>
              <a:rPr lang="fr-FR" dirty="0">
                <a:latin typeface="Arial" pitchFamily="34" charset="0"/>
                <a:cs typeface="Arial" pitchFamily="34" charset="0"/>
              </a:rPr>
              <a:t>Je vous offre une série</a:t>
            </a:r>
            <a:r>
              <a:rPr lang="fr-FR" baseline="0" dirty="0">
                <a:latin typeface="Arial" pitchFamily="34" charset="0"/>
                <a:cs typeface="Arial" pitchFamily="34" charset="0"/>
              </a:rPr>
              <a:t> de 10 questions sur notre texte…</a:t>
            </a:r>
            <a:endParaRPr lang="fr-FR" dirty="0">
              <a:latin typeface="Arial" pitchFamily="34" charset="0"/>
              <a:cs typeface="Arial" pitchFamily="34" charset="0"/>
            </a:endParaRP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38596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9) Ils fréquentent d’autres qui ont eu la même rencontre.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93044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164592" defTabSz="164592">
              <a:buFont typeface="Wingdings" pitchFamily="2" charset="2"/>
              <a:buChar char="Ø"/>
            </a:pP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3680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164592" defTabSz="164592">
              <a:buFont typeface="Wingdings" pitchFamily="2" charset="2"/>
              <a:buChar char="Ø"/>
            </a:pP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42330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10) Ils se confient en Quelqu’un de confiance.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75116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164592" defTabSz="164592">
              <a:buFont typeface="Wingdings" pitchFamily="2" charset="2"/>
              <a:buChar char="Ø"/>
            </a:pP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59019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164592" defTabSz="164592">
              <a:buFont typeface="Wingdings" pitchFamily="2" charset="2"/>
              <a:buChar char="Ø"/>
            </a:pP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10123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i="1" dirty="0">
                <a:solidFill>
                  <a:srgbClr val="FFC000"/>
                </a:solidFill>
                <a:latin typeface="Arial Narrow" panose="020B0606020202030204" pitchFamily="34" charset="0"/>
              </a:rPr>
              <a:t>Qu’est-ce qui fait un bon témoin ?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38138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171450" defTabSz="164592">
              <a:buFont typeface="Wingdings" panose="05000000000000000000" pitchFamily="2" charset="2"/>
              <a:buChar char="Ø"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2352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164592" defTabSz="164592">
              <a:buFont typeface="Wingdings" pitchFamily="2" charset="2"/>
              <a:buChar char="Ø"/>
            </a:pP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221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1 ) Ils parlent !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7830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164592" defTabSz="164592">
              <a:buFont typeface="Wingdings" pitchFamily="2" charset="2"/>
              <a:buChar char="Ø"/>
            </a:pP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7080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164592" defTabSz="164592">
              <a:buFont typeface="Wingdings" pitchFamily="2" charset="2"/>
              <a:buChar char="Ø"/>
            </a:pP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0172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2) Ils enseignent.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7858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164592" defTabSz="164592">
              <a:buFont typeface="Wingdings" pitchFamily="2" charset="2"/>
              <a:buChar char="Ø"/>
            </a:pP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4789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482"/>
            <a:ext cx="9144000" cy="8742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 b="1" i="1">
                <a:solidFill>
                  <a:srgbClr val="00FF00"/>
                </a:solidFill>
                <a:latin typeface="Arial Narrow" pitchFamily="34" charset="0"/>
              </a:defRPr>
            </a:lvl1pPr>
          </a:lstStyle>
          <a:p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title</a:t>
            </a:r>
            <a:r>
              <a:rPr lang="fr-FR" noProof="0" dirty="0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08720"/>
            <a:ext cx="9144000" cy="50405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5000">
                <a:latin typeface="Arial Narrow" pitchFamily="34" charset="0"/>
              </a:defRPr>
            </a:lvl1pPr>
            <a:lvl2pPr marL="457200" indent="0" algn="ctr">
              <a:buNone/>
              <a:defRPr sz="5000">
                <a:latin typeface="Arial Narrow" pitchFamily="34" charset="0"/>
              </a:defRPr>
            </a:lvl2pPr>
            <a:lvl3pPr marL="914400" indent="0" algn="ctr">
              <a:buNone/>
              <a:defRPr sz="5000">
                <a:latin typeface="Arial Narrow" pitchFamily="34" charset="0"/>
              </a:defRPr>
            </a:lvl3pPr>
            <a:lvl4pPr marL="1371600" indent="0" algn="ctr">
              <a:buNone/>
              <a:defRPr sz="5000">
                <a:latin typeface="Arial Narrow" pitchFamily="34" charset="0"/>
              </a:defRPr>
            </a:lvl4pPr>
            <a:lvl5pPr marL="1828800" indent="0" algn="ctr">
              <a:buNone/>
              <a:defRPr sz="5000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text</a:t>
            </a:r>
            <a:r>
              <a:rPr lang="fr-FR" noProof="0" dirty="0"/>
              <a:t>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2" y="5949280"/>
            <a:ext cx="8232846" cy="922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000" b="1" i="1">
                <a:solidFill>
                  <a:srgbClr val="FFFF00"/>
                </a:solidFill>
                <a:latin typeface="Arial Narrow" pitchFamily="34" charset="0"/>
              </a:defRPr>
            </a:lvl1pPr>
            <a:lvl2pPr marL="457200" indent="0" algn="ctr">
              <a:buNone/>
              <a:defRPr sz="5000" b="1" i="1">
                <a:latin typeface="Arial Narrow" pitchFamily="34" charset="0"/>
              </a:defRPr>
            </a:lvl2pPr>
            <a:lvl3pPr marL="914400" indent="0" algn="ctr">
              <a:buNone/>
              <a:defRPr sz="5000" b="1" i="1">
                <a:latin typeface="Arial Narrow" pitchFamily="34" charset="0"/>
              </a:defRPr>
            </a:lvl3pPr>
            <a:lvl4pPr marL="1371600" indent="0" algn="ctr">
              <a:buNone/>
              <a:defRPr sz="5000" b="1" i="1">
                <a:latin typeface="Arial Narrow" pitchFamily="34" charset="0"/>
              </a:defRPr>
            </a:lvl4pPr>
            <a:lvl5pPr marL="1828800" indent="0" algn="ctr">
              <a:buNone/>
              <a:defRPr sz="5000" b="1" i="1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text</a:t>
            </a:r>
            <a:r>
              <a:rPr lang="fr-FR" noProof="0" dirty="0"/>
              <a:t>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970" y="5959541"/>
            <a:ext cx="888030" cy="89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9487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 rotWithShape="1">
          <a:gsLst>
            <a:gs pos="3000">
              <a:srgbClr val="CC0000">
                <a:lumMod val="74000"/>
              </a:srgb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34482"/>
            <a:ext cx="9144000" cy="8742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 b="1" i="1">
                <a:solidFill>
                  <a:srgbClr val="00FF00"/>
                </a:solidFill>
                <a:latin typeface="Arial Narrow" pitchFamily="34" charset="0"/>
              </a:defRPr>
            </a:lvl1pPr>
          </a:lstStyle>
          <a:p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title</a:t>
            </a:r>
            <a:r>
              <a:rPr lang="fr-FR" noProof="0" dirty="0"/>
              <a:t>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0" y="908720"/>
            <a:ext cx="9144000" cy="50405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5000">
                <a:latin typeface="Arial Narrow" pitchFamily="34" charset="0"/>
              </a:defRPr>
            </a:lvl1pPr>
            <a:lvl2pPr marL="457200" indent="0" algn="ctr">
              <a:buNone/>
              <a:defRPr sz="5000">
                <a:latin typeface="Arial Narrow" pitchFamily="34" charset="0"/>
              </a:defRPr>
            </a:lvl2pPr>
            <a:lvl3pPr marL="914400" indent="0" algn="ctr">
              <a:buNone/>
              <a:defRPr sz="5000">
                <a:latin typeface="Arial Narrow" pitchFamily="34" charset="0"/>
              </a:defRPr>
            </a:lvl3pPr>
            <a:lvl4pPr marL="1371600" indent="0" algn="ctr">
              <a:buNone/>
              <a:defRPr sz="5000">
                <a:latin typeface="Arial Narrow" pitchFamily="34" charset="0"/>
              </a:defRPr>
            </a:lvl4pPr>
            <a:lvl5pPr marL="1828800" indent="0" algn="ctr">
              <a:buNone/>
              <a:defRPr sz="5000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text</a:t>
            </a:r>
            <a:r>
              <a:rPr lang="fr-FR" noProof="0" dirty="0"/>
              <a:t>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11562" y="5949280"/>
            <a:ext cx="8232846" cy="922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000" b="1" i="1">
                <a:solidFill>
                  <a:srgbClr val="FFFF00"/>
                </a:solidFill>
                <a:latin typeface="Arial Narrow" pitchFamily="34" charset="0"/>
              </a:defRPr>
            </a:lvl1pPr>
            <a:lvl2pPr marL="457200" indent="0" algn="ctr">
              <a:buNone/>
              <a:defRPr sz="5000" b="1" i="1">
                <a:latin typeface="Arial Narrow" pitchFamily="34" charset="0"/>
              </a:defRPr>
            </a:lvl2pPr>
            <a:lvl3pPr marL="914400" indent="0" algn="ctr">
              <a:buNone/>
              <a:defRPr sz="5000" b="1" i="1">
                <a:latin typeface="Arial Narrow" pitchFamily="34" charset="0"/>
              </a:defRPr>
            </a:lvl3pPr>
            <a:lvl4pPr marL="1371600" indent="0" algn="ctr">
              <a:buNone/>
              <a:defRPr sz="5000" b="1" i="1">
                <a:latin typeface="Arial Narrow" pitchFamily="34" charset="0"/>
              </a:defRPr>
            </a:lvl4pPr>
            <a:lvl5pPr marL="1828800" indent="0" algn="ctr">
              <a:buNone/>
              <a:defRPr sz="5000" b="1" i="1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text</a:t>
            </a:r>
            <a:r>
              <a:rPr lang="fr-FR" noProof="0" dirty="0"/>
              <a:t>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8838"/>
            <a:ext cx="899592" cy="90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46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1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heel(1)">
                      <p:cBhvr>
                        <p:cTn dur="2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34747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49" r:id="rId2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4000" cy="6237312"/>
          </a:xfrm>
        </p:spPr>
      </p:pic>
    </p:spTree>
    <p:extLst>
      <p:ext uri="{BB962C8B-B14F-4D97-AF65-F5344CB8AC3E}">
        <p14:creationId xmlns:p14="http://schemas.microsoft.com/office/powerpoint/2010/main" val="3206618988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Le Maître l’avait commandé.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/>
          <a:lstStyle/>
          <a:p>
            <a:r>
              <a:rPr lang="fr-FR" dirty="0"/>
              <a:t>« …et </a:t>
            </a:r>
            <a:r>
              <a:rPr lang="fr-FR" b="1" i="1" u="sng" dirty="0"/>
              <a:t>enseignez-leur</a:t>
            </a:r>
            <a:r>
              <a:rPr lang="fr-FR" dirty="0"/>
              <a:t> à observer tout ce que je vous ai prescrit. Et voici, je suis avec vous tous les jours, jusqu'à la fin du monde. » </a:t>
            </a:r>
          </a:p>
          <a:p>
            <a:r>
              <a:rPr lang="en-US" b="1" i="1" dirty="0">
                <a:solidFill>
                  <a:srgbClr val="00FF00"/>
                </a:solidFill>
              </a:rPr>
              <a:t>Matthieu 28v20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Plus que de renseigner</a:t>
            </a:r>
          </a:p>
        </p:txBody>
      </p:sp>
    </p:spTree>
    <p:extLst>
      <p:ext uri="{BB962C8B-B14F-4D97-AF65-F5344CB8AC3E}">
        <p14:creationId xmlns:p14="http://schemas.microsoft.com/office/powerpoint/2010/main" val="97046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" y="978043"/>
            <a:ext cx="9136137" cy="589354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4966258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>
            <a:normAutofit/>
          </a:bodyPr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3) Ils annoncent la vérité.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/>
          <a:lstStyle/>
          <a:p>
            <a:r>
              <a:rPr lang="fr-FR" dirty="0"/>
              <a:t>« …mécontents de ce qu'ils enseignaient le peuple, et </a:t>
            </a:r>
            <a:r>
              <a:rPr lang="fr-FR" b="1" i="1" u="sng" dirty="0"/>
              <a:t>annonçaient</a:t>
            </a:r>
            <a:r>
              <a:rPr lang="fr-FR" dirty="0"/>
              <a:t> en la personne de Jésus la résurrection des morts. » </a:t>
            </a:r>
          </a:p>
          <a:p>
            <a:r>
              <a:rPr lang="en-US" b="1" i="1" dirty="0">
                <a:solidFill>
                  <a:srgbClr val="00FF00"/>
                </a:solidFill>
              </a:rPr>
              <a:t>Actes des Apôtres 4v2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Il n’y a pas d’explication !</a:t>
            </a:r>
          </a:p>
        </p:txBody>
      </p:sp>
    </p:spTree>
    <p:extLst>
      <p:ext uri="{BB962C8B-B14F-4D97-AF65-F5344CB8AC3E}">
        <p14:creationId xmlns:p14="http://schemas.microsoft.com/office/powerpoint/2010/main" val="33975786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C’est une </a:t>
            </a:r>
            <a:r>
              <a:rPr lang="fr-FR" u="sng" dirty="0">
                <a:latin typeface="Arial" pitchFamily="34" charset="0"/>
                <a:cs typeface="Arial" pitchFamily="34" charset="0"/>
              </a:rPr>
              <a:t>révélation</a:t>
            </a:r>
            <a:r>
              <a:rPr lang="fr-FR" dirty="0">
                <a:latin typeface="Arial" pitchFamily="34" charset="0"/>
                <a:cs typeface="Arial" pitchFamily="34" charset="0"/>
              </a:rPr>
              <a:t> divine.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032448"/>
          </a:xfrm>
        </p:spPr>
        <p:txBody>
          <a:bodyPr/>
          <a:lstStyle/>
          <a:p>
            <a:r>
              <a:rPr lang="fr-FR" dirty="0"/>
              <a:t>« Allez, tenez-vous dans le temple, et </a:t>
            </a:r>
            <a:r>
              <a:rPr lang="fr-FR" b="1" i="1" u="sng" dirty="0"/>
              <a:t>annoncez</a:t>
            </a:r>
            <a:r>
              <a:rPr lang="fr-FR" dirty="0"/>
              <a:t> au peuple toutes les paroles de cette vie. » </a:t>
            </a:r>
          </a:p>
          <a:p>
            <a:r>
              <a:rPr lang="en-US" b="1" i="1" dirty="0">
                <a:solidFill>
                  <a:srgbClr val="00FF00"/>
                </a:solidFill>
              </a:rPr>
              <a:t>Les Actes des Apôtres 5v20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2" y="5229200"/>
            <a:ext cx="8232846" cy="1642391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Nous sommes sous des ordres.</a:t>
            </a:r>
          </a:p>
        </p:txBody>
      </p:sp>
    </p:spTree>
    <p:extLst>
      <p:ext uri="{BB962C8B-B14F-4D97-AF65-F5344CB8AC3E}">
        <p14:creationId xmlns:p14="http://schemas.microsoft.com/office/powerpoint/2010/main" val="39175329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231" y="59778"/>
            <a:ext cx="5215508" cy="6811813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3162791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>
            <a:normAutofit/>
          </a:bodyPr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4) Ils sont remplis de l’Esprit.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/>
          <a:lstStyle/>
          <a:p>
            <a:r>
              <a:rPr lang="fr-FR" dirty="0"/>
              <a:t>« Alors Pierre, </a:t>
            </a:r>
            <a:r>
              <a:rPr lang="fr-FR" b="1" i="1" u="sng" dirty="0"/>
              <a:t>rempli du Saint Esprit</a:t>
            </a:r>
            <a:r>
              <a:rPr lang="fr-FR" dirty="0"/>
              <a:t>, leur dit :  Chefs du peuple, et anciens d'Israël,… »</a:t>
            </a:r>
          </a:p>
          <a:p>
            <a:r>
              <a:rPr lang="en-US" b="1" i="1" dirty="0">
                <a:solidFill>
                  <a:srgbClr val="00FF00"/>
                </a:solidFill>
              </a:rPr>
              <a:t>Les Actes des Apôtres 4v8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Sous l’influence de…</a:t>
            </a:r>
          </a:p>
        </p:txBody>
      </p:sp>
    </p:spTree>
    <p:extLst>
      <p:ext uri="{BB962C8B-B14F-4D97-AF65-F5344CB8AC3E}">
        <p14:creationId xmlns:p14="http://schemas.microsoft.com/office/powerpoint/2010/main" val="22284353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…L’Esprit de Dieu.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3960440"/>
          </a:xfrm>
        </p:spPr>
        <p:txBody>
          <a:bodyPr/>
          <a:lstStyle/>
          <a:p>
            <a:r>
              <a:rPr lang="fr-FR" dirty="0"/>
              <a:t>« Ne vous enivrez pas de vin :  c'est de la débauche.  Soyez, au contraire, </a:t>
            </a:r>
            <a:r>
              <a:rPr lang="fr-FR" b="1" i="1" u="sng" dirty="0"/>
              <a:t>remplis de l'Esprit</a:t>
            </a:r>
            <a:r>
              <a:rPr lang="fr-FR" dirty="0"/>
              <a:t>. »</a:t>
            </a:r>
          </a:p>
          <a:p>
            <a:r>
              <a:rPr lang="en-US" b="1" i="1" dirty="0">
                <a:solidFill>
                  <a:srgbClr val="00FF00"/>
                </a:solidFill>
              </a:rPr>
              <a:t>Éphésiens 5v18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2" y="5157192"/>
            <a:ext cx="8232846" cy="1714399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Dieu veut la direction de notre vie.</a:t>
            </a:r>
          </a:p>
        </p:txBody>
      </p:sp>
    </p:spTree>
    <p:extLst>
      <p:ext uri="{BB962C8B-B14F-4D97-AF65-F5344CB8AC3E}">
        <p14:creationId xmlns:p14="http://schemas.microsoft.com/office/powerpoint/2010/main" val="13035978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7459"/>
            <a:ext cx="9144000" cy="603504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5528683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5) Ils parlent de Quelqu’un 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« Sachez-le tous, et que tout le peuple d'Israël le sache !  C'est par le nom de </a:t>
            </a:r>
            <a:r>
              <a:rPr lang="fr-FR" b="1" i="1" u="sng" dirty="0"/>
              <a:t>Jésus Christ</a:t>
            </a:r>
            <a:r>
              <a:rPr lang="fr-FR" dirty="0"/>
              <a:t> de Nazareth, que vous avez été crucifié, et que Dieu a ressuscité des morts, c'est par lui que cet homme se présente en pleine santé devant vous. » </a:t>
            </a:r>
          </a:p>
          <a:p>
            <a:r>
              <a:rPr lang="en-US" b="1" i="1" dirty="0">
                <a:solidFill>
                  <a:srgbClr val="00FF00"/>
                </a:solidFill>
              </a:rPr>
              <a:t>Les Actes des Apôtres 4v10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…pas de soi-même !</a:t>
            </a:r>
          </a:p>
        </p:txBody>
      </p:sp>
    </p:spTree>
    <p:extLst>
      <p:ext uri="{BB962C8B-B14F-4D97-AF65-F5344CB8AC3E}">
        <p14:creationId xmlns:p14="http://schemas.microsoft.com/office/powerpoint/2010/main" val="8173571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Les ordres sont claires.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« Et il leur dit :  Ainsi il est écrit que le Christ souffrirait, et qu'il ressusciterait des morts le troisième jour, et que la repentance et le pardon des péchés seraient prêchés en </a:t>
            </a:r>
            <a:r>
              <a:rPr lang="fr-FR" b="1" i="1" u="sng" dirty="0"/>
              <a:t>Son Nom</a:t>
            </a:r>
            <a:r>
              <a:rPr lang="fr-FR" dirty="0"/>
              <a:t> à toutes les nations, à commencer par Jérusalem. » </a:t>
            </a:r>
          </a:p>
          <a:p>
            <a:r>
              <a:rPr lang="en-US" b="1" i="1" dirty="0">
                <a:solidFill>
                  <a:srgbClr val="00FF00"/>
                </a:solidFill>
              </a:rPr>
              <a:t>Luc 24v46-47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sz="4800" dirty="0">
                <a:latin typeface="Arial" pitchFamily="34" charset="0"/>
                <a:cs typeface="Arial" pitchFamily="34" charset="0"/>
              </a:rPr>
              <a:t>C’est la seule voie de salut. </a:t>
            </a:r>
          </a:p>
        </p:txBody>
      </p:sp>
    </p:spTree>
    <p:extLst>
      <p:ext uri="{BB962C8B-B14F-4D97-AF65-F5344CB8AC3E}">
        <p14:creationId xmlns:p14="http://schemas.microsoft.com/office/powerpoint/2010/main" val="41082378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>
            <a:noAutofit/>
          </a:bodyPr>
          <a:lstStyle/>
          <a:p>
            <a:r>
              <a:rPr lang="fr-FR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4000" b="0" dirty="0">
                <a:latin typeface="Arial" pitchFamily="34" charset="0"/>
                <a:cs typeface="Arial" pitchFamily="34" charset="0"/>
              </a:rPr>
              <a:t>pprofondir la </a:t>
            </a:r>
            <a:r>
              <a:rPr lang="fr-FR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4000" b="0" dirty="0">
                <a:latin typeface="Arial" pitchFamily="34" charset="0"/>
                <a:cs typeface="Arial" pitchFamily="34" charset="0"/>
              </a:rPr>
              <a:t>ible dans son </a:t>
            </a:r>
            <a:r>
              <a:rPr lang="fr-FR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4000" b="0" dirty="0">
                <a:latin typeface="Arial" pitchFamily="34" charset="0"/>
                <a:cs typeface="Arial" pitchFamily="34" charset="0"/>
              </a:rPr>
              <a:t>ontexte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« Pierre et Jean »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Les Actes 4v1à31</a:t>
            </a:r>
          </a:p>
        </p:txBody>
      </p:sp>
    </p:spTree>
    <p:extLst>
      <p:ext uri="{BB962C8B-B14F-4D97-AF65-F5344CB8AC3E}">
        <p14:creationId xmlns:p14="http://schemas.microsoft.com/office/powerpoint/2010/main" val="5907292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« …que par Moi ! »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3960440"/>
          </a:xfrm>
        </p:spPr>
        <p:txBody>
          <a:bodyPr>
            <a:normAutofit lnSpcReduction="10000"/>
          </a:bodyPr>
          <a:lstStyle/>
          <a:p>
            <a:r>
              <a:rPr lang="fr-FR" dirty="0"/>
              <a:t>« Il n'y a de salut en aucun autre ;  car il n'y a sous le ciel </a:t>
            </a:r>
            <a:r>
              <a:rPr lang="fr-FR" b="1" i="1" u="sng" dirty="0"/>
              <a:t>aucun autre nom</a:t>
            </a:r>
            <a:r>
              <a:rPr lang="fr-FR" dirty="0"/>
              <a:t> qui ait été donné parmi les hommes, par lequel nous devions être sauvés. » </a:t>
            </a:r>
          </a:p>
          <a:p>
            <a:r>
              <a:rPr lang="en-US" b="1" i="1" dirty="0">
                <a:solidFill>
                  <a:srgbClr val="00FF00"/>
                </a:solidFill>
              </a:rPr>
              <a:t>Les Actes des Apôtres 4v12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2" y="5157192"/>
            <a:ext cx="8232846" cy="1714399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Ils ont que répété les paroles de Jésus.</a:t>
            </a:r>
          </a:p>
        </p:txBody>
      </p:sp>
    </p:spTree>
    <p:extLst>
      <p:ext uri="{BB962C8B-B14F-4D97-AF65-F5344CB8AC3E}">
        <p14:creationId xmlns:p14="http://schemas.microsoft.com/office/powerpoint/2010/main" val="30774977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3" y="1318431"/>
            <a:ext cx="9116547" cy="553956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643293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6) Ils ont de l’assurance.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>
            <a:normAutofit/>
          </a:bodyPr>
          <a:lstStyle/>
          <a:p>
            <a:r>
              <a:rPr lang="fr-FR" dirty="0"/>
              <a:t>« Lorsqu'ils virent </a:t>
            </a:r>
            <a:r>
              <a:rPr lang="fr-FR" b="1" i="1" u="sng" dirty="0"/>
              <a:t>l'assurance</a:t>
            </a:r>
            <a:r>
              <a:rPr lang="fr-FR" dirty="0"/>
              <a:t> de Pierre et de Jean, ils furent étonnés, sachant que c'étaient des hommes du peuple sans instruction. » </a:t>
            </a:r>
          </a:p>
          <a:p>
            <a:r>
              <a:rPr lang="en-US" b="1" i="1" dirty="0">
                <a:solidFill>
                  <a:srgbClr val="00FF00"/>
                </a:solidFill>
              </a:rPr>
              <a:t>Les Actes des Apôtres 4v13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L’assurance du salut</a:t>
            </a:r>
          </a:p>
        </p:txBody>
      </p:sp>
    </p:spTree>
    <p:extLst>
      <p:ext uri="{BB962C8B-B14F-4D97-AF65-F5344CB8AC3E}">
        <p14:creationId xmlns:p14="http://schemas.microsoft.com/office/powerpoint/2010/main" val="17890855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C’est des ordres de Dieu.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>
            <a:normAutofit lnSpcReduction="10000"/>
          </a:bodyPr>
          <a:lstStyle/>
          <a:p>
            <a:r>
              <a:rPr lang="fr-FR" dirty="0"/>
              <a:t>« Ne t'ai-je pas donné </a:t>
            </a:r>
            <a:r>
              <a:rPr lang="fr-FR" b="1" u="sng" dirty="0"/>
              <a:t>cet ordre</a:t>
            </a:r>
            <a:r>
              <a:rPr lang="fr-FR" dirty="0"/>
              <a:t> : Fortifie-toi et </a:t>
            </a:r>
            <a:r>
              <a:rPr lang="fr-FR" b="1" i="1" u="sng" dirty="0"/>
              <a:t>prends courage</a:t>
            </a:r>
            <a:r>
              <a:rPr lang="fr-FR" dirty="0"/>
              <a:t> ?  Ne t'effraie point et ne t'épouvante point, car l'Éternel, ton Dieu, est avec toi dans tout ce que tu entreprendras. » </a:t>
            </a:r>
          </a:p>
          <a:p>
            <a:r>
              <a:rPr lang="en-US" b="1" i="1" dirty="0" err="1">
                <a:solidFill>
                  <a:srgbClr val="00FF00"/>
                </a:solidFill>
              </a:rPr>
              <a:t>Josué</a:t>
            </a:r>
            <a:r>
              <a:rPr lang="en-US" b="1" i="1" dirty="0">
                <a:solidFill>
                  <a:srgbClr val="00FF00"/>
                </a:solidFill>
              </a:rPr>
              <a:t> 1v9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Parce qu’IL est avec nous.</a:t>
            </a:r>
          </a:p>
        </p:txBody>
      </p:sp>
    </p:spTree>
    <p:extLst>
      <p:ext uri="{BB962C8B-B14F-4D97-AF65-F5344CB8AC3E}">
        <p14:creationId xmlns:p14="http://schemas.microsoft.com/office/powerpoint/2010/main" val="25261960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" y="34482"/>
            <a:ext cx="9098023" cy="682351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3997189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1450302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7) Ils sont intime avec une personne 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772816"/>
            <a:ext cx="9144000" cy="3384376"/>
          </a:xfrm>
        </p:spPr>
        <p:txBody>
          <a:bodyPr>
            <a:normAutofit/>
          </a:bodyPr>
          <a:lstStyle/>
          <a:p>
            <a:r>
              <a:rPr lang="fr-FR" dirty="0"/>
              <a:t>« Ils les reconnurent pour avoir été </a:t>
            </a:r>
            <a:r>
              <a:rPr lang="fr-FR" b="1" i="1" u="sng" dirty="0"/>
              <a:t>avec Jésus</a:t>
            </a:r>
            <a:r>
              <a:rPr lang="fr-FR" dirty="0"/>
              <a:t>. » </a:t>
            </a:r>
          </a:p>
          <a:p>
            <a:r>
              <a:rPr lang="en-US" b="1" i="1" dirty="0">
                <a:solidFill>
                  <a:srgbClr val="00FF00"/>
                </a:solidFill>
              </a:rPr>
              <a:t>Les Actes des Apôtres 4v13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2" y="5157192"/>
            <a:ext cx="8232846" cy="1714399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Avec qui passons-nous le plus de temps ?</a:t>
            </a:r>
          </a:p>
        </p:txBody>
      </p:sp>
    </p:spTree>
    <p:extLst>
      <p:ext uri="{BB962C8B-B14F-4D97-AF65-F5344CB8AC3E}">
        <p14:creationId xmlns:p14="http://schemas.microsoft.com/office/powerpoint/2010/main" val="27852826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2170382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On devient </a:t>
            </a:r>
            <a:r>
              <a:rPr lang="fr-FR" sz="5600" dirty="0">
                <a:latin typeface="Arial" pitchFamily="34" charset="0"/>
                <a:cs typeface="Arial" pitchFamily="34" charset="0"/>
              </a:rPr>
              <a:t>comme</a:t>
            </a:r>
            <a:r>
              <a:rPr lang="fr-FR" dirty="0">
                <a:latin typeface="Arial" pitchFamily="34" charset="0"/>
                <a:cs typeface="Arial" pitchFamily="34" charset="0"/>
              </a:rPr>
              <a:t> une personne avec qui nous passons du temps 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492896"/>
            <a:ext cx="9144000" cy="3456384"/>
          </a:xfrm>
        </p:spPr>
        <p:txBody>
          <a:bodyPr/>
          <a:lstStyle/>
          <a:p>
            <a:r>
              <a:rPr lang="fr-FR" dirty="0"/>
              <a:t>« Si vous </a:t>
            </a:r>
            <a:r>
              <a:rPr lang="fr-FR" b="1" i="1" u="sng" dirty="0"/>
              <a:t>demeurez dans ma parole</a:t>
            </a:r>
            <a:r>
              <a:rPr lang="fr-FR" dirty="0"/>
              <a:t>, vous êtes vraiment mes disciples. » </a:t>
            </a:r>
          </a:p>
          <a:p>
            <a:r>
              <a:rPr lang="en-US" b="1" i="1" dirty="0">
                <a:solidFill>
                  <a:srgbClr val="00FF00"/>
                </a:solidFill>
              </a:rPr>
              <a:t>Jean 8v31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IL nous le demande.</a:t>
            </a:r>
          </a:p>
        </p:txBody>
      </p:sp>
    </p:spTree>
    <p:extLst>
      <p:ext uri="{BB962C8B-B14F-4D97-AF65-F5344CB8AC3E}">
        <p14:creationId xmlns:p14="http://schemas.microsoft.com/office/powerpoint/2010/main" val="3784203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3" y="785111"/>
            <a:ext cx="9132438" cy="6092362"/>
          </a:xfrm>
        </p:spPr>
      </p:pic>
    </p:spTree>
    <p:extLst>
      <p:ext uri="{BB962C8B-B14F-4D97-AF65-F5344CB8AC3E}">
        <p14:creationId xmlns:p14="http://schemas.microsoft.com/office/powerpoint/2010/main" val="2391024894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1522310"/>
          </a:xfrm>
        </p:spPr>
        <p:txBody>
          <a:bodyPr>
            <a:noAutofit/>
          </a:bodyPr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8) Ils débordent de leur expérience.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844824"/>
            <a:ext cx="9144000" cy="4104456"/>
          </a:xfrm>
        </p:spPr>
        <p:txBody>
          <a:bodyPr/>
          <a:lstStyle/>
          <a:p>
            <a:r>
              <a:rPr lang="fr-FR" dirty="0"/>
              <a:t>« …car </a:t>
            </a:r>
            <a:r>
              <a:rPr lang="fr-FR" b="1" i="1" u="sng" dirty="0"/>
              <a:t>nous ne pouvons pas</a:t>
            </a:r>
            <a:r>
              <a:rPr lang="fr-FR" dirty="0"/>
              <a:t> ne pas parler de ce que nous avons vu et entendu. » </a:t>
            </a:r>
          </a:p>
          <a:p>
            <a:r>
              <a:rPr lang="en-US" b="1" i="1" dirty="0">
                <a:solidFill>
                  <a:srgbClr val="00FF00"/>
                </a:solidFill>
              </a:rPr>
              <a:t>Les Actes des Apôtres 4v20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Ils adoraient Jésus.</a:t>
            </a:r>
          </a:p>
        </p:txBody>
      </p:sp>
    </p:spTree>
    <p:extLst>
      <p:ext uri="{BB962C8B-B14F-4D97-AF65-F5344CB8AC3E}">
        <p14:creationId xmlns:p14="http://schemas.microsoft.com/office/powerpoint/2010/main" val="21503336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Il faut le dire 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>
            <a:normAutofit/>
          </a:bodyPr>
          <a:lstStyle/>
          <a:p>
            <a:r>
              <a:rPr lang="fr-FR" dirty="0"/>
              <a:t>« Allez </a:t>
            </a:r>
            <a:r>
              <a:rPr lang="fr-FR" b="1" i="1" u="sng" dirty="0"/>
              <a:t>promptement dire</a:t>
            </a:r>
            <a:r>
              <a:rPr lang="fr-FR" dirty="0"/>
              <a:t> à ses disciples qu'il est ressuscité des morts. » </a:t>
            </a:r>
          </a:p>
          <a:p>
            <a:r>
              <a:rPr lang="en-US" b="1" i="1" dirty="0">
                <a:solidFill>
                  <a:srgbClr val="00FF00"/>
                </a:solidFill>
              </a:rPr>
              <a:t>Matthieu 28v7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0568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78" y="1423127"/>
            <a:ext cx="7597243" cy="4011746"/>
          </a:xfrm>
        </p:spPr>
      </p:pic>
    </p:spTree>
    <p:extLst>
      <p:ext uri="{BB962C8B-B14F-4D97-AF65-F5344CB8AC3E}">
        <p14:creationId xmlns:p14="http://schemas.microsoft.com/office/powerpoint/2010/main" val="845091899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3" y="741525"/>
            <a:ext cx="9132438" cy="6088292"/>
          </a:xfrm>
        </p:spPr>
      </p:pic>
    </p:spTree>
    <p:extLst>
      <p:ext uri="{BB962C8B-B14F-4D97-AF65-F5344CB8AC3E}">
        <p14:creationId xmlns:p14="http://schemas.microsoft.com/office/powerpoint/2010/main" val="2667104657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1522310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9) Ils fréquentent d’autres qui ont eu la même rencontre.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844824"/>
            <a:ext cx="9144000" cy="4104456"/>
          </a:xfrm>
        </p:spPr>
        <p:txBody>
          <a:bodyPr/>
          <a:lstStyle/>
          <a:p>
            <a:r>
              <a:rPr lang="fr-FR" dirty="0"/>
              <a:t>« Après avoir été relâchés, ils allèrent </a:t>
            </a:r>
            <a:r>
              <a:rPr lang="fr-FR" b="1" i="1" u="sng" dirty="0"/>
              <a:t>vers les leurs</a:t>
            </a:r>
            <a:r>
              <a:rPr lang="fr-FR" dirty="0"/>
              <a:t>, et racontèrent tout ce que les principaux sacrificateurs et les anciens leur avaient dit. » </a:t>
            </a:r>
          </a:p>
          <a:p>
            <a:r>
              <a:rPr lang="en-US" b="1" i="1" dirty="0">
                <a:solidFill>
                  <a:srgbClr val="00FF00"/>
                </a:solidFill>
              </a:rPr>
              <a:t>Les Actes des Apôtres 4v23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La solidarité nous aide.</a:t>
            </a:r>
          </a:p>
        </p:txBody>
      </p:sp>
    </p:spTree>
    <p:extLst>
      <p:ext uri="{BB962C8B-B14F-4D97-AF65-F5344CB8AC3E}">
        <p14:creationId xmlns:p14="http://schemas.microsoft.com/office/powerpoint/2010/main" val="16157978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C’est la volonté du Seigneur.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>
            <a:normAutofit lnSpcReduction="10000"/>
          </a:bodyPr>
          <a:lstStyle/>
          <a:p>
            <a:r>
              <a:rPr lang="fr-FR" dirty="0"/>
              <a:t>« </a:t>
            </a:r>
            <a:r>
              <a:rPr lang="fr-FR" b="1" i="1" u="sng" dirty="0"/>
              <a:t>Je</a:t>
            </a:r>
            <a:r>
              <a:rPr lang="fr-FR" dirty="0"/>
              <a:t> bâtirai mon Église (assemblée). » </a:t>
            </a:r>
          </a:p>
          <a:p>
            <a:r>
              <a:rPr lang="en-US" b="1" i="1" dirty="0">
                <a:solidFill>
                  <a:srgbClr val="00FF00"/>
                </a:solidFill>
              </a:rPr>
              <a:t>Matthieu 16v18</a:t>
            </a:r>
          </a:p>
          <a:p>
            <a:r>
              <a:rPr lang="fr-FR" dirty="0"/>
              <a:t>« </a:t>
            </a:r>
            <a:r>
              <a:rPr lang="fr-FR" b="1" i="1" u="sng" dirty="0"/>
              <a:t>N'abandonnons</a:t>
            </a:r>
            <a:r>
              <a:rPr lang="fr-FR" dirty="0"/>
              <a:t> pas notre assemblée, comme c'est la coutume de quelques-uns. » </a:t>
            </a:r>
          </a:p>
          <a:p>
            <a:r>
              <a:rPr lang="en-US" b="1" i="1" dirty="0" err="1">
                <a:solidFill>
                  <a:srgbClr val="00FF00"/>
                </a:solidFill>
              </a:rPr>
              <a:t>Hébreux</a:t>
            </a:r>
            <a:r>
              <a:rPr lang="en-US" b="1" i="1" dirty="0">
                <a:solidFill>
                  <a:srgbClr val="00FF00"/>
                </a:solidFill>
              </a:rPr>
              <a:t> 10v25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Vous n’êtes pas seuls !</a:t>
            </a:r>
          </a:p>
        </p:txBody>
      </p:sp>
    </p:spTree>
    <p:extLst>
      <p:ext uri="{BB962C8B-B14F-4D97-AF65-F5344CB8AC3E}">
        <p14:creationId xmlns:p14="http://schemas.microsoft.com/office/powerpoint/2010/main" val="21634803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3" y="812619"/>
            <a:ext cx="9132438" cy="6093048"/>
          </a:xfrm>
        </p:spPr>
      </p:pic>
    </p:spTree>
    <p:extLst>
      <p:ext uri="{BB962C8B-B14F-4D97-AF65-F5344CB8AC3E}">
        <p14:creationId xmlns:p14="http://schemas.microsoft.com/office/powerpoint/2010/main" val="832377613"/>
      </p:ext>
    </p:extLst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1522310"/>
          </a:xfrm>
        </p:spPr>
        <p:txBody>
          <a:bodyPr>
            <a:noAutofit/>
          </a:bodyPr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10) Ils se confient en Quelqu’un de confiance.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844824"/>
            <a:ext cx="9144000" cy="4104456"/>
          </a:xfrm>
        </p:spPr>
        <p:txBody>
          <a:bodyPr>
            <a:normAutofit fontScale="92500"/>
          </a:bodyPr>
          <a:lstStyle/>
          <a:p>
            <a:r>
              <a:rPr lang="fr-FR" dirty="0"/>
              <a:t>« Lorsqu'ils l'eurent entendu, ils élevèrent </a:t>
            </a:r>
            <a:r>
              <a:rPr lang="fr-FR" b="1" i="1" u="sng" dirty="0"/>
              <a:t>à Dieu la voix</a:t>
            </a:r>
            <a:r>
              <a:rPr lang="fr-FR" dirty="0"/>
              <a:t> tous ensemble, et dirent :  Seigneur, toi qui as fait le ciel, la terre, la mer, et tout ce qui s'y trouve,… » </a:t>
            </a:r>
          </a:p>
          <a:p>
            <a:r>
              <a:rPr lang="en-US" b="1" i="1" dirty="0">
                <a:solidFill>
                  <a:srgbClr val="00FF00"/>
                </a:solidFill>
              </a:rPr>
              <a:t>Les Actes des Apôtres 4v24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Notre force vient de Dieu.</a:t>
            </a:r>
          </a:p>
        </p:txBody>
      </p:sp>
    </p:spTree>
    <p:extLst>
      <p:ext uri="{BB962C8B-B14F-4D97-AF65-F5344CB8AC3E}">
        <p14:creationId xmlns:p14="http://schemas.microsoft.com/office/powerpoint/2010/main" val="34301799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Jésus nous le dit 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/>
          <a:lstStyle/>
          <a:p>
            <a:r>
              <a:rPr lang="fr-FR" dirty="0"/>
              <a:t>« </a:t>
            </a:r>
            <a:r>
              <a:rPr lang="fr-FR" b="1" i="1" u="sng" dirty="0"/>
              <a:t>Veillez et priez</a:t>
            </a:r>
            <a:r>
              <a:rPr lang="fr-FR" dirty="0"/>
              <a:t>, afin que vous ne tombiez pas en tentation ;  l'esprit est bien disposé, mais la chair est faible. » </a:t>
            </a:r>
          </a:p>
          <a:p>
            <a:r>
              <a:rPr lang="en-US" b="1" i="1" dirty="0">
                <a:solidFill>
                  <a:srgbClr val="00FF00"/>
                </a:solidFill>
              </a:rPr>
              <a:t>Marc 14v38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sz="4600" dirty="0">
                <a:latin typeface="Arial" pitchFamily="34" charset="0"/>
                <a:cs typeface="Arial" pitchFamily="34" charset="0"/>
              </a:rPr>
              <a:t>La tentation est de LE renier.</a:t>
            </a:r>
          </a:p>
        </p:txBody>
      </p:sp>
    </p:spTree>
    <p:extLst>
      <p:ext uri="{BB962C8B-B14F-4D97-AF65-F5344CB8AC3E}">
        <p14:creationId xmlns:p14="http://schemas.microsoft.com/office/powerpoint/2010/main" val="36791669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325" y="681862"/>
            <a:ext cx="9228649" cy="616530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306326"/>
      </p:ext>
    </p:extLst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Revoir, réagir et revenir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700808"/>
            <a:ext cx="9144000" cy="4248472"/>
          </a:xfrm>
        </p:spPr>
        <p:txBody>
          <a:bodyPr numCol="2">
            <a:normAutofit fontScale="92500" lnSpcReduction="20000"/>
          </a:bodyPr>
          <a:lstStyle/>
          <a:p>
            <a:pPr marL="685800" indent="-685800" algn="l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fr-FR" dirty="0"/>
              <a:t>Il parle.</a:t>
            </a:r>
          </a:p>
          <a:p>
            <a:pPr marL="685800" indent="-685800" algn="l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fr-FR" dirty="0"/>
              <a:t>Il explique.</a:t>
            </a:r>
          </a:p>
          <a:p>
            <a:pPr marL="685800" indent="-685800" algn="l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fr-FR" dirty="0"/>
              <a:t>Il annonce.</a:t>
            </a:r>
          </a:p>
          <a:p>
            <a:pPr marL="685800" indent="-685800" algn="l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fr-FR" dirty="0"/>
              <a:t>Il est sous le contrôle de Dieu.</a:t>
            </a:r>
          </a:p>
          <a:p>
            <a:pPr marL="685800" indent="-685800" algn="l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fr-FR" dirty="0"/>
              <a:t>Il parle de Jésus.</a:t>
            </a:r>
          </a:p>
          <a:p>
            <a:pPr marL="685800" indent="-685800" algn="l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fr-FR" dirty="0"/>
              <a:t>Il est assuré.</a:t>
            </a:r>
          </a:p>
          <a:p>
            <a:pPr marL="685800" indent="-685800" algn="l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fr-FR" dirty="0"/>
              <a:t>Il ressemble à JC</a:t>
            </a:r>
          </a:p>
          <a:p>
            <a:pPr marL="685800" indent="-685800" algn="l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fr-FR" dirty="0"/>
              <a:t>Il déborde de la joie de l’Évangile.</a:t>
            </a:r>
          </a:p>
          <a:p>
            <a:pPr marL="685800" indent="-685800" algn="l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fr-FR" dirty="0"/>
              <a:t>Il a son église.</a:t>
            </a:r>
          </a:p>
          <a:p>
            <a:pPr marL="685800" indent="-685800" algn="l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fr-FR" dirty="0"/>
              <a:t>Il prie beaucoup.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www.AzBible.yolasite.com/fr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62" y="908720"/>
            <a:ext cx="91324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fr-FR" sz="5000" i="1" dirty="0">
                <a:solidFill>
                  <a:srgbClr val="FFC000"/>
                </a:solidFill>
                <a:latin typeface="Arial Narrow" panose="020B0606020202030204" pitchFamily="34" charset="0"/>
              </a:rPr>
              <a:t>Qu’est-ce qui fait un bon témoin ?</a:t>
            </a:r>
          </a:p>
        </p:txBody>
      </p:sp>
    </p:spTree>
    <p:extLst>
      <p:ext uri="{BB962C8B-B14F-4D97-AF65-F5344CB8AC3E}">
        <p14:creationId xmlns:p14="http://schemas.microsoft.com/office/powerpoint/2010/main" val="37297494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Deux exemples bibliques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3816424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Qu’est-ce qui constitue</a:t>
            </a:r>
          </a:p>
          <a:p>
            <a:r>
              <a:rPr lang="fr-FR" dirty="0">
                <a:latin typeface="Arial" pitchFamily="34" charset="0"/>
                <a:cs typeface="Arial" pitchFamily="34" charset="0"/>
              </a:rPr>
              <a:t>des bons témoins 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2" y="5013176"/>
            <a:ext cx="9132438" cy="1858415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Ils ont </a:t>
            </a:r>
            <a:r>
              <a:rPr lang="fr-FR" u="sng" dirty="0">
                <a:latin typeface="Arial" pitchFamily="34" charset="0"/>
                <a:cs typeface="Arial" pitchFamily="34" charset="0"/>
              </a:rPr>
              <a:t>dix</a:t>
            </a:r>
            <a:r>
              <a:rPr lang="fr-FR" dirty="0">
                <a:latin typeface="Arial" pitchFamily="34" charset="0"/>
                <a:cs typeface="Arial" pitchFamily="34" charset="0"/>
              </a:rPr>
              <a:t> caractéristiques</a:t>
            </a:r>
          </a:p>
          <a:p>
            <a:r>
              <a:rPr lang="fr-FR" dirty="0">
                <a:latin typeface="Arial" pitchFamily="34" charset="0"/>
                <a:cs typeface="Arial" pitchFamily="34" charset="0"/>
              </a:rPr>
              <a:t>en commun.</a:t>
            </a:r>
          </a:p>
        </p:txBody>
      </p:sp>
    </p:spTree>
    <p:extLst>
      <p:ext uri="{BB962C8B-B14F-4D97-AF65-F5344CB8AC3E}">
        <p14:creationId xmlns:p14="http://schemas.microsoft.com/office/powerpoint/2010/main" val="27566743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72817"/>
            <a:ext cx="7156623" cy="2592288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3939024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1 ) Ils parlent 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/>
          <a:lstStyle/>
          <a:p>
            <a:r>
              <a:rPr lang="fr-FR" dirty="0"/>
              <a:t>« Tandis que Pierre et Jean </a:t>
            </a:r>
            <a:r>
              <a:rPr lang="fr-FR" b="1" i="1" u="sng" dirty="0"/>
              <a:t>parlaient</a:t>
            </a:r>
            <a:r>
              <a:rPr lang="fr-FR" dirty="0"/>
              <a:t> au peuple, survinrent les sacrificateurs, le commandant du temple, et les sadducéens. » </a:t>
            </a:r>
          </a:p>
          <a:p>
            <a:r>
              <a:rPr lang="fr-FR" b="1" i="1" dirty="0">
                <a:solidFill>
                  <a:srgbClr val="00FF00"/>
                </a:solidFill>
              </a:rPr>
              <a:t>Les Actes des Apôtres 4v1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sz="4800" dirty="0">
                <a:latin typeface="Arial" pitchFamily="34" charset="0"/>
                <a:cs typeface="Arial" pitchFamily="34" charset="0"/>
              </a:rPr>
              <a:t>St François d’Assise </a:t>
            </a:r>
            <a:r>
              <a:rPr lang="fr-FR" sz="4800">
                <a:latin typeface="Arial" pitchFamily="34" charset="0"/>
                <a:cs typeface="Arial" pitchFamily="34" charset="0"/>
              </a:rPr>
              <a:t>a tort.</a:t>
            </a:r>
            <a:endParaRPr lang="fr-FR" sz="4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0669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1594318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Mais, des exemples, même bibliques, ne font pas Loi.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916832"/>
            <a:ext cx="9144000" cy="4032448"/>
          </a:xfrm>
        </p:spPr>
        <p:txBody>
          <a:bodyPr>
            <a:normAutofit/>
          </a:bodyPr>
          <a:lstStyle/>
          <a:p>
            <a:r>
              <a:rPr lang="fr-FR" dirty="0"/>
              <a:t>« Puis il leur dit :  "Allez dans le monde entier, </a:t>
            </a:r>
            <a:r>
              <a:rPr lang="fr-FR" b="1" i="1" u="sng" dirty="0"/>
              <a:t>portez</a:t>
            </a:r>
            <a:r>
              <a:rPr lang="fr-FR" dirty="0"/>
              <a:t> la Bonne Nouvelle à toute la création. » </a:t>
            </a:r>
          </a:p>
          <a:p>
            <a:r>
              <a:rPr lang="en-US" b="1" i="1" dirty="0">
                <a:solidFill>
                  <a:srgbClr val="00FF00"/>
                </a:solidFill>
              </a:rPr>
              <a:t>Marc 16v15 </a:t>
            </a:r>
            <a:r>
              <a:rPr lang="en-US" sz="2500" b="1" i="1" dirty="0">
                <a:solidFill>
                  <a:srgbClr val="00FF00"/>
                </a:solidFill>
              </a:rPr>
              <a:t>BDP</a:t>
            </a:r>
            <a:endParaRPr lang="fr-FR" sz="25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sz="4800" dirty="0">
                <a:latin typeface="Arial" pitchFamily="34" charset="0"/>
                <a:cs typeface="Arial" pitchFamily="34" charset="0"/>
              </a:rPr>
              <a:t>La commande est derrière.</a:t>
            </a:r>
          </a:p>
        </p:txBody>
      </p:sp>
    </p:spTree>
    <p:extLst>
      <p:ext uri="{BB962C8B-B14F-4D97-AF65-F5344CB8AC3E}">
        <p14:creationId xmlns:p14="http://schemas.microsoft.com/office/powerpoint/2010/main" val="2573762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96950"/>
            <a:ext cx="7315200" cy="4864100"/>
          </a:xfrm>
        </p:spPr>
      </p:pic>
    </p:spTree>
    <p:extLst>
      <p:ext uri="{BB962C8B-B14F-4D97-AF65-F5344CB8AC3E}">
        <p14:creationId xmlns:p14="http://schemas.microsoft.com/office/powerpoint/2010/main" val="176198854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2) Ils enseignent.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/>
          <a:lstStyle/>
          <a:p>
            <a:r>
              <a:rPr lang="fr-FR" dirty="0"/>
              <a:t>« …mécontents de ce qu'ils </a:t>
            </a:r>
            <a:r>
              <a:rPr lang="fr-FR" b="1" i="1" u="sng" dirty="0"/>
              <a:t>enseignaient</a:t>
            </a:r>
            <a:r>
              <a:rPr lang="fr-FR" dirty="0"/>
              <a:t> le peuple, et annonçaient en la personne de Jésus la résurrection des morts. » </a:t>
            </a:r>
          </a:p>
          <a:p>
            <a:r>
              <a:rPr lang="en-US" b="1" i="1" dirty="0">
                <a:solidFill>
                  <a:srgbClr val="00FF00"/>
                </a:solidFill>
              </a:rPr>
              <a:t>Les Actes des Apôtres 4v2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Une présentation logique</a:t>
            </a:r>
          </a:p>
        </p:txBody>
      </p:sp>
    </p:spTree>
    <p:extLst>
      <p:ext uri="{BB962C8B-B14F-4D97-AF65-F5344CB8AC3E}">
        <p14:creationId xmlns:p14="http://schemas.microsoft.com/office/powerpoint/2010/main" val="16367648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577</Words>
  <Application>Microsoft Office PowerPoint</Application>
  <PresentationFormat>On-screen Show (4:3)</PresentationFormat>
  <Paragraphs>167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Arial Narrow</vt:lpstr>
      <vt:lpstr>Calibri</vt:lpstr>
      <vt:lpstr>Wingdings</vt:lpstr>
      <vt:lpstr>Office Theme</vt:lpstr>
      <vt:lpstr>PowerPoint Presentation</vt:lpstr>
      <vt:lpstr>Approfondir la Bible dans son Contexte</vt:lpstr>
      <vt:lpstr>PowerPoint Presentation</vt:lpstr>
      <vt:lpstr>Deux exemples bibliques</vt:lpstr>
      <vt:lpstr>PowerPoint Presentation</vt:lpstr>
      <vt:lpstr>1 ) Ils parlent !</vt:lpstr>
      <vt:lpstr>Mais, des exemples, même bibliques, ne font pas Loi.</vt:lpstr>
      <vt:lpstr>PowerPoint Presentation</vt:lpstr>
      <vt:lpstr>2) Ils enseignent.</vt:lpstr>
      <vt:lpstr>Le Maître l’avait commandé.</vt:lpstr>
      <vt:lpstr>PowerPoint Presentation</vt:lpstr>
      <vt:lpstr>3) Ils annoncent la vérité.</vt:lpstr>
      <vt:lpstr>C’est une révélation divine.</vt:lpstr>
      <vt:lpstr>PowerPoint Presentation</vt:lpstr>
      <vt:lpstr>4) Ils sont remplis de l’Esprit.</vt:lpstr>
      <vt:lpstr>…L’Esprit de Dieu.</vt:lpstr>
      <vt:lpstr>PowerPoint Presentation</vt:lpstr>
      <vt:lpstr>5) Ils parlent de Quelqu’un !</vt:lpstr>
      <vt:lpstr>Les ordres sont claires.</vt:lpstr>
      <vt:lpstr>« …que par Moi ! »</vt:lpstr>
      <vt:lpstr>PowerPoint Presentation</vt:lpstr>
      <vt:lpstr>6) Ils ont de l’assurance.</vt:lpstr>
      <vt:lpstr>C’est des ordres de Dieu.</vt:lpstr>
      <vt:lpstr>PowerPoint Presentation</vt:lpstr>
      <vt:lpstr>7) Ils sont intime avec une personne !</vt:lpstr>
      <vt:lpstr>On devient comme une personne avec qui nous passons du temps !</vt:lpstr>
      <vt:lpstr>PowerPoint Presentation</vt:lpstr>
      <vt:lpstr>8) Ils débordent de leur expérience.</vt:lpstr>
      <vt:lpstr>Il faut le dire !</vt:lpstr>
      <vt:lpstr>PowerPoint Presentation</vt:lpstr>
      <vt:lpstr>9) Ils fréquentent d’autres qui ont eu la même rencontre.</vt:lpstr>
      <vt:lpstr>C’est la volonté du Seigneur.</vt:lpstr>
      <vt:lpstr>PowerPoint Presentation</vt:lpstr>
      <vt:lpstr>10) Ils se confient en Quelqu’un de confiance.</vt:lpstr>
      <vt:lpstr>Jésus nous le dit !</vt:lpstr>
      <vt:lpstr>PowerPoint Presentation</vt:lpstr>
      <vt:lpstr>Revoir, réagir et revenir :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Arizona Bible Courses</dc:creator>
  <cp:lastModifiedBy>Howland</cp:lastModifiedBy>
  <cp:revision>114</cp:revision>
  <dcterms:created xsi:type="dcterms:W3CDTF">2010-11-10T08:57:02Z</dcterms:created>
  <dcterms:modified xsi:type="dcterms:W3CDTF">2017-11-01T18:41:55Z</dcterms:modified>
</cp:coreProperties>
</file>