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72" r:id="rId3"/>
    <p:sldId id="273" r:id="rId4"/>
    <p:sldId id="257" r:id="rId5"/>
    <p:sldId id="261" r:id="rId6"/>
    <p:sldId id="271" r:id="rId7"/>
    <p:sldId id="262" r:id="rId8"/>
    <p:sldId id="263" r:id="rId9"/>
    <p:sldId id="270" r:id="rId10"/>
    <p:sldId id="264" r:id="rId11"/>
    <p:sldId id="265" r:id="rId12"/>
    <p:sldId id="268" r:id="rId13"/>
    <p:sldId id="266" r:id="rId14"/>
    <p:sldId id="26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495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1" autoAdjust="0"/>
    <p:restoredTop sz="27000" autoAdjust="0"/>
  </p:normalViewPr>
  <p:slideViewPr>
    <p:cSldViewPr>
      <p:cViewPr varScale="1">
        <p:scale>
          <a:sx n="17" d="100"/>
          <a:sy n="17" d="100"/>
        </p:scale>
        <p:origin x="1397" y="19"/>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07/02/2015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Good morning !</a:t>
            </a:r>
          </a:p>
          <a:p>
            <a:pPr marL="171450" indent="-171450">
              <a:buFont typeface="Wingdings" pitchFamily="2" charset="2"/>
              <a:buChar char="Ø"/>
            </a:pPr>
            <a:r>
              <a:rPr lang="en-US" baseline="0" noProof="0" dirty="0" smtClean="0"/>
              <a:t>&gt;This morning we have a wonderful Bible text to consider.</a:t>
            </a:r>
          </a:p>
          <a:p>
            <a:pPr marL="171450" indent="-171450">
              <a:buFont typeface="Wingdings" pitchFamily="2" charset="2"/>
              <a:buChar char="Ø"/>
            </a:pPr>
            <a:r>
              <a:rPr lang="en-US" baseline="0" noProof="0" dirty="0" smtClean="0"/>
              <a:t>But, before we do, let’s make sure we understand its CONTEXT !</a:t>
            </a:r>
          </a:p>
          <a:p>
            <a:pPr marL="0" indent="0">
              <a:buFont typeface="Wingdings" pitchFamily="2" charset="2"/>
              <a:buNone/>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Let’s continue in our text under consideration.</a:t>
            </a:r>
            <a:endParaRPr lang="en-US" baseline="0" noProof="0" dirty="0" smtClean="0"/>
          </a:p>
          <a:p>
            <a:pPr marL="171450" indent="-171450">
              <a:buFont typeface="Wingdings" pitchFamily="2" charset="2"/>
              <a:buChar char="Ø"/>
            </a:pPr>
            <a:r>
              <a:rPr lang="en-US" baseline="0" noProof="0" dirty="0" smtClean="0"/>
              <a:t>&gt;The word “law”, </a:t>
            </a:r>
            <a:r>
              <a:rPr lang="vi-VN" sz="3200" b="1" kern="1200" dirty="0" smtClean="0">
                <a:solidFill>
                  <a:schemeClr val="tx1"/>
                </a:solidFill>
                <a:latin typeface="+mn-lt"/>
                <a:ea typeface="+mn-ea"/>
                <a:cs typeface="+mn-cs"/>
              </a:rPr>
              <a:t>νόμος</a:t>
            </a:r>
            <a:r>
              <a:rPr lang="en-US" sz="1200" kern="1200" dirty="0" smtClean="0">
                <a:solidFill>
                  <a:schemeClr val="tx1"/>
                </a:solidFill>
                <a:latin typeface="+mn-lt"/>
                <a:ea typeface="+mn-ea"/>
                <a:cs typeface="+mn-cs"/>
              </a:rPr>
              <a:t> in Greek, is used 196x</a:t>
            </a:r>
            <a:r>
              <a:rPr lang="en-US" sz="1200" kern="1200" baseline="0" dirty="0" smtClean="0">
                <a:solidFill>
                  <a:schemeClr val="tx1"/>
                </a:solidFill>
                <a:latin typeface="+mn-lt"/>
                <a:ea typeface="+mn-ea"/>
                <a:cs typeface="+mn-cs"/>
              </a:rPr>
              <a:t> in the NT and 243x in the Septuagint translation of the OT.</a:t>
            </a:r>
          </a:p>
          <a:p>
            <a:pPr marL="171450" indent="-171450">
              <a:buFont typeface="Wingdings" pitchFamily="2" charset="2"/>
              <a:buChar char="Ø"/>
            </a:pPr>
            <a:r>
              <a:rPr lang="en-US" sz="1200" kern="1200" baseline="0" noProof="0" dirty="0" smtClean="0">
                <a:solidFill>
                  <a:schemeClr val="tx1"/>
                </a:solidFill>
                <a:latin typeface="+mn-lt"/>
                <a:ea typeface="+mn-ea"/>
                <a:cs typeface="+mn-cs"/>
              </a:rPr>
              <a:t>It can mean a rule you must follow or suffer a penalty OR it can mean a statement of the way things work, like a scientific law, an observation of God’s creation works.</a:t>
            </a:r>
          </a:p>
          <a:p>
            <a:pPr marL="171450" indent="-171450">
              <a:buFont typeface="Wingdings" pitchFamily="2" charset="2"/>
              <a:buChar char="Ø"/>
            </a:pPr>
            <a:r>
              <a:rPr lang="en-US" sz="1200" kern="1200" baseline="0" noProof="0" dirty="0" smtClean="0">
                <a:solidFill>
                  <a:schemeClr val="tx1"/>
                </a:solidFill>
                <a:latin typeface="+mn-lt"/>
                <a:ea typeface="+mn-ea"/>
                <a:cs typeface="+mn-cs"/>
              </a:rPr>
              <a:t>There is NO OPTION to the 2</a:t>
            </a:r>
            <a:r>
              <a:rPr lang="en-US" sz="1200" kern="1200" baseline="30000" noProof="0" dirty="0" smtClean="0">
                <a:solidFill>
                  <a:schemeClr val="tx1"/>
                </a:solidFill>
                <a:latin typeface="+mn-lt"/>
                <a:ea typeface="+mn-ea"/>
                <a:cs typeface="+mn-cs"/>
              </a:rPr>
              <a:t>nd</a:t>
            </a:r>
            <a:r>
              <a:rPr lang="en-US" sz="1200" kern="1200" baseline="0" noProof="0" dirty="0" smtClean="0">
                <a:solidFill>
                  <a:schemeClr val="tx1"/>
                </a:solidFill>
                <a:latin typeface="+mn-lt"/>
                <a:ea typeface="+mn-ea"/>
                <a:cs typeface="+mn-cs"/>
              </a:rPr>
              <a:t> sense of the word “law”.</a:t>
            </a:r>
          </a:p>
          <a:p>
            <a:pPr marL="171450" indent="-171450">
              <a:buFont typeface="Wingdings" pitchFamily="2" charset="2"/>
              <a:buChar char="Ø"/>
            </a:pPr>
            <a:r>
              <a:rPr lang="en-US" sz="1200" kern="1200" baseline="0" noProof="0" dirty="0" smtClean="0">
                <a:solidFill>
                  <a:schemeClr val="tx1"/>
                </a:solidFill>
                <a:latin typeface="+mn-lt"/>
                <a:ea typeface="+mn-ea"/>
                <a:cs typeface="+mn-cs"/>
              </a:rPr>
              <a:t>You cannot defy laws of physics &amp; just pay a </a:t>
            </a:r>
            <a:r>
              <a:rPr lang="en-US" sz="1200" kern="1200" baseline="0" noProof="0" dirty="0" err="1" smtClean="0">
                <a:solidFill>
                  <a:schemeClr val="tx1"/>
                </a:solidFill>
                <a:latin typeface="+mn-lt"/>
                <a:ea typeface="+mn-ea"/>
                <a:cs typeface="+mn-cs"/>
              </a:rPr>
              <a:t>prking</a:t>
            </a:r>
            <a:r>
              <a:rPr lang="en-US" sz="1200" kern="1200" baseline="0" noProof="0" dirty="0" smtClean="0">
                <a:solidFill>
                  <a:schemeClr val="tx1"/>
                </a:solidFill>
                <a:latin typeface="+mn-lt"/>
                <a:ea typeface="+mn-ea"/>
                <a:cs typeface="+mn-cs"/>
              </a:rPr>
              <a:t> ticket.</a:t>
            </a:r>
            <a:endParaRPr lang="en-US" sz="1200" kern="1200" baseline="0" noProof="0" dirty="0">
              <a:solidFill>
                <a:schemeClr val="tx1"/>
              </a:solidFill>
              <a:latin typeface="+mn-lt"/>
              <a:ea typeface="+mn-ea"/>
              <a:cs typeface="+mn-cs"/>
            </a:endParaRPr>
          </a:p>
          <a:p>
            <a:pPr marL="171450" indent="-171450">
              <a:buFont typeface="Wingdings" pitchFamily="2" charset="2"/>
              <a:buChar char="Ø"/>
            </a:pPr>
            <a:r>
              <a:rPr lang="en-US" sz="1200" kern="1200" baseline="0" noProof="0" dirty="0" smtClean="0">
                <a:solidFill>
                  <a:schemeClr val="tx1"/>
                </a:solidFill>
                <a:latin typeface="+mn-lt"/>
                <a:ea typeface="+mn-ea"/>
                <a:cs typeface="+mn-cs"/>
              </a:rPr>
              <a:t>If I let go of a heavy metal ball it WILL fall to the ground.</a:t>
            </a:r>
          </a:p>
          <a:p>
            <a:pPr marL="171450" indent="-171450">
              <a:buFont typeface="Wingdings" pitchFamily="2" charset="2"/>
              <a:buChar char="Ø"/>
            </a:pPr>
            <a:r>
              <a:rPr lang="en-US" sz="1200" kern="1200" baseline="0" noProof="0" dirty="0" smtClean="0">
                <a:solidFill>
                  <a:schemeClr val="tx1"/>
                </a:solidFill>
                <a:latin typeface="+mn-lt"/>
                <a:ea typeface="+mn-ea"/>
                <a:cs typeface="+mn-cs"/>
              </a:rPr>
              <a:t>You have seen a junk yard magnet over a wrecked car; the moment the power goes on the car jumps up to the crane.</a:t>
            </a:r>
          </a:p>
          <a:p>
            <a:pPr marL="171450" indent="-171450">
              <a:buFont typeface="Wingdings" pitchFamily="2" charset="2"/>
              <a:buChar char="Ø"/>
            </a:pPr>
            <a:r>
              <a:rPr lang="en-US" sz="1200" kern="1200" baseline="0" noProof="0" dirty="0" smtClean="0">
                <a:solidFill>
                  <a:schemeClr val="tx1"/>
                </a:solidFill>
                <a:latin typeface="+mn-lt"/>
                <a:ea typeface="+mn-ea"/>
                <a:cs typeface="+mn-cs"/>
              </a:rPr>
              <a:t>&gt;This is what God does when you are saved.</a:t>
            </a:r>
          </a:p>
          <a:p>
            <a:pPr marL="171450" indent="-171450">
              <a:buFont typeface="Wingdings" pitchFamily="2" charset="2"/>
              <a:buChar char="Ø"/>
            </a:pPr>
            <a:r>
              <a:rPr lang="en-US" sz="1200" kern="1200" baseline="0" noProof="0" dirty="0" smtClean="0">
                <a:solidFill>
                  <a:schemeClr val="tx1"/>
                </a:solidFill>
                <a:latin typeface="+mn-lt"/>
                <a:ea typeface="+mn-ea"/>
                <a:cs typeface="+mn-cs"/>
              </a:rPr>
              <a:t>This is a SPIRITUAL LAW, similar to a LAWS OF PHYSICS, so powerful that you CANNOT stay dead in your sins.</a:t>
            </a:r>
          </a:p>
          <a:p>
            <a:pPr marL="171450" indent="-171450">
              <a:buFont typeface="Wingdings" pitchFamily="2" charset="2"/>
              <a:buChar char="Ø"/>
            </a:pPr>
            <a:r>
              <a:rPr lang="en-US" sz="1200" kern="1200" baseline="0" noProof="0" dirty="0" smtClean="0">
                <a:solidFill>
                  <a:schemeClr val="tx1"/>
                </a:solidFill>
                <a:latin typeface="+mn-lt"/>
                <a:ea typeface="+mn-ea"/>
                <a:cs typeface="+mn-cs"/>
              </a:rPr>
              <a:t>That means THE Spirit of life, the HS of God that raised </a:t>
            </a:r>
            <a:r>
              <a:rPr lang="en-US" sz="1200" kern="1200" baseline="0" noProof="0" dirty="0" err="1" smtClean="0">
                <a:solidFill>
                  <a:schemeClr val="tx1"/>
                </a:solidFill>
                <a:latin typeface="+mn-lt"/>
                <a:ea typeface="+mn-ea"/>
                <a:cs typeface="+mn-cs"/>
              </a:rPr>
              <a:t>JC</a:t>
            </a:r>
            <a:r>
              <a:rPr lang="en-US" sz="1200" kern="1200" baseline="0" noProof="0" dirty="0" smtClean="0">
                <a:solidFill>
                  <a:schemeClr val="tx1"/>
                </a:solidFill>
                <a:latin typeface="+mn-lt"/>
                <a:ea typeface="+mn-ea"/>
                <a:cs typeface="+mn-cs"/>
              </a:rPr>
              <a:t> from the dead (verse 8 !) sets you free from sin and death.</a:t>
            </a:r>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The Gospel</a:t>
            </a:r>
            <a:r>
              <a:rPr lang="en-US" baseline="0" noProof="0" dirty="0" smtClean="0"/>
              <a:t> or Good News is that we preach Jesus, not a list of rules to follow like Buddhism or even Methodism.</a:t>
            </a:r>
          </a:p>
          <a:p>
            <a:pPr marL="171450" indent="-171450">
              <a:buFont typeface="Wingdings" pitchFamily="2" charset="2"/>
              <a:buChar char="Ø"/>
            </a:pPr>
            <a:r>
              <a:rPr lang="en-US" baseline="0" noProof="0" dirty="0" smtClean="0"/>
              <a:t>&gt;This text reveals that the other kind of “law” is POWERLESS !</a:t>
            </a:r>
          </a:p>
          <a:p>
            <a:pPr marL="171450" indent="-171450">
              <a:buFont typeface="Wingdings" pitchFamily="2" charset="2"/>
              <a:buChar char="Ø"/>
            </a:pPr>
            <a:r>
              <a:rPr lang="en-US" baseline="0" noProof="0" dirty="0" smtClean="0"/>
              <a:t>The 10 Commandments were never intended to make anyone a saint.</a:t>
            </a:r>
          </a:p>
          <a:p>
            <a:pPr marL="171450" indent="-171450">
              <a:buFont typeface="Wingdings" pitchFamily="2" charset="2"/>
              <a:buChar char="Ø"/>
            </a:pPr>
            <a:r>
              <a:rPr lang="en-US" noProof="0" dirty="0" smtClean="0"/>
              <a:t>As</a:t>
            </a:r>
            <a:r>
              <a:rPr lang="en-US" baseline="0" noProof="0" dirty="0" smtClean="0"/>
              <a:t> it says in Rom7v7 &amp; 13 the purpose of the rule of law was to expose sin and our need of a Savior… this is the context of the text before us.</a:t>
            </a:r>
          </a:p>
          <a:p>
            <a:pPr marL="171450" indent="-171450">
              <a:buFont typeface="Wingdings" pitchFamily="2" charset="2"/>
              <a:buChar char="Ø"/>
            </a:pPr>
            <a:r>
              <a:rPr lang="en-US" baseline="0" noProof="0" dirty="0" smtClean="0"/>
              <a:t>&gt;The Good News of the Gospel is that Jesus made Himself fully human to live a sinless life.</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baseline="0" noProof="0" dirty="0" smtClean="0"/>
              <a:t>Notice it says “in the LIKENESS of sinful flesh”… 100% like us but w/o sin!</a:t>
            </a:r>
            <a:endParaRPr lang="en-US" noProof="0" dirty="0" smtClean="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baseline="0" noProof="0" dirty="0" smtClean="0"/>
              <a:t>THAT is the Christ who died for our sins according to the Scriptures !</a:t>
            </a:r>
          </a:p>
          <a:p>
            <a:pPr marL="171450" indent="-171450">
              <a:buFont typeface="Wingdings" pitchFamily="2" charset="2"/>
              <a:buChar char="Ø"/>
            </a:pPr>
            <a:r>
              <a:rPr lang="en-US" baseline="0" noProof="0" dirty="0" smtClean="0"/>
              <a:t>Christ’s perfect life AND death as an offering for sin “condemned sin” as powerless over humans.</a:t>
            </a:r>
          </a:p>
          <a:p>
            <a:pPr marL="171450" indent="-171450">
              <a:buFont typeface="Wingdings" pitchFamily="2" charset="2"/>
              <a:buChar char="Ø"/>
            </a:pPr>
            <a:r>
              <a:rPr lang="en-US" baseline="0" noProof="0" dirty="0" smtClean="0"/>
              <a:t>The word “condemned”, </a:t>
            </a:r>
            <a:r>
              <a:rPr lang="vi-VN" sz="1200" kern="1200" dirty="0" smtClean="0">
                <a:solidFill>
                  <a:schemeClr val="tx1"/>
                </a:solidFill>
                <a:latin typeface="+mn-lt"/>
                <a:ea typeface="+mn-ea"/>
                <a:cs typeface="+mn-cs"/>
              </a:rPr>
              <a:t>κατακρίνω</a:t>
            </a:r>
            <a:r>
              <a:rPr lang="en-US" sz="1200" kern="1200" dirty="0" smtClean="0">
                <a:solidFill>
                  <a:schemeClr val="tx1"/>
                </a:solidFill>
                <a:latin typeface="+mn-lt"/>
                <a:ea typeface="+mn-ea"/>
                <a:cs typeface="+mn-cs"/>
              </a:rPr>
              <a:t> in Greek, is the</a:t>
            </a:r>
            <a:r>
              <a:rPr lang="en-US" sz="1200" kern="1200" baseline="0" dirty="0" smtClean="0">
                <a:solidFill>
                  <a:schemeClr val="tx1"/>
                </a:solidFill>
                <a:latin typeface="+mn-lt"/>
                <a:ea typeface="+mn-ea"/>
                <a:cs typeface="+mn-cs"/>
              </a:rPr>
              <a:t> SAME root as in v1.</a:t>
            </a:r>
          </a:p>
          <a:p>
            <a:pPr marL="171450" indent="-171450">
              <a:buFont typeface="Wingdings" pitchFamily="2" charset="2"/>
              <a:buChar char="Ø"/>
            </a:pPr>
            <a:r>
              <a:rPr lang="en-US" sz="1200" kern="1200" baseline="0" dirty="0" smtClean="0">
                <a:solidFill>
                  <a:schemeClr val="tx1"/>
                </a:solidFill>
                <a:latin typeface="+mn-lt"/>
                <a:ea typeface="+mn-ea"/>
                <a:cs typeface="+mn-cs"/>
              </a:rPr>
              <a:t>The power of sin over humans was broken at Calvary because ONE human lived and died a PERFECT life.</a:t>
            </a:r>
          </a:p>
          <a:p>
            <a:pPr marL="171450" indent="-171450">
              <a:buFont typeface="Wingdings" pitchFamily="2" charset="2"/>
              <a:buChar char="Ø"/>
            </a:pPr>
            <a:r>
              <a:rPr lang="en-US" sz="1200" kern="1200" baseline="0" noProof="0" dirty="0" smtClean="0">
                <a:solidFill>
                  <a:schemeClr val="tx1"/>
                </a:solidFill>
                <a:latin typeface="+mn-lt"/>
                <a:ea typeface="+mn-ea"/>
                <a:cs typeface="+mn-cs"/>
              </a:rPr>
              <a:t>That means the He BOTH was an offering FOR sin and OVER sin’s power.</a:t>
            </a:r>
            <a:endParaRPr lang="en-US" baseline="0" noProof="0" dirty="0" smtClean="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As we come to verse</a:t>
            </a:r>
            <a:r>
              <a:rPr lang="en-US" baseline="0" noProof="0" dirty="0" smtClean="0"/>
              <a:t> 4</a:t>
            </a:r>
            <a:r>
              <a:rPr lang="en-US" noProof="0" dirty="0" smtClean="0"/>
              <a:t>,</a:t>
            </a:r>
            <a:r>
              <a:rPr lang="en-US" baseline="0" noProof="0" dirty="0" smtClean="0"/>
              <a:t> the application is really clear.</a:t>
            </a:r>
          </a:p>
          <a:p>
            <a:pPr marL="171450" indent="-171450">
              <a:buFont typeface="Wingdings" pitchFamily="2" charset="2"/>
              <a:buChar char="Ø"/>
            </a:pPr>
            <a:r>
              <a:rPr lang="en-US" baseline="0" noProof="0" dirty="0" smtClean="0"/>
              <a:t>&gt;This is the answer to our 7</a:t>
            </a:r>
            <a:r>
              <a:rPr lang="en-US" baseline="30000" noProof="0" dirty="0" smtClean="0"/>
              <a:t>th</a:t>
            </a:r>
            <a:r>
              <a:rPr lang="en-US" baseline="0" noProof="0" dirty="0" smtClean="0"/>
              <a:t> question : What should I do?</a:t>
            </a:r>
          </a:p>
          <a:p>
            <a:pPr marL="171450" indent="-171450">
              <a:buFont typeface="Wingdings" pitchFamily="2" charset="2"/>
              <a:buChar char="Ø"/>
            </a:pPr>
            <a:r>
              <a:rPr lang="en-US" baseline="0" noProof="0" dirty="0" smtClean="0"/>
              <a:t>The key word we saw repeated 4x in just 4 verses is LAW.</a:t>
            </a:r>
          </a:p>
          <a:p>
            <a:pPr marL="171450" indent="-171450">
              <a:buFont typeface="Wingdings" pitchFamily="2" charset="2"/>
              <a:buChar char="Ø"/>
            </a:pPr>
            <a:r>
              <a:rPr lang="en-US" baseline="0" noProof="0" dirty="0" smtClean="0"/>
              <a:t>Here it is the RULES that “require” obedience.</a:t>
            </a:r>
          </a:p>
          <a:p>
            <a:pPr marL="171450" indent="-171450">
              <a:buFont typeface="Wingdings" pitchFamily="2" charset="2"/>
              <a:buChar char="Ø"/>
            </a:pPr>
            <a:r>
              <a:rPr lang="en-US" baseline="0" noProof="0" dirty="0" smtClean="0"/>
              <a:t>Yes, the Christian is not saved by, but TO KEEP the rules !</a:t>
            </a:r>
          </a:p>
          <a:p>
            <a:pPr marL="171450" indent="-171450">
              <a:buFont typeface="Wingdings" pitchFamily="2" charset="2"/>
              <a:buChar char="Ø"/>
            </a:pPr>
            <a:r>
              <a:rPr lang="en-US" baseline="0" noProof="0" dirty="0" smtClean="0"/>
              <a:t>We are not saved by our WALK, but by Jesus’ WORK.</a:t>
            </a:r>
          </a:p>
          <a:p>
            <a:pPr marL="171450" indent="-171450">
              <a:buFont typeface="Wingdings" pitchFamily="2" charset="2"/>
              <a:buChar char="Ø"/>
            </a:pPr>
            <a:r>
              <a:rPr lang="en-US" baseline="0" noProof="0" dirty="0" smtClean="0"/>
              <a:t>Thanks to Christ’s Spirit we MAY now fulfill God’s will.</a:t>
            </a:r>
          </a:p>
          <a:p>
            <a:pPr marL="171450" indent="-171450">
              <a:buFont typeface="Wingdings" pitchFamily="2" charset="2"/>
              <a:buChar char="Ø"/>
            </a:pPr>
            <a:r>
              <a:rPr lang="en-US" baseline="0" noProof="0" dirty="0" smtClean="0"/>
              <a:t>A Christian is NOT a robot, nor a perfect person.</a:t>
            </a:r>
          </a:p>
          <a:p>
            <a:pPr marL="171450" indent="-171450">
              <a:buFont typeface="Wingdings" pitchFamily="2" charset="2"/>
              <a:buChar char="Ø"/>
            </a:pPr>
            <a:r>
              <a:rPr lang="en-US" baseline="0" noProof="0" dirty="0" smtClean="0"/>
              <a:t>Most Christians don’t “walk according to the Spirit”.</a:t>
            </a:r>
          </a:p>
          <a:p>
            <a:pPr marL="171450" indent="-171450">
              <a:buFont typeface="Wingdings" pitchFamily="2" charset="2"/>
              <a:buChar char="Ø"/>
            </a:pPr>
            <a:r>
              <a:rPr lang="en-US" baseline="0" noProof="0" dirty="0" smtClean="0"/>
              <a:t>We have the CHOICE to walk to PLEASE our fleshly desires.</a:t>
            </a:r>
          </a:p>
          <a:p>
            <a:pPr marL="171450" indent="-171450">
              <a:buFont typeface="Wingdings" pitchFamily="2" charset="2"/>
              <a:buChar char="Ø"/>
            </a:pPr>
            <a:r>
              <a:rPr lang="en-US" baseline="0" noProof="0" dirty="0" smtClean="0"/>
              <a:t>He does not say “sit” because we need to advance !</a:t>
            </a:r>
          </a:p>
          <a:p>
            <a:pPr marL="171450" indent="-171450">
              <a:buFont typeface="Wingdings" pitchFamily="2" charset="2"/>
              <a:buChar char="Ø"/>
            </a:pPr>
            <a:r>
              <a:rPr lang="en-US" baseline="0" noProof="0" dirty="0" smtClean="0"/>
              <a:t>He does not say  “run” because this is not a competition.</a:t>
            </a:r>
          </a:p>
          <a:p>
            <a:pPr marL="171450" indent="-171450">
              <a:buFont typeface="Wingdings" pitchFamily="2" charset="2"/>
              <a:buChar char="Ø"/>
            </a:pPr>
            <a:r>
              <a:rPr lang="en-US" baseline="0" noProof="0" dirty="0" smtClean="0"/>
              <a:t>He says “walk” because that is our everyday life.</a:t>
            </a:r>
          </a:p>
          <a:p>
            <a:pPr marL="171450" indent="-171450">
              <a:buFont typeface="Wingdings" pitchFamily="2" charset="2"/>
              <a:buChar char="Ø"/>
            </a:pPr>
            <a:r>
              <a:rPr lang="en-US" baseline="0" noProof="0" dirty="0" smtClean="0"/>
              <a:t>The words in {} are not in the original Greek manuscripts.</a:t>
            </a:r>
          </a:p>
          <a:p>
            <a:pPr marL="171450" indent="-171450">
              <a:buFont typeface="Wingdings" pitchFamily="2" charset="2"/>
              <a:buChar char="Ø"/>
            </a:pPr>
            <a:r>
              <a:rPr lang="en-US" baseline="0" noProof="0" dirty="0" smtClean="0"/>
              <a:t>&gt; God gives a new spirit at salvation making it possible for any Christian to live right, to live a spiritually oriented life !</a:t>
            </a:r>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I am a teacher</a:t>
            </a:r>
            <a:r>
              <a:rPr lang="en-US" baseline="0" noProof="0" dirty="0" smtClean="0"/>
              <a:t> and like the three “</a:t>
            </a:r>
            <a:r>
              <a:rPr lang="en-US" baseline="0" noProof="0" dirty="0" err="1" smtClean="0"/>
              <a:t>R”s</a:t>
            </a:r>
            <a:r>
              <a:rPr lang="en-US" baseline="0" noProof="0" dirty="0" smtClean="0"/>
              <a:t>… except Reading, Writing &amp; </a:t>
            </a:r>
            <a:r>
              <a:rPr lang="en-US" baseline="0" noProof="0" dirty="0" err="1" smtClean="0"/>
              <a:t>Arithmatic</a:t>
            </a:r>
            <a:r>
              <a:rPr lang="en-US" baseline="0" noProof="0" dirty="0" smtClean="0"/>
              <a:t> do NOT start with “R” !!!!</a:t>
            </a:r>
          </a:p>
          <a:p>
            <a:pPr marL="171450" indent="-171450">
              <a:buFont typeface="Wingdings" pitchFamily="2" charset="2"/>
              <a:buChar char="Ø"/>
            </a:pPr>
            <a:r>
              <a:rPr lang="en-US" baseline="0" noProof="0" dirty="0" smtClean="0"/>
              <a:t>“Review” means repetition, which is “the seat of learning”.</a:t>
            </a:r>
          </a:p>
          <a:p>
            <a:pPr marL="171450" indent="-171450">
              <a:buFont typeface="Wingdings" pitchFamily="2" charset="2"/>
              <a:buChar char="Ø"/>
            </a:pPr>
            <a:r>
              <a:rPr lang="en-US" baseline="0" noProof="0" dirty="0" smtClean="0"/>
              <a:t>“React” means it is useless to memorize the facts and not DO anything !</a:t>
            </a:r>
          </a:p>
          <a:p>
            <a:pPr marL="171450" indent="-171450">
              <a:buFont typeface="Wingdings" pitchFamily="2" charset="2"/>
              <a:buChar char="Ø"/>
            </a:pPr>
            <a:r>
              <a:rPr lang="en-US" baseline="0" noProof="0" dirty="0" smtClean="0"/>
              <a:t>“Remember” means it is a waste to learn, react that day and then forget it.</a:t>
            </a:r>
          </a:p>
          <a:p>
            <a:pPr marL="171450" indent="-171450">
              <a:buFont typeface="Wingdings" pitchFamily="2" charset="2"/>
              <a:buChar char="Ø"/>
            </a:pPr>
            <a:r>
              <a:rPr lang="en-US" baseline="0" noProof="0" dirty="0" smtClean="0"/>
              <a:t>&gt;Here is what we learned…</a:t>
            </a:r>
          </a:p>
          <a:p>
            <a:pPr marL="171450" indent="-171450">
              <a:buFont typeface="Wingdings" pitchFamily="2" charset="2"/>
              <a:buChar char="Ø"/>
            </a:pPr>
            <a:r>
              <a:rPr lang="en-US" baseline="0" noProof="0" dirty="0" smtClean="0"/>
              <a:t>&gt;</a:t>
            </a:r>
          </a:p>
          <a:p>
            <a:pPr marL="171450" indent="-171450">
              <a:buFont typeface="Wingdings" pitchFamily="2" charset="2"/>
              <a:buChar char="Ø"/>
            </a:pPr>
            <a:r>
              <a:rPr lang="en-US" baseline="0" noProof="0" dirty="0" smtClean="0"/>
              <a:t>&gt;</a:t>
            </a:r>
          </a:p>
          <a:p>
            <a:pPr marL="171450" indent="-171450">
              <a:buFont typeface="Wingdings" pitchFamily="2" charset="2"/>
              <a:buChar char="Ø"/>
            </a:pPr>
            <a:r>
              <a:rPr lang="en-US" baseline="0" noProof="0" dirty="0" smtClean="0"/>
              <a:t>&gt;Will you apply this message from God to your heart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You</a:t>
            </a:r>
            <a:r>
              <a:rPr lang="en-US" baseline="0" noProof="0" dirty="0" smtClean="0"/>
              <a:t> know how upset a politician is when someone quotes him OUT OF CONTEXT !</a:t>
            </a:r>
          </a:p>
          <a:p>
            <a:pPr marL="171450" indent="-171450">
              <a:buFont typeface="Wingdings" pitchFamily="2" charset="2"/>
              <a:buChar char="Ø"/>
            </a:pPr>
            <a:r>
              <a:rPr lang="en-US" baseline="0" noProof="0" dirty="0" smtClean="0"/>
              <a:t>Imagine how angry God is when someone quotes Him out of context.</a:t>
            </a:r>
          </a:p>
          <a:p>
            <a:pPr marL="171450" indent="-171450">
              <a:buFont typeface="Wingdings" pitchFamily="2" charset="2"/>
              <a:buChar char="Ø"/>
            </a:pPr>
            <a:r>
              <a:rPr lang="en-US" baseline="0" noProof="0" dirty="0" smtClean="0"/>
              <a:t>You can MAKE the Bible say almost anything by quoting a text OUT OF CONTEXT.</a:t>
            </a:r>
          </a:p>
          <a:p>
            <a:pPr marL="171450" indent="-171450">
              <a:buFont typeface="Wingdings" pitchFamily="2" charset="2"/>
              <a:buChar char="Ø"/>
            </a:pPr>
            <a:r>
              <a:rPr lang="en-US" noProof="0" dirty="0" smtClean="0"/>
              <a:t>&gt;After 40 years of missionary work in France, and as I travel</a:t>
            </a:r>
            <a:r>
              <a:rPr lang="en-US" baseline="0" noProof="0" dirty="0" smtClean="0"/>
              <a:t> across America I like to ask this simple Bible question… (read screen)</a:t>
            </a:r>
          </a:p>
          <a:p>
            <a:pPr marL="171450" indent="-171450">
              <a:buFont typeface="Wingdings" pitchFamily="2" charset="2"/>
              <a:buChar char="Ø"/>
            </a:pPr>
            <a:r>
              <a:rPr lang="en-US" baseline="0" noProof="0" dirty="0" smtClean="0"/>
              <a:t>Most people do NOT understand what they are reading.</a:t>
            </a:r>
          </a:p>
          <a:p>
            <a:pPr marL="171450" indent="-171450">
              <a:buFont typeface="Wingdings" pitchFamily="2" charset="2"/>
              <a:buChar char="Ø"/>
            </a:pPr>
            <a:r>
              <a:rPr lang="en-US" baseline="0" noProof="0" dirty="0" smtClean="0"/>
              <a:t>&gt;The very next verse in Acts is another question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baseline="0" noProof="0" dirty="0" smtClean="0"/>
              <a:t>The key to understanding the Word of God is reading it in its context.</a:t>
            </a:r>
          </a:p>
          <a:p>
            <a:pPr marL="171450" indent="-171450">
              <a:buFont typeface="Wingdings" pitchFamily="2" charset="2"/>
              <a:buChar char="Ø"/>
            </a:pPr>
            <a:r>
              <a:rPr lang="en-US" baseline="0" noProof="0" dirty="0" smtClean="0"/>
              <a:t>&gt;We find this verse in 2 Peter 1v20 in the MIDST OF A CONTEXT all about God’s written Word, the Bible, Holy Scripture !</a:t>
            </a:r>
          </a:p>
          <a:p>
            <a:pPr marL="171450" indent="-171450">
              <a:buFont typeface="Wingdings" pitchFamily="2" charset="2"/>
              <a:buChar char="Ø"/>
            </a:pPr>
            <a:r>
              <a:rPr lang="en-US" baseline="0" noProof="0" dirty="0" smtClean="0"/>
              <a:t>It says “This FIRST KNOW that no Scripture given by a prophet of God can be understood all by itself.”</a:t>
            </a:r>
          </a:p>
          <a:p>
            <a:pPr marL="171450" indent="-171450">
              <a:buFont typeface="Wingdings" pitchFamily="2" charset="2"/>
              <a:buChar char="Ø"/>
            </a:pPr>
            <a:r>
              <a:rPr lang="en-US" baseline="0" noProof="0" dirty="0" smtClean="0"/>
              <a:t>BEFORE coming to any conclusions about what the Bible is saying, READ THE CONTEXT !</a:t>
            </a:r>
          </a:p>
          <a:p>
            <a:pPr marL="171450" indent="-171450">
              <a:buFont typeface="Wingdings" pitchFamily="2" charset="2"/>
              <a:buChar char="Ø"/>
            </a:pPr>
            <a:r>
              <a:rPr lang="en-US" baseline="0" noProof="0" dirty="0" smtClean="0"/>
              <a:t>&gt;LOCATION means everything in real estate AND in Bible understanding.</a:t>
            </a:r>
          </a:p>
          <a:p>
            <a:pPr marL="171450" indent="-171450">
              <a:buFont typeface="Wingdings" pitchFamily="2" charset="2"/>
              <a:buChar char="Ø"/>
            </a:pPr>
            <a:r>
              <a:rPr lang="en-US" baseline="0" noProof="0" dirty="0" smtClean="0"/>
              <a:t>Even is you do not understand Hebrew or Greek, the context of any Bible passage will help you understand its meaning.</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I am not proposing my way of interpreting the Bible, but God’s way !</a:t>
            </a:r>
          </a:p>
          <a:p>
            <a:pPr marL="171450" indent="-171450">
              <a:buFont typeface="Wingdings" pitchFamily="2" charset="2"/>
              <a:buChar char="Ø"/>
            </a:pPr>
            <a:r>
              <a:rPr lang="en-US" noProof="0" dirty="0" smtClean="0"/>
              <a:t>&gt;Let’s do a simple word for word translation of this key verse… (read screen)</a:t>
            </a:r>
          </a:p>
          <a:p>
            <a:pPr marL="171450" indent="-171450">
              <a:buFont typeface="Wingdings" pitchFamily="2" charset="2"/>
              <a:buChar char="Ø"/>
            </a:pPr>
            <a:r>
              <a:rPr lang="en-US" noProof="0" dirty="0" smtClean="0"/>
              <a:t>What a wonderful way of saying it</a:t>
            </a:r>
            <a:r>
              <a:rPr lang="en-US" baseline="0" noProof="0" dirty="0" smtClean="0"/>
              <a:t> !</a:t>
            </a:r>
          </a:p>
          <a:p>
            <a:pPr marL="171450" indent="-171450">
              <a:buFont typeface="Wingdings" pitchFamily="2" charset="2"/>
              <a:buChar char="Ø"/>
            </a:pPr>
            <a:r>
              <a:rPr lang="en-US" baseline="0" noProof="0" dirty="0" smtClean="0"/>
              <a:t>You cannot “loosen” a text from its context… they are inter-</a:t>
            </a:r>
            <a:r>
              <a:rPr lang="en-US" baseline="0" noProof="0" dirty="0" err="1" smtClean="0"/>
              <a:t>dependant</a:t>
            </a:r>
            <a:r>
              <a:rPr lang="en-US" baseline="0" noProof="0" dirty="0" smtClean="0"/>
              <a:t>.</a:t>
            </a:r>
          </a:p>
          <a:p>
            <a:pPr marL="171450" indent="-171450">
              <a:buFont typeface="Wingdings" pitchFamily="2" charset="2"/>
              <a:buChar char="Ø"/>
            </a:pPr>
            <a:r>
              <a:rPr lang="en-US" baseline="0" noProof="0" dirty="0" smtClean="0"/>
              <a:t>&gt;You don’t need a college degree to understand God’s Word.</a:t>
            </a:r>
          </a:p>
          <a:p>
            <a:pPr marL="171450" indent="-171450">
              <a:buFont typeface="Wingdings" pitchFamily="2" charset="2"/>
              <a:buChar char="Ø"/>
            </a:pPr>
            <a:r>
              <a:rPr lang="en-US" baseline="0" noProof="0" dirty="0" smtClean="0"/>
              <a:t>This is one of the many SIMPLE tools you can use.</a:t>
            </a:r>
          </a:p>
          <a:p>
            <a:pPr marL="171450" indent="-171450">
              <a:buFont typeface="Wingdings" pitchFamily="2" charset="2"/>
              <a:buChar char="Ø"/>
            </a:pPr>
            <a:r>
              <a:rPr lang="en-US" baseline="0" noProof="0" dirty="0" smtClean="0"/>
              <a:t>YOU can do serious Bible study by just reading the context !</a:t>
            </a:r>
            <a:endParaRPr lang="en-US" noProof="0" dirty="0" smtClean="0"/>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Let’s remember the context of our Bible</a:t>
            </a:r>
            <a:r>
              <a:rPr lang="en-US" baseline="0" noProof="0" dirty="0" smtClean="0"/>
              <a:t> text.</a:t>
            </a:r>
          </a:p>
          <a:p>
            <a:pPr marL="171450" indent="-171450">
              <a:buFont typeface="Wingdings" pitchFamily="2" charset="2"/>
              <a:buChar char="Ø"/>
            </a:pPr>
            <a:r>
              <a:rPr lang="en-US" baseline="0" noProof="0" dirty="0" smtClean="0"/>
              <a:t>Help yourself to the SUMMARY of the whole book of Rm.</a:t>
            </a:r>
          </a:p>
          <a:p>
            <a:pPr marL="171450" indent="-171450">
              <a:buFont typeface="Wingdings" pitchFamily="2" charset="2"/>
              <a:buChar char="Ø"/>
            </a:pPr>
            <a:r>
              <a:rPr lang="en-US" noProof="0" dirty="0" smtClean="0"/>
              <a:t>&gt;Open you Bible with me to Romans 8v1-4… (read)</a:t>
            </a:r>
          </a:p>
          <a:p>
            <a:pPr marL="171450" indent="-171450">
              <a:buFont typeface="Wingdings" pitchFamily="2" charset="2"/>
              <a:buChar char="Ø"/>
            </a:pPr>
            <a:r>
              <a:rPr lang="en-US" noProof="0" dirty="0" smtClean="0"/>
              <a:t>&gt;You have a summary of this book with SEVEN key QUESTIONS</a:t>
            </a:r>
            <a:r>
              <a:rPr lang="en-US" baseline="0" noProof="0" dirty="0" smtClean="0"/>
              <a:t> </a:t>
            </a:r>
            <a:r>
              <a:rPr lang="en-US" noProof="0" dirty="0" smtClean="0"/>
              <a:t>you can ask</a:t>
            </a:r>
            <a:r>
              <a:rPr lang="en-US" baseline="0" noProof="0" dirty="0" smtClean="0"/>
              <a:t> of any book, chapter, paragraph, verse or single sentence in the Bible.</a:t>
            </a:r>
          </a:p>
          <a:p>
            <a:pPr marL="171450" indent="-171450">
              <a:buFont typeface="Wingdings" pitchFamily="2" charset="2"/>
              <a:buChar char="Ø"/>
            </a:pPr>
            <a:r>
              <a:rPr lang="en-US" baseline="0" noProof="0" dirty="0" smtClean="0"/>
              <a:t>&gt;Who, when and to whom are very important questions.</a:t>
            </a:r>
          </a:p>
          <a:p>
            <a:pPr marL="171450" indent="-171450">
              <a:buFont typeface="Wingdings" pitchFamily="2" charset="2"/>
              <a:buChar char="Ø"/>
            </a:pPr>
            <a:r>
              <a:rPr lang="en-US" baseline="0" noProof="0" dirty="0" smtClean="0"/>
              <a:t>Not all the Bible is addressed to YOU !</a:t>
            </a:r>
          </a:p>
          <a:p>
            <a:pPr marL="171450" indent="-171450">
              <a:buFont typeface="Wingdings" pitchFamily="2" charset="2"/>
              <a:buChar char="Ø"/>
            </a:pPr>
            <a:r>
              <a:rPr lang="en-US" baseline="0" noProof="0" dirty="0" smtClean="0"/>
              <a:t>A promise of prosperity to Israel is not addressed to YOU.</a:t>
            </a:r>
          </a:p>
          <a:p>
            <a:pPr marL="171450" indent="-171450">
              <a:buFont typeface="Wingdings" pitchFamily="2" charset="2"/>
              <a:buChar char="Ø"/>
            </a:pPr>
            <a:r>
              <a:rPr lang="en-US" baseline="0" noProof="0" dirty="0" smtClean="0"/>
              <a:t>&gt;What, where and how are also key questions.</a:t>
            </a:r>
          </a:p>
          <a:p>
            <a:pPr marL="171450" indent="-171450">
              <a:buFont typeface="Wingdings" pitchFamily="2" charset="2"/>
              <a:buChar char="Ø"/>
            </a:pPr>
            <a:r>
              <a:rPr lang="en-US" baseline="0" noProof="0" dirty="0" smtClean="0"/>
              <a:t>They set the stage for the verses we are considering today.</a:t>
            </a:r>
          </a:p>
          <a:p>
            <a:pPr marL="171450" indent="-171450">
              <a:buFont typeface="Wingdings" pitchFamily="2" charset="2"/>
              <a:buChar char="Ø"/>
            </a:pPr>
            <a:r>
              <a:rPr lang="en-US" baseline="0" noProof="0" dirty="0" smtClean="0"/>
              <a:t>&gt;We can summarize the book by quoting Romans 1v16…</a:t>
            </a:r>
          </a:p>
          <a:p>
            <a:pPr marL="171450" indent="-171450">
              <a:buFont typeface="Wingdings" pitchFamily="2" charset="2"/>
              <a:buChar char="Ø"/>
            </a:pPr>
            <a:r>
              <a:rPr lang="en-US" baseline="0" noProof="0" dirty="0" smtClean="0"/>
              <a:t>I always formulate a question and let the book answer it.</a:t>
            </a:r>
          </a:p>
          <a:p>
            <a:pPr marL="171450" indent="-171450">
              <a:buFont typeface="Wingdings" pitchFamily="2" charset="2"/>
              <a:buChar char="Ø"/>
            </a:pPr>
            <a:r>
              <a:rPr lang="en-US" baseline="0" noProof="0" dirty="0" smtClean="0"/>
              <a:t>So I would just ask “HOW ?”</a:t>
            </a:r>
          </a:p>
          <a:p>
            <a:pPr marL="171450" indent="-171450">
              <a:buFont typeface="Wingdings" pitchFamily="2" charset="2"/>
              <a:buChar char="Ø"/>
            </a:pPr>
            <a:r>
              <a:rPr lang="en-US" baseline="0" noProof="0" dirty="0" smtClean="0"/>
              <a:t>EVERY verse in this book is the answer !</a:t>
            </a:r>
          </a:p>
          <a:p>
            <a:pPr marL="171450" indent="-171450">
              <a:buFont typeface="Wingdings" pitchFamily="2" charset="2"/>
              <a:buChar char="Ø"/>
            </a:pPr>
            <a:r>
              <a:rPr lang="en-US" baseline="0" noProof="0" dirty="0" smtClean="0"/>
              <a:t>That is the CONTEXT of our passage for this morning.</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Here is the question that this Bible</a:t>
            </a:r>
            <a:r>
              <a:rPr lang="en-US" baseline="0" noProof="0" dirty="0" smtClean="0"/>
              <a:t> text answers !</a:t>
            </a:r>
          </a:p>
          <a:p>
            <a:pPr marL="171450" indent="-171450">
              <a:buFont typeface="Wingdings" pitchFamily="2" charset="2"/>
              <a:buChar char="Ø"/>
            </a:pPr>
            <a:r>
              <a:rPr lang="en-US" baseline="0" noProof="0" dirty="0" smtClean="0"/>
              <a:t>Since the whole book is about the Gospel, this is an explication of how it works, HOW is this Good News about Jesus’ death and resurrection powerful in my life ?</a:t>
            </a:r>
          </a:p>
          <a:p>
            <a:pPr marL="171450" indent="-171450">
              <a:buFont typeface="Wingdings" pitchFamily="2" charset="2"/>
              <a:buChar char="Ø"/>
            </a:pPr>
            <a:r>
              <a:rPr lang="en-US" baseline="0" noProof="0" dirty="0" smtClean="0"/>
              <a:t>You might have noticed that I read from the </a:t>
            </a:r>
            <a:r>
              <a:rPr lang="en-US" baseline="0" noProof="0" dirty="0" err="1" smtClean="0"/>
              <a:t>NASB</a:t>
            </a:r>
            <a:r>
              <a:rPr lang="en-US" baseline="0" noProof="0" dirty="0" smtClean="0"/>
              <a:t>.</a:t>
            </a:r>
          </a:p>
          <a:p>
            <a:pPr marL="171450" indent="-171450">
              <a:buFont typeface="Wingdings" pitchFamily="2" charset="2"/>
              <a:buChar char="Ø"/>
            </a:pPr>
            <a:r>
              <a:rPr lang="en-US" baseline="0" noProof="0" dirty="0" smtClean="0"/>
              <a:t>That is because none of the old Greek manuscripts of the NT contain an added commentary “…</a:t>
            </a:r>
            <a:r>
              <a:rPr lang="en-US" sz="1200" kern="1200" dirty="0" smtClean="0">
                <a:solidFill>
                  <a:schemeClr val="tx1"/>
                </a:solidFill>
                <a:latin typeface="+mn-lt"/>
                <a:ea typeface="+mn-ea"/>
                <a:cs typeface="+mn-cs"/>
              </a:rPr>
              <a:t>who walk not after the flesh, but after the Spirit.”</a:t>
            </a:r>
          </a:p>
          <a:p>
            <a:pPr marL="171450" indent="-171450">
              <a:buFont typeface="Wingdings" pitchFamily="2" charset="2"/>
              <a:buChar char="Ø"/>
            </a:pPr>
            <a:r>
              <a:rPr lang="en-US" sz="1200" kern="1200" noProof="0" dirty="0" smtClean="0">
                <a:solidFill>
                  <a:schemeClr val="tx1"/>
                </a:solidFill>
                <a:latin typeface="+mn-lt"/>
                <a:ea typeface="+mn-ea"/>
                <a:cs typeface="+mn-cs"/>
              </a:rPr>
              <a:t>That is not in the Bible, because as we will see, forgiveness does NOT depend upon</a:t>
            </a:r>
            <a:r>
              <a:rPr lang="en-US" sz="1200" kern="1200" baseline="0" noProof="0" dirty="0" smtClean="0">
                <a:solidFill>
                  <a:schemeClr val="tx1"/>
                </a:solidFill>
                <a:latin typeface="+mn-lt"/>
                <a:ea typeface="+mn-ea"/>
                <a:cs typeface="+mn-cs"/>
              </a:rPr>
              <a:t> our actions, but on the finished work of the L-J-C on the cross.</a:t>
            </a:r>
          </a:p>
          <a:p>
            <a:pPr marL="171450" indent="-171450">
              <a:buFont typeface="Wingdings" pitchFamily="2" charset="2"/>
              <a:buChar char="Ø"/>
            </a:pPr>
            <a:r>
              <a:rPr lang="en-US" sz="1200" kern="1200" baseline="0" noProof="0" dirty="0" smtClean="0">
                <a:solidFill>
                  <a:schemeClr val="tx1"/>
                </a:solidFill>
                <a:latin typeface="+mn-lt"/>
                <a:ea typeface="+mn-ea"/>
                <a:cs typeface="+mn-cs"/>
              </a:rPr>
              <a:t>HE carried the cross, not me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Romans</a:t>
            </a:r>
            <a:r>
              <a:rPr lang="en-US" baseline="0" noProof="0" dirty="0" smtClean="0"/>
              <a:t> 8v1-4 is not just for the super spiritual Christian !</a:t>
            </a:r>
          </a:p>
          <a:p>
            <a:pPr marL="171450" indent="-171450">
              <a:buFont typeface="Wingdings" pitchFamily="2" charset="2"/>
              <a:buChar char="Ø"/>
            </a:pPr>
            <a:r>
              <a:rPr lang="en-US" baseline="0" noProof="0" dirty="0" smtClean="0"/>
              <a:t>&gt;No one who trusts the Lord Jesus Christ enough to ask Him to save them will be LOST along the way !</a:t>
            </a:r>
          </a:p>
          <a:p>
            <a:pPr marL="171450" indent="-171450">
              <a:buFont typeface="Wingdings" pitchFamily="2" charset="2"/>
              <a:buChar char="Ø"/>
            </a:pPr>
            <a:r>
              <a:rPr lang="en-US" baseline="0" noProof="0" dirty="0" smtClean="0"/>
              <a:t>What does it mean to be “in Christ Jesus” ?</a:t>
            </a:r>
          </a:p>
          <a:p>
            <a:pPr marL="171450" indent="-171450">
              <a:buFont typeface="Wingdings" pitchFamily="2" charset="2"/>
              <a:buChar char="Ø"/>
            </a:pPr>
            <a:r>
              <a:rPr lang="en-US" baseline="0" noProof="0" dirty="0" smtClean="0"/>
              <a:t>When you are saved, you enter INTO relationship with </a:t>
            </a:r>
            <a:r>
              <a:rPr lang="en-US" baseline="0" noProof="0" dirty="0" err="1" smtClean="0"/>
              <a:t>JC</a:t>
            </a:r>
            <a:r>
              <a:rPr lang="en-US" baseline="0" noProof="0" dirty="0" smtClean="0"/>
              <a:t>.</a:t>
            </a:r>
          </a:p>
          <a:p>
            <a:pPr marL="171450" indent="-171450">
              <a:buFont typeface="Wingdings" pitchFamily="2" charset="2"/>
              <a:buChar char="Ø"/>
            </a:pPr>
            <a:r>
              <a:rPr lang="en-US" baseline="0" noProof="0" dirty="0" smtClean="0"/>
              <a:t>Eph1-3 uses the words “IN HIM” 8x revealing all we receive IN HIM the day we receive Him as Lord and Savior.</a:t>
            </a:r>
          </a:p>
          <a:p>
            <a:pPr marL="171450" indent="-171450">
              <a:buFont typeface="Wingdings" pitchFamily="2" charset="2"/>
              <a:buChar char="Ø"/>
            </a:pPr>
            <a:r>
              <a:rPr lang="en-US" baseline="0" noProof="0" dirty="0" smtClean="0"/>
              <a:t>Rm1v18 already REVEALED the WRATH of God against sin.</a:t>
            </a:r>
          </a:p>
          <a:p>
            <a:pPr marL="171450" indent="-171450">
              <a:buFont typeface="Wingdings" pitchFamily="2" charset="2"/>
              <a:buChar char="Ø"/>
            </a:pPr>
            <a:r>
              <a:rPr lang="en-US" baseline="0" noProof="0" dirty="0" smtClean="0"/>
              <a:t>It does not say His wrath is against the sinner YET… BUT, if you do not receive Christ Jesus as Lord and Savior, you are not IN Christ’s body of all He has saved OUT of the world.</a:t>
            </a:r>
          </a:p>
          <a:p>
            <a:pPr marL="171450" indent="-171450">
              <a:buFont typeface="Wingdings" pitchFamily="2" charset="2"/>
              <a:buChar char="Ø"/>
            </a:pPr>
            <a:r>
              <a:rPr lang="en-US" baseline="0" noProof="0" dirty="0" smtClean="0"/>
              <a:t>&gt;You stand to be condemned at death without Christ.</a:t>
            </a:r>
          </a:p>
          <a:p>
            <a:pPr marL="171450" indent="-171450">
              <a:buFont typeface="Wingdings" pitchFamily="2" charset="2"/>
              <a:buChar char="Ø"/>
            </a:pPr>
            <a:r>
              <a:rPr lang="en-US" baseline="0" noProof="0" dirty="0" smtClean="0"/>
              <a:t>Don’t let this moment pass without trusting the L-J-C by asking Him to forgive you for all your sin.</a:t>
            </a:r>
          </a:p>
          <a:p>
            <a:pPr marL="171450" indent="-171450">
              <a:buFont typeface="Wingdings" pitchFamily="2" charset="2"/>
              <a:buChar char="Ø"/>
            </a:pPr>
            <a:r>
              <a:rPr lang="en-US" baseline="0" noProof="0" dirty="0" smtClean="0"/>
              <a:t>You will no longer be condemned either by others nor, most importantly, by Holy God !</a:t>
            </a:r>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The context of Romans 8v1 is the</a:t>
            </a:r>
            <a:r>
              <a:rPr lang="en-US" baseline="0" noProof="0" dirty="0" smtClean="0"/>
              <a:t> chapter just before it.</a:t>
            </a:r>
          </a:p>
          <a:p>
            <a:pPr marL="171450" indent="-171450">
              <a:buFont typeface="Wingdings" pitchFamily="2" charset="2"/>
              <a:buChar char="Ø"/>
            </a:pPr>
            <a:r>
              <a:rPr lang="en-US" baseline="0" noProof="0" dirty="0" smtClean="0"/>
              <a:t>&gt;In the revelation of the Gospel, God shows us how bad off we are.</a:t>
            </a:r>
          </a:p>
          <a:p>
            <a:pPr marL="171450" indent="-171450">
              <a:buFont typeface="Wingdings" pitchFamily="2" charset="2"/>
              <a:buChar char="Ø"/>
            </a:pPr>
            <a:r>
              <a:rPr lang="en-US" baseline="0" noProof="0" dirty="0" smtClean="0"/>
              <a:t>He reveals His salvation not only from the PUNISHMENT of sin, but also now from the POWER of sin.</a:t>
            </a:r>
          </a:p>
          <a:p>
            <a:pPr marL="171450" indent="-171450">
              <a:buFont typeface="Wingdings" pitchFamily="2" charset="2"/>
              <a:buChar char="Ø"/>
            </a:pPr>
            <a:r>
              <a:rPr lang="en-US" baseline="0" noProof="0" dirty="0" smtClean="0"/>
              <a:t>You are not truly saved if you cannot shout for joy, like the Paul does, for deliverance from sin and temptation.</a:t>
            </a:r>
          </a:p>
          <a:p>
            <a:pPr marL="171450" indent="-171450">
              <a:buFont typeface="Wingdings" pitchFamily="2" charset="2"/>
              <a:buChar char="Ø"/>
            </a:pPr>
            <a:r>
              <a:rPr lang="en-US" baseline="0" noProof="0" dirty="0" smtClean="0"/>
              <a:t>&gt;Jesus said, “By their fruits you will know them.” Mk7v20</a:t>
            </a:r>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baseline="0" noProof="0" dirty="0" smtClean="0"/>
              <a:t>The power of God in the Gospel is not limited to forgiveness for our sins. </a:t>
            </a:r>
          </a:p>
          <a:p>
            <a:pPr marL="171450" indent="-171450">
              <a:buFont typeface="Wingdings" pitchFamily="2" charset="2"/>
              <a:buChar char="Ø"/>
            </a:pPr>
            <a:r>
              <a:rPr lang="en-US" baseline="0" noProof="0" dirty="0" smtClean="0"/>
              <a:t>&gt;The Good News is that God delivers from both the PUNISHMENT and the POWER of sin.</a:t>
            </a:r>
          </a:p>
          <a:p>
            <a:pPr marL="171450" indent="-171450">
              <a:buFont typeface="Wingdings" pitchFamily="2" charset="2"/>
              <a:buChar char="Ø"/>
            </a:pPr>
            <a:r>
              <a:rPr lang="en-US" baseline="0" noProof="0" dirty="0" smtClean="0"/>
              <a:t>Is there the FRUIT of salvation in your life ?</a:t>
            </a:r>
          </a:p>
          <a:p>
            <a:pPr marL="171450" indent="-171450">
              <a:buFont typeface="Wingdings" pitchFamily="2" charset="2"/>
              <a:buChar char="Ø"/>
            </a:pPr>
            <a:r>
              <a:rPr lang="en-US" baseline="0" noProof="0" dirty="0" smtClean="0"/>
              <a:t>Are you different from all the others who speed past the 55 mph sign ?</a:t>
            </a:r>
          </a:p>
          <a:p>
            <a:pPr marL="171450" indent="-171450">
              <a:buFont typeface="Wingdings" pitchFamily="2" charset="2"/>
              <a:buChar char="Ø"/>
            </a:pPr>
            <a:r>
              <a:rPr lang="en-US" baseline="0" noProof="0" dirty="0" smtClean="0"/>
              <a:t>Do you chose to spend a holiday helping someone in the Name of Jesus, rather than enjoying pleasures for yourself ?</a:t>
            </a:r>
          </a:p>
          <a:p>
            <a:pPr marL="171450" indent="-171450">
              <a:buFont typeface="Wingdings" pitchFamily="2" charset="2"/>
              <a:buChar char="Ø"/>
            </a:pPr>
            <a:r>
              <a:rPr lang="en-US" baseline="0" noProof="0" dirty="0" smtClean="0"/>
              <a:t>Is what you watch on TV or Internet worthy of the L-J-C ?</a:t>
            </a:r>
          </a:p>
          <a:p>
            <a:pPr marL="171450" indent="-171450">
              <a:buFont typeface="Wingdings" pitchFamily="2" charset="2"/>
              <a:buChar char="Ø"/>
            </a:pPr>
            <a:r>
              <a:rPr lang="en-US" baseline="0" noProof="0" dirty="0" smtClean="0"/>
              <a:t>Have you found victory ?</a:t>
            </a:r>
            <a:endParaRPr lang="en-US" noProof="0" dirty="0" smtClean="0"/>
          </a:p>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Content Placeholder 2"/>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0" y="-6497"/>
            <a:ext cx="9144000" cy="6864497"/>
          </a:xfrm>
        </p:spPr>
      </p:pic>
      <p:sp>
        <p:nvSpPr>
          <p:cNvPr id="2" name="Title 1"/>
          <p:cNvSpPr>
            <a:spLocks noGrp="1"/>
          </p:cNvSpPr>
          <p:nvPr>
            <p:ph type="title"/>
          </p:nvPr>
        </p:nvSpPr>
        <p:spPr>
          <a:xfrm>
            <a:off x="0" y="322514"/>
            <a:ext cx="9144000" cy="802230"/>
          </a:xfrm>
        </p:spPr>
        <p:txBody>
          <a:bodyPr>
            <a:noAutofit/>
          </a:bodyPr>
          <a:lstStyle/>
          <a:p>
            <a:r>
              <a:rPr lang="en-US" dirty="0" smtClean="0">
                <a:solidFill>
                  <a:schemeClr val="tx1"/>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chemeClr val="tx1"/>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chemeClr val="tx1"/>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This is how it works…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“For </a:t>
            </a:r>
            <a:r>
              <a:rPr lang="en-US" dirty="0">
                <a:latin typeface="Arial" pitchFamily="34" charset="0"/>
                <a:cs typeface="Arial" pitchFamily="34" charset="0"/>
              </a:rPr>
              <a:t>the </a:t>
            </a:r>
            <a:r>
              <a:rPr lang="en-US" b="1" i="1" u="sng" dirty="0">
                <a:latin typeface="Arial" pitchFamily="34" charset="0"/>
                <a:cs typeface="Arial" pitchFamily="34" charset="0"/>
              </a:rPr>
              <a:t>law</a:t>
            </a:r>
            <a:r>
              <a:rPr lang="en-US" dirty="0">
                <a:latin typeface="Arial" pitchFamily="34" charset="0"/>
                <a:cs typeface="Arial" pitchFamily="34" charset="0"/>
              </a:rPr>
              <a:t> of the Spirit of life in Christ Jesus has set you free from the </a:t>
            </a:r>
            <a:r>
              <a:rPr lang="en-US" b="1" i="1" u="sng" dirty="0">
                <a:latin typeface="Arial" pitchFamily="34" charset="0"/>
                <a:cs typeface="Arial" pitchFamily="34" charset="0"/>
              </a:rPr>
              <a:t>law</a:t>
            </a:r>
            <a:r>
              <a:rPr lang="en-US" dirty="0">
                <a:latin typeface="Arial" pitchFamily="34" charset="0"/>
                <a:cs typeface="Arial" pitchFamily="34" charset="0"/>
              </a:rPr>
              <a:t> of sin and of death</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Romans </a:t>
            </a:r>
            <a:r>
              <a:rPr lang="en-US" b="1" i="1" dirty="0" smtClean="0">
                <a:solidFill>
                  <a:srgbClr val="00FF00"/>
                </a:solidFill>
                <a:latin typeface="Arial" pitchFamily="34" charset="0"/>
                <a:cs typeface="Arial" pitchFamily="34" charset="0"/>
              </a:rPr>
              <a:t>8v2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900" dirty="0" smtClean="0">
                <a:latin typeface="Arial" pitchFamily="34" charset="0"/>
                <a:cs typeface="Arial" pitchFamily="34" charset="0"/>
              </a:rPr>
              <a:t>It’s </a:t>
            </a:r>
            <a:r>
              <a:rPr lang="en-US" sz="4900" u="sng" dirty="0" smtClean="0">
                <a:latin typeface="Arial" pitchFamily="34" charset="0"/>
                <a:cs typeface="Arial" pitchFamily="34" charset="0"/>
              </a:rPr>
              <a:t>more</a:t>
            </a:r>
            <a:r>
              <a:rPr lang="en-US" sz="4900" dirty="0" smtClean="0">
                <a:latin typeface="Arial" pitchFamily="34" charset="0"/>
                <a:cs typeface="Arial" pitchFamily="34" charset="0"/>
              </a:rPr>
              <a:t> than forgiveness.</a:t>
            </a:r>
            <a:endParaRPr lang="en-US" sz="4900" dirty="0">
              <a:latin typeface="Arial" pitchFamily="34" charset="0"/>
              <a:cs typeface="Arial" pitchFamily="34" charset="0"/>
            </a:endParaRPr>
          </a:p>
        </p:txBody>
      </p:sp>
    </p:spTree>
    <p:extLst>
      <p:ext uri="{BB962C8B-B14F-4D97-AF65-F5344CB8AC3E}">
        <p14:creationId xmlns:p14="http://schemas.microsoft.com/office/powerpoint/2010/main" val="3651849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It’s not rule keeping.</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latin typeface="Arial" pitchFamily="34" charset="0"/>
                <a:cs typeface="Arial" pitchFamily="34" charset="0"/>
              </a:rPr>
              <a:t>“For </a:t>
            </a:r>
            <a:r>
              <a:rPr lang="en-US" dirty="0">
                <a:latin typeface="Arial" pitchFamily="34" charset="0"/>
                <a:cs typeface="Arial" pitchFamily="34" charset="0"/>
              </a:rPr>
              <a:t>what the </a:t>
            </a:r>
            <a:r>
              <a:rPr lang="en-US" b="1" i="1" u="sng" dirty="0">
                <a:latin typeface="Arial" pitchFamily="34" charset="0"/>
                <a:cs typeface="Arial" pitchFamily="34" charset="0"/>
              </a:rPr>
              <a:t>Law</a:t>
            </a:r>
            <a:r>
              <a:rPr lang="en-US" dirty="0">
                <a:latin typeface="Arial" pitchFamily="34" charset="0"/>
                <a:cs typeface="Arial" pitchFamily="34" charset="0"/>
              </a:rPr>
              <a:t> could not do, weak as it was through the flesh, God </a:t>
            </a:r>
            <a:r>
              <a:rPr lang="en-US" dirty="0" smtClean="0">
                <a:latin typeface="Arial" pitchFamily="34" charset="0"/>
                <a:cs typeface="Arial" pitchFamily="34" charset="0"/>
              </a:rPr>
              <a:t>did :  sending </a:t>
            </a:r>
            <a:r>
              <a:rPr lang="en-US" dirty="0">
                <a:latin typeface="Arial" pitchFamily="34" charset="0"/>
                <a:cs typeface="Arial" pitchFamily="34" charset="0"/>
              </a:rPr>
              <a:t>His own Son in the </a:t>
            </a:r>
            <a:r>
              <a:rPr lang="en-US" dirty="0">
                <a:solidFill>
                  <a:srgbClr val="FFC000"/>
                </a:solidFill>
                <a:latin typeface="Arial" pitchFamily="34" charset="0"/>
                <a:cs typeface="Arial" pitchFamily="34" charset="0"/>
              </a:rPr>
              <a:t>likeness</a:t>
            </a:r>
            <a:r>
              <a:rPr lang="en-US" dirty="0">
                <a:latin typeface="Arial" pitchFamily="34" charset="0"/>
                <a:cs typeface="Arial" pitchFamily="34" charset="0"/>
              </a:rPr>
              <a:t> of sinful flesh and as an offering for sin, He condemned sin in the </a:t>
            </a:r>
            <a:r>
              <a:rPr lang="en-US" dirty="0" smtClean="0">
                <a:latin typeface="Arial" pitchFamily="34" charset="0"/>
                <a:cs typeface="Arial" pitchFamily="34" charset="0"/>
              </a:rPr>
              <a:t>flesh.” </a:t>
            </a:r>
            <a:r>
              <a:rPr lang="en-US" b="1" i="1" dirty="0" smtClean="0">
                <a:solidFill>
                  <a:srgbClr val="00FF00"/>
                </a:solidFill>
                <a:latin typeface="Arial" pitchFamily="34" charset="0"/>
                <a:cs typeface="Arial" pitchFamily="34" charset="0"/>
              </a:rPr>
              <a:t>Romans 8v3 </a:t>
            </a:r>
            <a:r>
              <a:rPr lang="en-US" sz="2600" b="1" i="1" dirty="0" err="1" smtClean="0">
                <a:solidFill>
                  <a:srgbClr val="00FF00"/>
                </a:solidFill>
                <a:latin typeface="Arial" pitchFamily="34" charset="0"/>
                <a:cs typeface="Arial" pitchFamily="34" charset="0"/>
              </a:rPr>
              <a:t>NASB</a:t>
            </a:r>
            <a:endParaRPr lang="en-US" sz="26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Christ has </a:t>
            </a:r>
            <a:r>
              <a:rPr lang="en-US" u="sng" dirty="0" smtClean="0">
                <a:latin typeface="Arial" pitchFamily="34" charset="0"/>
                <a:cs typeface="Arial" pitchFamily="34" charset="0"/>
              </a:rPr>
              <a:t>conquered</a:t>
            </a:r>
            <a:r>
              <a:rPr lang="en-US" dirty="0" smtClean="0">
                <a:latin typeface="Arial" pitchFamily="34" charset="0"/>
                <a:cs typeface="Arial" pitchFamily="34" charset="0"/>
              </a:rPr>
              <a:t> sin !</a:t>
            </a:r>
            <a:endParaRPr lang="en-US" dirty="0">
              <a:latin typeface="Arial" pitchFamily="34" charset="0"/>
              <a:cs typeface="Arial" pitchFamily="34" charset="0"/>
            </a:endParaRPr>
          </a:p>
        </p:txBody>
      </p:sp>
    </p:spTree>
    <p:extLst>
      <p:ext uri="{BB962C8B-B14F-4D97-AF65-F5344CB8AC3E}">
        <p14:creationId xmlns:p14="http://schemas.microsoft.com/office/powerpoint/2010/main" val="38611267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He condemned sin in the flesh !</a:t>
            </a:r>
            <a:endParaRPr lang="en-US" dirty="0">
              <a:latin typeface="Arial" pitchFamily="34" charset="0"/>
              <a:cs typeface="Arial" pitchFamily="34" charset="0"/>
            </a:endParaRPr>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47598" y="1196752"/>
            <a:ext cx="7296810" cy="5616624"/>
          </a:xfrm>
        </p:spPr>
      </p:pic>
    </p:spTree>
    <p:extLst>
      <p:ext uri="{BB962C8B-B14F-4D97-AF65-F5344CB8AC3E}">
        <p14:creationId xmlns:p14="http://schemas.microsoft.com/office/powerpoint/2010/main" val="18067410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Wow, that’s powerful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“…so </a:t>
            </a:r>
            <a:r>
              <a:rPr lang="en-US" dirty="0">
                <a:latin typeface="Arial" pitchFamily="34" charset="0"/>
                <a:cs typeface="Arial" pitchFamily="34" charset="0"/>
              </a:rPr>
              <a:t>that the requirement of the </a:t>
            </a:r>
            <a:r>
              <a:rPr lang="en-US" b="1" i="1" u="sng" dirty="0">
                <a:latin typeface="Arial" pitchFamily="34" charset="0"/>
                <a:cs typeface="Arial" pitchFamily="34" charset="0"/>
              </a:rPr>
              <a:t>Law</a:t>
            </a:r>
            <a:r>
              <a:rPr lang="en-US" dirty="0">
                <a:latin typeface="Arial" pitchFamily="34" charset="0"/>
                <a:cs typeface="Arial" pitchFamily="34" charset="0"/>
              </a:rPr>
              <a:t> </a:t>
            </a:r>
            <a:r>
              <a:rPr lang="en-US" dirty="0">
                <a:solidFill>
                  <a:srgbClr val="FFC000"/>
                </a:solidFill>
                <a:latin typeface="Arial" pitchFamily="34" charset="0"/>
                <a:cs typeface="Arial" pitchFamily="34" charset="0"/>
              </a:rPr>
              <a:t>might</a:t>
            </a:r>
            <a:r>
              <a:rPr lang="en-US" dirty="0">
                <a:latin typeface="Arial" pitchFamily="34" charset="0"/>
                <a:cs typeface="Arial" pitchFamily="34" charset="0"/>
              </a:rPr>
              <a:t> be fulfilled in us, who do not walk according to </a:t>
            </a:r>
            <a:r>
              <a:rPr lang="en-US" dirty="0" smtClean="0">
                <a:latin typeface="Arial" pitchFamily="34" charset="0"/>
                <a:cs typeface="Arial" pitchFamily="34" charset="0"/>
              </a:rPr>
              <a:t>{</a:t>
            </a:r>
            <a:r>
              <a:rPr lang="en-US" i="1" dirty="0" smtClean="0">
                <a:latin typeface="Arial" pitchFamily="34" charset="0"/>
                <a:cs typeface="Arial" pitchFamily="34" charset="0"/>
              </a:rPr>
              <a:t>the</a:t>
            </a:r>
            <a:r>
              <a:rPr lang="en-US" dirty="0" smtClean="0">
                <a:latin typeface="Arial" pitchFamily="34" charset="0"/>
                <a:cs typeface="Arial" pitchFamily="34" charset="0"/>
              </a:rPr>
              <a:t>} </a:t>
            </a:r>
            <a:r>
              <a:rPr lang="en-US" dirty="0">
                <a:latin typeface="Arial" pitchFamily="34" charset="0"/>
                <a:cs typeface="Arial" pitchFamily="34" charset="0"/>
              </a:rPr>
              <a:t>flesh but according to {</a:t>
            </a:r>
            <a:r>
              <a:rPr lang="en-US" i="1" dirty="0" smtClean="0">
                <a:latin typeface="Arial" pitchFamily="34" charset="0"/>
                <a:cs typeface="Arial" pitchFamily="34" charset="0"/>
              </a:rPr>
              <a:t>the</a:t>
            </a:r>
            <a:r>
              <a:rPr lang="en-US" dirty="0" smtClean="0">
                <a:latin typeface="Arial" pitchFamily="34" charset="0"/>
                <a:cs typeface="Arial" pitchFamily="34" charset="0"/>
              </a:rPr>
              <a:t>} </a:t>
            </a:r>
            <a:r>
              <a:rPr lang="en-US" dirty="0">
                <a:latin typeface="Arial" pitchFamily="34" charset="0"/>
                <a:cs typeface="Arial" pitchFamily="34" charset="0"/>
              </a:rPr>
              <a:t>Spirit</a:t>
            </a:r>
            <a:r>
              <a:rPr lang="en-US" dirty="0" smtClean="0">
                <a:latin typeface="Arial" pitchFamily="34" charset="0"/>
                <a:cs typeface="Arial" pitchFamily="34" charset="0"/>
              </a:rPr>
              <a:t>.” </a:t>
            </a:r>
            <a:r>
              <a:rPr lang="en-US" b="1" i="1" dirty="0" smtClean="0">
                <a:solidFill>
                  <a:srgbClr val="00FF00"/>
                </a:solidFill>
                <a:latin typeface="Arial" pitchFamily="34" charset="0"/>
                <a:cs typeface="Arial" pitchFamily="34" charset="0"/>
              </a:rPr>
              <a:t>Romans 8v4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i="0" dirty="0" smtClean="0">
                <a:latin typeface="Arial" pitchFamily="34" charset="0"/>
                <a:cs typeface="Arial" pitchFamily="34" charset="0"/>
              </a:rPr>
              <a:t>It’s </a:t>
            </a:r>
            <a:r>
              <a:rPr lang="en-US" dirty="0" smtClean="0">
                <a:latin typeface="Arial" pitchFamily="34" charset="0"/>
                <a:cs typeface="Arial" pitchFamily="34" charset="0"/>
              </a:rPr>
              <a:t>a choice </a:t>
            </a:r>
            <a:r>
              <a:rPr lang="en-US" u="sng" dirty="0" smtClean="0">
                <a:latin typeface="Arial" pitchFamily="34" charset="0"/>
                <a:cs typeface="Arial" pitchFamily="34" charset="0"/>
              </a:rPr>
              <a:t>you</a:t>
            </a:r>
            <a:r>
              <a:rPr lang="en-US" dirty="0" smtClean="0">
                <a:latin typeface="Arial" pitchFamily="34" charset="0"/>
                <a:cs typeface="Arial" pitchFamily="34" charset="0"/>
              </a:rPr>
              <a:t> make.</a:t>
            </a:r>
            <a:endParaRPr lang="en-US" dirty="0">
              <a:latin typeface="Arial" pitchFamily="34" charset="0"/>
              <a:cs typeface="Arial" pitchFamily="34" charset="0"/>
            </a:endParaRPr>
          </a:p>
        </p:txBody>
      </p:sp>
    </p:spTree>
    <p:extLst>
      <p:ext uri="{BB962C8B-B14F-4D97-AF65-F5344CB8AC3E}">
        <p14:creationId xmlns:p14="http://schemas.microsoft.com/office/powerpoint/2010/main" val="23924578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800" b="0" dirty="0" smtClean="0">
                <a:latin typeface="Arial" pitchFamily="34" charset="0"/>
                <a:cs typeface="Arial" pitchFamily="34" charset="0"/>
              </a:rPr>
              <a:t>Will you </a:t>
            </a:r>
            <a:r>
              <a:rPr lang="en-US" sz="4800" b="0" u="sng" dirty="0" smtClean="0">
                <a:latin typeface="Arial" pitchFamily="34" charset="0"/>
                <a:cs typeface="Arial" pitchFamily="34" charset="0"/>
              </a:rPr>
              <a:t>trust</a:t>
            </a:r>
            <a:r>
              <a:rPr lang="en-US" sz="4800" b="0" dirty="0" smtClean="0">
                <a:latin typeface="Arial" pitchFamily="34" charset="0"/>
                <a:cs typeface="Arial" pitchFamily="34" charset="0"/>
              </a:rPr>
              <a:t> </a:t>
            </a:r>
            <a:r>
              <a:rPr lang="en-US" sz="4800" b="0" u="sng" dirty="0" smtClean="0">
                <a:latin typeface="Arial" pitchFamily="34" charset="0"/>
                <a:cs typeface="Arial" pitchFamily="34" charset="0"/>
              </a:rPr>
              <a:t>Him</a:t>
            </a:r>
            <a:r>
              <a:rPr lang="en-US" sz="4800" b="0" dirty="0" smtClean="0">
                <a:latin typeface="Arial" pitchFamily="34" charset="0"/>
                <a:cs typeface="Arial" pitchFamily="34" charset="0"/>
              </a:rPr>
              <a:t> ?</a:t>
            </a:r>
            <a:endParaRPr lang="en-US" sz="4800" b="0"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a:bodyPr>
          <a:lstStyle/>
          <a:p>
            <a:pPr marL="685800" indent="-685800" algn="l">
              <a:buClr>
                <a:srgbClr val="FFC000"/>
              </a:buClr>
              <a:buFont typeface="Wingdings" pitchFamily="2" charset="2"/>
              <a:buChar char="Ø"/>
            </a:pPr>
            <a:r>
              <a:rPr lang="en-US" sz="4900" dirty="0" smtClean="0">
                <a:latin typeface="Arial" pitchFamily="34" charset="0"/>
                <a:cs typeface="Arial" pitchFamily="34" charset="0"/>
              </a:rPr>
              <a:t>Romans 8v1-4 has a </a:t>
            </a:r>
            <a:r>
              <a:rPr lang="en-US" sz="4900" i="1" u="sng" dirty="0" smtClean="0">
                <a:latin typeface="Arial" pitchFamily="34" charset="0"/>
                <a:cs typeface="Arial" pitchFamily="34" charset="0"/>
              </a:rPr>
              <a:t>context</a:t>
            </a:r>
            <a:r>
              <a:rPr lang="en-US" sz="4900" dirty="0" smtClean="0">
                <a:latin typeface="Arial" pitchFamily="34" charset="0"/>
                <a:cs typeface="Arial" pitchFamily="34" charset="0"/>
              </a:rPr>
              <a:t>.</a:t>
            </a:r>
          </a:p>
          <a:p>
            <a:pPr marL="685800" indent="-685800" algn="l">
              <a:buClr>
                <a:srgbClr val="FFC000"/>
              </a:buClr>
              <a:buFont typeface="Wingdings" pitchFamily="2" charset="2"/>
              <a:buChar char="Ø"/>
            </a:pPr>
            <a:r>
              <a:rPr lang="en-US" sz="4900" dirty="0" smtClean="0">
                <a:latin typeface="Arial" pitchFamily="34" charset="0"/>
                <a:cs typeface="Arial" pitchFamily="34" charset="0"/>
              </a:rPr>
              <a:t>The book is all about God’s </a:t>
            </a:r>
            <a:r>
              <a:rPr lang="en-US" sz="4900" i="1" u="sng" dirty="0" smtClean="0">
                <a:latin typeface="Arial" pitchFamily="34" charset="0"/>
                <a:cs typeface="Arial" pitchFamily="34" charset="0"/>
              </a:rPr>
              <a:t>power</a:t>
            </a:r>
            <a:r>
              <a:rPr lang="en-US" sz="4900" dirty="0" smtClean="0">
                <a:latin typeface="Arial" pitchFamily="34" charset="0"/>
                <a:cs typeface="Arial" pitchFamily="34" charset="0"/>
              </a:rPr>
              <a:t> in the Gospel to save.</a:t>
            </a:r>
          </a:p>
          <a:p>
            <a:pPr marL="685800" indent="-685800" algn="l">
              <a:buClr>
                <a:srgbClr val="FFC000"/>
              </a:buClr>
              <a:buFont typeface="Wingdings" pitchFamily="2" charset="2"/>
              <a:buChar char="Ø"/>
            </a:pPr>
            <a:r>
              <a:rPr lang="en-US" sz="4900" dirty="0" smtClean="0">
                <a:latin typeface="Arial" pitchFamily="34" charset="0"/>
                <a:cs typeface="Arial" pitchFamily="34" charset="0"/>
              </a:rPr>
              <a:t>Christ died to save from the punishment </a:t>
            </a:r>
            <a:r>
              <a:rPr lang="en-US" sz="4900" i="1" u="sng" dirty="0" smtClean="0">
                <a:latin typeface="Arial" pitchFamily="34" charset="0"/>
                <a:cs typeface="Arial" pitchFamily="34" charset="0"/>
              </a:rPr>
              <a:t>and</a:t>
            </a:r>
            <a:r>
              <a:rPr lang="en-US" sz="4900" dirty="0" smtClean="0">
                <a:latin typeface="Arial" pitchFamily="34" charset="0"/>
                <a:cs typeface="Arial" pitchFamily="34" charset="0"/>
              </a:rPr>
              <a:t> power of sin.</a:t>
            </a:r>
            <a:endParaRPr lang="en-US" sz="4900" dirty="0">
              <a:latin typeface="Arial" pitchFamily="34" charset="0"/>
              <a:cs typeface="Arial" pitchFamily="34" charset="0"/>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heel(1)">
                                      <p:cBhvr>
                                        <p:cTn id="3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solidFill>
                  <a:schemeClr val="tx1"/>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chemeClr val="tx1"/>
                </a:solidFill>
                <a:latin typeface="Arial" pitchFamily="34" charset="0"/>
                <a:cs typeface="Arial" pitchFamily="34" charset="0"/>
              </a:rPr>
              <a:t>B</a:t>
            </a:r>
            <a:r>
              <a:rPr lang="en-US" dirty="0" smtClean="0">
                <a:latin typeface="Arial" pitchFamily="34" charset="0"/>
                <a:cs typeface="Arial" pitchFamily="34" charset="0"/>
              </a:rPr>
              <a:t>ible has </a:t>
            </a:r>
            <a:r>
              <a:rPr lang="en-US" dirty="0">
                <a:latin typeface="Arial" pitchFamily="34" charset="0"/>
                <a:cs typeface="Arial" pitchFamily="34" charset="0"/>
              </a:rPr>
              <a:t>a</a:t>
            </a:r>
            <a:r>
              <a:rPr lang="en-US" dirty="0" smtClean="0">
                <a:latin typeface="Arial" pitchFamily="34" charset="0"/>
                <a:cs typeface="Arial" pitchFamily="34" charset="0"/>
              </a:rPr>
              <a:t> </a:t>
            </a:r>
            <a:r>
              <a:rPr lang="en-US" dirty="0" smtClean="0">
                <a:solidFill>
                  <a:schemeClr val="tx1"/>
                </a:solidFill>
                <a:latin typeface="Arial" pitchFamily="34" charset="0"/>
                <a:cs typeface="Arial" pitchFamily="34" charset="0"/>
              </a:rPr>
              <a:t>C</a:t>
            </a:r>
            <a:r>
              <a:rPr lang="en-US" dirty="0" smtClean="0">
                <a:latin typeface="Arial" pitchFamily="34" charset="0"/>
                <a:cs typeface="Arial" pitchFamily="34" charset="0"/>
              </a:rPr>
              <a:t>ontext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a:latin typeface="Arial" pitchFamily="34" charset="0"/>
                <a:cs typeface="Arial" pitchFamily="34" charset="0"/>
              </a:rPr>
              <a:t>“Do you </a:t>
            </a:r>
            <a:r>
              <a:rPr lang="en-US" b="1" i="1" u="sng" dirty="0">
                <a:latin typeface="Arial" pitchFamily="34" charset="0"/>
                <a:cs typeface="Arial" pitchFamily="34" charset="0"/>
              </a:rPr>
              <a:t>understand</a:t>
            </a:r>
            <a:r>
              <a:rPr lang="en-US" dirty="0">
                <a:latin typeface="Arial" pitchFamily="34" charset="0"/>
                <a:cs typeface="Arial" pitchFamily="34" charset="0"/>
              </a:rPr>
              <a:t> what you are reading </a:t>
            </a:r>
            <a:r>
              <a:rPr lang="en-US" dirty="0" smtClean="0">
                <a:latin typeface="Arial" pitchFamily="34" charset="0"/>
                <a:cs typeface="Arial" pitchFamily="34" charset="0"/>
              </a:rPr>
              <a:t>?”</a:t>
            </a:r>
          </a:p>
          <a:p>
            <a:r>
              <a:rPr lang="en-US" b="1" i="1" dirty="0" smtClean="0">
                <a:solidFill>
                  <a:srgbClr val="00FF00"/>
                </a:solidFill>
                <a:latin typeface="Arial" pitchFamily="34" charset="0"/>
                <a:cs typeface="Arial" pitchFamily="34" charset="0"/>
              </a:rPr>
              <a:t>Acts 8v30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t>
            </a:r>
            <a:r>
              <a:rPr lang="en-US" u="sng" dirty="0" smtClean="0">
                <a:latin typeface="Arial" pitchFamily="34" charset="0"/>
                <a:cs typeface="Arial" pitchFamily="34" charset="0"/>
              </a:rPr>
              <a:t>How</a:t>
            </a:r>
            <a:r>
              <a:rPr lang="en-US" dirty="0" smtClean="0">
                <a:latin typeface="Arial" pitchFamily="34" charset="0"/>
                <a:cs typeface="Arial" pitchFamily="34" charset="0"/>
              </a:rPr>
              <a:t> can I ?” </a:t>
            </a:r>
            <a:r>
              <a:rPr lang="en-US" dirty="0" smtClean="0">
                <a:solidFill>
                  <a:srgbClr val="00FF00"/>
                </a:solidFill>
                <a:latin typeface="Arial" pitchFamily="34" charset="0"/>
                <a:cs typeface="Arial" pitchFamily="34" charset="0"/>
              </a:rPr>
              <a:t>Ac8v31 </a:t>
            </a:r>
            <a:r>
              <a:rPr lang="en-US" sz="2400" dirty="0" err="1" smtClean="0">
                <a:solidFill>
                  <a:srgbClr val="00FF00"/>
                </a:solidFill>
                <a:latin typeface="Arial" pitchFamily="34" charset="0"/>
                <a:cs typeface="Arial" pitchFamily="34" charset="0"/>
              </a:rPr>
              <a:t>KJV</a:t>
            </a:r>
            <a:endParaRPr lang="en-US" sz="2400"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10221209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02230"/>
          </a:xfrm>
        </p:spPr>
        <p:txBody>
          <a:bodyPr>
            <a:noAutofit/>
          </a:bodyPr>
          <a:lstStyle/>
          <a:p>
            <a:r>
              <a:rPr lang="en-US" dirty="0" smtClean="0">
                <a:solidFill>
                  <a:schemeClr val="tx1"/>
                </a:solidFill>
                <a:latin typeface="Arial" pitchFamily="34" charset="0"/>
                <a:cs typeface="Arial" pitchFamily="34" charset="0"/>
              </a:rPr>
              <a:t>A</a:t>
            </a:r>
            <a:r>
              <a:rPr lang="en-US" dirty="0" smtClean="0">
                <a:latin typeface="Arial" pitchFamily="34" charset="0"/>
                <a:cs typeface="Arial" pitchFamily="34" charset="0"/>
              </a:rPr>
              <a:t>ll the </a:t>
            </a:r>
            <a:r>
              <a:rPr lang="en-US" dirty="0" smtClean="0">
                <a:solidFill>
                  <a:schemeClr val="tx1"/>
                </a:solidFill>
                <a:latin typeface="Arial" pitchFamily="34" charset="0"/>
                <a:cs typeface="Arial" pitchFamily="34" charset="0"/>
              </a:rPr>
              <a:t>B</a:t>
            </a:r>
            <a:r>
              <a:rPr lang="en-US" dirty="0" smtClean="0">
                <a:latin typeface="Arial" pitchFamily="34" charset="0"/>
                <a:cs typeface="Arial" pitchFamily="34" charset="0"/>
              </a:rPr>
              <a:t>ible in its </a:t>
            </a:r>
            <a:r>
              <a:rPr lang="en-US" dirty="0" smtClean="0">
                <a:solidFill>
                  <a:schemeClr val="tx1"/>
                </a:solidFill>
                <a:latin typeface="Arial" pitchFamily="34" charset="0"/>
                <a:cs typeface="Arial" pitchFamily="34" charset="0"/>
              </a:rPr>
              <a:t>C</a:t>
            </a:r>
            <a:r>
              <a:rPr lang="en-US" dirty="0" smtClean="0">
                <a:latin typeface="Arial" pitchFamily="34" charset="0"/>
                <a:cs typeface="Arial" pitchFamily="34" charset="0"/>
              </a:rPr>
              <a:t>ontext</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085184"/>
            <a:ext cx="8232846" cy="1786407"/>
          </a:xfrm>
        </p:spPr>
        <p:txBody>
          <a:bodyPr/>
          <a:lstStyle/>
          <a:p>
            <a:r>
              <a:rPr lang="en-US" dirty="0" smtClean="0">
                <a:latin typeface="Arial" pitchFamily="34" charset="0"/>
                <a:cs typeface="Arial" pitchFamily="34" charset="0"/>
              </a:rPr>
              <a:t>This is the </a:t>
            </a:r>
            <a:r>
              <a:rPr lang="en-US" u="sng" dirty="0" smtClean="0">
                <a:latin typeface="Arial" pitchFamily="34" charset="0"/>
                <a:cs typeface="Arial" pitchFamily="34" charset="0"/>
              </a:rPr>
              <a:t>first</a:t>
            </a:r>
            <a:r>
              <a:rPr lang="en-US" dirty="0" smtClean="0">
                <a:latin typeface="Arial" pitchFamily="34" charset="0"/>
                <a:cs typeface="Arial" pitchFamily="34" charset="0"/>
              </a:rPr>
              <a:t> AND most important Bible study rule.</a:t>
            </a:r>
            <a:endParaRPr lang="en-US"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3888432"/>
          </a:xfrm>
        </p:spPr>
        <p:txBody>
          <a:bodyPr/>
          <a:lstStyle/>
          <a:p>
            <a:r>
              <a:rPr lang="el-GR" dirty="0"/>
              <a:t> </a:t>
            </a:r>
            <a:r>
              <a:rPr lang="el-GR" u="sng" dirty="0"/>
              <a:t>τουτο</a:t>
            </a:r>
            <a:r>
              <a:rPr lang="el-GR" dirty="0"/>
              <a:t> </a:t>
            </a:r>
            <a:r>
              <a:rPr lang="el-GR" u="sng" dirty="0"/>
              <a:t>πρωτον</a:t>
            </a:r>
            <a:r>
              <a:rPr lang="el-GR" dirty="0"/>
              <a:t> </a:t>
            </a:r>
            <a:r>
              <a:rPr lang="el-GR" u="sng" dirty="0"/>
              <a:t>γινωσκοντες</a:t>
            </a:r>
            <a:r>
              <a:rPr lang="el-GR" dirty="0"/>
              <a:t> οτι πασα προφητεια γραφης ιδιας επιλυσεως ου </a:t>
            </a:r>
            <a:r>
              <a:rPr lang="el-GR" dirty="0" smtClean="0"/>
              <a:t>γινεται</a:t>
            </a:r>
            <a:endParaRPr lang="en-US" dirty="0" smtClean="0"/>
          </a:p>
          <a:p>
            <a:r>
              <a:rPr lang="en-US" b="1" i="1" dirty="0" smtClean="0">
                <a:solidFill>
                  <a:srgbClr val="00FF00"/>
                </a:solidFill>
                <a:latin typeface="Arial" pitchFamily="34" charset="0"/>
                <a:cs typeface="Arial" pitchFamily="34" charset="0"/>
              </a:rPr>
              <a:t>2 Peter 1v20</a:t>
            </a:r>
            <a:endParaRPr lang="en-US"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12896460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heel(1)">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Here’s how God says it…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960440"/>
          </a:xfrm>
        </p:spPr>
        <p:txBody>
          <a:bodyPr>
            <a:normAutofit fontScale="85000" lnSpcReduction="20000"/>
          </a:bodyPr>
          <a:lstStyle/>
          <a:p>
            <a:r>
              <a:rPr lang="el-GR" dirty="0"/>
              <a:t> τουτο πρωτον γινωσκοντες οτι </a:t>
            </a:r>
            <a:r>
              <a:rPr lang="el-GR" dirty="0" smtClean="0"/>
              <a:t>πασα</a:t>
            </a:r>
            <a:endParaRPr lang="en-US" dirty="0" smtClean="0"/>
          </a:p>
          <a:p>
            <a:pPr algn="l"/>
            <a:r>
              <a:rPr lang="en-US" b="1" dirty="0" smtClean="0">
                <a:solidFill>
                  <a:srgbClr val="FFFF00"/>
                </a:solidFill>
                <a:cs typeface="Arial" pitchFamily="34" charset="0"/>
              </a:rPr>
              <a:t>         this      first          know      that   a</a:t>
            </a:r>
            <a:r>
              <a:rPr lang="en-US" dirty="0" smtClean="0">
                <a:solidFill>
                  <a:srgbClr val="FFFF00"/>
                </a:solidFill>
                <a:cs typeface="Arial" pitchFamily="34" charset="0"/>
              </a:rPr>
              <a:t>ll</a:t>
            </a:r>
            <a:endParaRPr lang="en-US" dirty="0">
              <a:solidFill>
                <a:srgbClr val="FFFF00"/>
              </a:solidFill>
              <a:cs typeface="Arial" pitchFamily="34" charset="0"/>
            </a:endParaRPr>
          </a:p>
          <a:p>
            <a:r>
              <a:rPr lang="el-GR" dirty="0" smtClean="0"/>
              <a:t> </a:t>
            </a:r>
            <a:r>
              <a:rPr lang="el-GR" dirty="0"/>
              <a:t>προφητεια γραφης ιδιας </a:t>
            </a:r>
            <a:r>
              <a:rPr lang="el-GR" dirty="0" smtClean="0"/>
              <a:t>επιλυσεως</a:t>
            </a:r>
            <a:endParaRPr lang="en-US" dirty="0"/>
          </a:p>
          <a:p>
            <a:pPr algn="l"/>
            <a:r>
              <a:rPr lang="en-US" b="1" dirty="0" smtClean="0">
                <a:solidFill>
                  <a:srgbClr val="FFFF00"/>
                </a:solidFill>
                <a:cs typeface="Arial" pitchFamily="34" charset="0"/>
              </a:rPr>
              <a:t>    prophetic writing </a:t>
            </a:r>
            <a:r>
              <a:rPr lang="en-US" b="1" u="sng" dirty="0" smtClean="0">
                <a:solidFill>
                  <a:srgbClr val="FFFF00"/>
                </a:solidFill>
                <a:cs typeface="Arial" pitchFamily="34" charset="0"/>
              </a:rPr>
              <a:t>of its own</a:t>
            </a:r>
            <a:r>
              <a:rPr lang="en-US" b="1" dirty="0" smtClean="0">
                <a:solidFill>
                  <a:srgbClr val="FFFF00"/>
                </a:solidFill>
                <a:cs typeface="Arial" pitchFamily="34" charset="0"/>
              </a:rPr>
              <a:t> </a:t>
            </a:r>
            <a:r>
              <a:rPr lang="en-US" b="1" u="sng" dirty="0" smtClean="0">
                <a:solidFill>
                  <a:srgbClr val="FFFF00"/>
                </a:solidFill>
                <a:cs typeface="Arial" pitchFamily="34" charset="0"/>
              </a:rPr>
              <a:t>loosening</a:t>
            </a:r>
            <a:endParaRPr lang="en-US" b="1" u="sng" dirty="0">
              <a:solidFill>
                <a:srgbClr val="FFFF00"/>
              </a:solidFill>
              <a:cs typeface="Arial" pitchFamily="34" charset="0"/>
            </a:endParaRPr>
          </a:p>
          <a:p>
            <a:r>
              <a:rPr lang="el-GR" dirty="0" smtClean="0"/>
              <a:t> </a:t>
            </a:r>
            <a:r>
              <a:rPr lang="el-GR" dirty="0"/>
              <a:t>ου </a:t>
            </a:r>
            <a:r>
              <a:rPr lang="el-GR" dirty="0" smtClean="0"/>
              <a:t>γινεται</a:t>
            </a:r>
            <a:endParaRPr lang="en-US" dirty="0" smtClean="0"/>
          </a:p>
          <a:p>
            <a:pPr algn="l"/>
            <a:r>
              <a:rPr lang="en-US" sz="4900" b="1" dirty="0" smtClean="0">
                <a:solidFill>
                  <a:srgbClr val="FFFF00"/>
                </a:solidFill>
                <a:cs typeface="Arial" pitchFamily="34" charset="0"/>
              </a:rPr>
              <a:t>                           not   is made</a:t>
            </a:r>
            <a:endParaRPr lang="en-US" sz="4900" b="1" dirty="0">
              <a:solidFill>
                <a:srgbClr val="FFFF00"/>
              </a:solidFill>
              <a:cs typeface="Arial" pitchFamily="34" charset="0"/>
            </a:endParaRPr>
          </a:p>
        </p:txBody>
      </p:sp>
      <p:sp>
        <p:nvSpPr>
          <p:cNvPr id="4" name="Content Placeholder 3"/>
          <p:cNvSpPr>
            <a:spLocks noGrp="1"/>
          </p:cNvSpPr>
          <p:nvPr>
            <p:ph sz="half" idx="2"/>
          </p:nvPr>
        </p:nvSpPr>
        <p:spPr>
          <a:xfrm>
            <a:off x="11562" y="5085184"/>
            <a:ext cx="8232846" cy="1786407"/>
          </a:xfrm>
        </p:spPr>
        <p:txBody>
          <a:bodyPr/>
          <a:lstStyle/>
          <a:p>
            <a:r>
              <a:rPr lang="en-US" dirty="0" smtClean="0">
                <a:solidFill>
                  <a:schemeClr val="accent4">
                    <a:lumMod val="60000"/>
                    <a:lumOff val="40000"/>
                  </a:schemeClr>
                </a:solidFill>
                <a:latin typeface="Arial" pitchFamily="34" charset="0"/>
                <a:cs typeface="Arial" pitchFamily="34" charset="0"/>
              </a:rPr>
              <a:t>This is a </a:t>
            </a:r>
            <a:r>
              <a:rPr lang="en-US" u="sng" dirty="0" smtClean="0">
                <a:solidFill>
                  <a:schemeClr val="accent4">
                    <a:lumMod val="60000"/>
                    <a:lumOff val="40000"/>
                  </a:schemeClr>
                </a:solidFill>
                <a:latin typeface="Arial" pitchFamily="34" charset="0"/>
                <a:cs typeface="Arial" pitchFamily="34" charset="0"/>
              </a:rPr>
              <a:t>simple</a:t>
            </a:r>
            <a:r>
              <a:rPr lang="en-US" dirty="0" smtClean="0">
                <a:solidFill>
                  <a:schemeClr val="accent4">
                    <a:lumMod val="60000"/>
                    <a:lumOff val="40000"/>
                  </a:schemeClr>
                </a:solidFill>
                <a:latin typeface="Arial" pitchFamily="34" charset="0"/>
                <a:cs typeface="Arial" pitchFamily="34" charset="0"/>
              </a:rPr>
              <a:t> tool for serious Bible study !</a:t>
            </a:r>
            <a:endParaRPr lang="en-US" dirty="0">
              <a:solidFill>
                <a:schemeClr val="accent4">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14" presetClass="entr" presetSubtype="10"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do it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Let’s read </a:t>
            </a:r>
            <a:r>
              <a:rPr lang="en-US" i="1" u="sng" dirty="0" smtClean="0">
                <a:latin typeface="Arial" pitchFamily="34" charset="0"/>
                <a:cs typeface="Arial" pitchFamily="34" charset="0"/>
              </a:rPr>
              <a:t>Romans 8v1-4</a:t>
            </a:r>
            <a:r>
              <a:rPr lang="en-US" dirty="0" smtClean="0">
                <a:latin typeface="Arial" pitchFamily="34" charset="0"/>
                <a:cs typeface="Arial" pitchFamily="34" charset="0"/>
              </a:rPr>
              <a:t>…</a:t>
            </a:r>
          </a:p>
          <a:p>
            <a:endParaRPr lang="en-US" sz="1000" dirty="0" smtClean="0">
              <a:latin typeface="Arial" pitchFamily="34" charset="0"/>
              <a:cs typeface="Arial" pitchFamily="34" charset="0"/>
            </a:endParaRPr>
          </a:p>
          <a:p>
            <a:r>
              <a:rPr lang="en-US" u="sng" dirty="0" smtClean="0">
                <a:latin typeface="Arial" pitchFamily="34" charset="0"/>
                <a:cs typeface="Arial" pitchFamily="34" charset="0"/>
              </a:rPr>
              <a:t>Ask</a:t>
            </a:r>
            <a:r>
              <a:rPr lang="en-US" dirty="0" smtClean="0">
                <a:latin typeface="Arial" pitchFamily="34" charset="0"/>
                <a:cs typeface="Arial" pitchFamily="34" charset="0"/>
              </a:rPr>
              <a:t> any Bible text 7 questions :</a:t>
            </a:r>
          </a:p>
          <a:p>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000" dirty="0" smtClean="0">
                <a:latin typeface="Arial" pitchFamily="34" charset="0"/>
                <a:cs typeface="Arial" pitchFamily="34" charset="0"/>
              </a:rPr>
              <a:t>The Gospel is the power of God.</a:t>
            </a:r>
            <a:endParaRPr lang="en-US" sz="4000" dirty="0">
              <a:latin typeface="Arial" pitchFamily="34" charset="0"/>
              <a:cs typeface="Arial" pitchFamily="34" charset="0"/>
            </a:endParaRPr>
          </a:p>
        </p:txBody>
      </p:sp>
      <p:sp>
        <p:nvSpPr>
          <p:cNvPr id="6" name="TextBox 5"/>
          <p:cNvSpPr txBox="1"/>
          <p:nvPr/>
        </p:nvSpPr>
        <p:spPr>
          <a:xfrm>
            <a:off x="35496" y="3521040"/>
            <a:ext cx="4536504" cy="1708160"/>
          </a:xfrm>
          <a:prstGeom prst="rect">
            <a:avLst/>
          </a:prstGeom>
          <a:noFill/>
        </p:spPr>
        <p:txBody>
          <a:bodyPr wrap="square" rtlCol="0">
            <a:spAutoFit/>
          </a:bodyPr>
          <a:lstStyle/>
          <a:p>
            <a:pPr marL="514350" indent="-514350">
              <a:buAutoNum type="arabicPeriod"/>
            </a:pPr>
            <a:r>
              <a:rPr lang="en-US" sz="3500" dirty="0" smtClean="0">
                <a:latin typeface="Arial" pitchFamily="34" charset="0"/>
                <a:cs typeface="Arial" pitchFamily="34" charset="0"/>
              </a:rPr>
              <a:t>Who is the writer ?</a:t>
            </a:r>
          </a:p>
          <a:p>
            <a:pPr marL="514350" indent="-514350">
              <a:buAutoNum type="arabicPeriod"/>
            </a:pPr>
            <a:r>
              <a:rPr lang="en-US" sz="3500" dirty="0" smtClean="0">
                <a:latin typeface="Arial" pitchFamily="34" charset="0"/>
                <a:cs typeface="Arial" pitchFamily="34" charset="0"/>
              </a:rPr>
              <a:t>When was it said ?</a:t>
            </a:r>
          </a:p>
          <a:p>
            <a:pPr marL="514350" indent="-514350">
              <a:buAutoNum type="arabicPeriod"/>
            </a:pPr>
            <a:r>
              <a:rPr lang="en-US" sz="3500" dirty="0" smtClean="0">
                <a:latin typeface="Arial" pitchFamily="34" charset="0"/>
                <a:cs typeface="Arial" pitchFamily="34" charset="0"/>
              </a:rPr>
              <a:t>To whom ?</a:t>
            </a:r>
          </a:p>
        </p:txBody>
      </p:sp>
      <p:sp>
        <p:nvSpPr>
          <p:cNvPr id="7" name="TextBox 6"/>
          <p:cNvSpPr txBox="1"/>
          <p:nvPr/>
        </p:nvSpPr>
        <p:spPr>
          <a:xfrm>
            <a:off x="4572000" y="3342471"/>
            <a:ext cx="4536504" cy="2246769"/>
          </a:xfrm>
          <a:prstGeom prst="rect">
            <a:avLst/>
          </a:prstGeom>
          <a:noFill/>
        </p:spPr>
        <p:txBody>
          <a:bodyPr wrap="square" rtlCol="0">
            <a:spAutoFit/>
          </a:bodyPr>
          <a:lstStyle/>
          <a:p>
            <a:r>
              <a:rPr lang="en-US" sz="3500" dirty="0" smtClean="0">
                <a:latin typeface="Arial" pitchFamily="34" charset="0"/>
                <a:cs typeface="Arial" pitchFamily="34" charset="0"/>
              </a:rPr>
              <a:t>4. What sections ?</a:t>
            </a:r>
          </a:p>
          <a:p>
            <a:r>
              <a:rPr lang="en-US" sz="3500" dirty="0" smtClean="0">
                <a:latin typeface="Arial" pitchFamily="34" charset="0"/>
                <a:cs typeface="Arial" pitchFamily="34" charset="0"/>
              </a:rPr>
              <a:t>5. What key word ?</a:t>
            </a:r>
          </a:p>
          <a:p>
            <a:r>
              <a:rPr lang="en-US" sz="3500" dirty="0" smtClean="0">
                <a:latin typeface="Arial" pitchFamily="34" charset="0"/>
                <a:cs typeface="Arial" pitchFamily="34" charset="0"/>
              </a:rPr>
              <a:t>6. What sums it up ?</a:t>
            </a:r>
          </a:p>
          <a:p>
            <a:r>
              <a:rPr lang="en-US" sz="3500" dirty="0" smtClean="0">
                <a:latin typeface="Arial" pitchFamily="34" charset="0"/>
                <a:cs typeface="Arial" pitchFamily="34" charset="0"/>
              </a:rPr>
              <a:t>7. What should I do ?</a:t>
            </a:r>
          </a:p>
        </p:txBody>
      </p:sp>
    </p:spTree>
    <p:extLst>
      <p:ext uri="{BB962C8B-B14F-4D97-AF65-F5344CB8AC3E}">
        <p14:creationId xmlns:p14="http://schemas.microsoft.com/office/powerpoint/2010/main" val="13573837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666326"/>
          </a:xfrm>
        </p:spPr>
        <p:txBody>
          <a:bodyPr>
            <a:noAutofit/>
          </a:bodyPr>
          <a:lstStyle/>
          <a:p>
            <a:r>
              <a:rPr lang="en-US" u="sng" dirty="0" smtClean="0">
                <a:latin typeface="Arial" pitchFamily="34" charset="0"/>
                <a:cs typeface="Arial" pitchFamily="34" charset="0"/>
              </a:rPr>
              <a:t>How</a:t>
            </a:r>
            <a:r>
              <a:rPr lang="en-US" dirty="0" smtClean="0">
                <a:latin typeface="Arial" pitchFamily="34" charset="0"/>
                <a:cs typeface="Arial" pitchFamily="34" charset="0"/>
              </a:rPr>
              <a:t> is the Gospel the power of God for my salvation ?</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07989" y="2060848"/>
            <a:ext cx="7120395" cy="4752528"/>
          </a:xfrm>
        </p:spPr>
      </p:pic>
    </p:spTree>
    <p:extLst>
      <p:ext uri="{BB962C8B-B14F-4D97-AF65-F5344CB8AC3E}">
        <p14:creationId xmlns:p14="http://schemas.microsoft.com/office/powerpoint/2010/main" val="558330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This is </a:t>
            </a:r>
            <a:r>
              <a:rPr lang="en-US" u="sng" dirty="0" smtClean="0">
                <a:latin typeface="Arial" pitchFamily="34" charset="0"/>
                <a:cs typeface="Arial" pitchFamily="34" charset="0"/>
              </a:rPr>
              <a:t>basic</a:t>
            </a:r>
            <a:r>
              <a:rPr lang="en-US" dirty="0" smtClean="0">
                <a:latin typeface="Arial" pitchFamily="34" charset="0"/>
                <a:cs typeface="Arial" pitchFamily="34" charset="0"/>
              </a:rPr>
              <a:t> Christianity.</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en-US" dirty="0" smtClean="0">
                <a:latin typeface="Arial" pitchFamily="34" charset="0"/>
                <a:cs typeface="Arial" pitchFamily="34" charset="0"/>
              </a:rPr>
              <a:t>“Therefore </a:t>
            </a:r>
            <a:r>
              <a:rPr lang="en-US" dirty="0">
                <a:latin typeface="Arial" pitchFamily="34" charset="0"/>
                <a:cs typeface="Arial" pitchFamily="34" charset="0"/>
              </a:rPr>
              <a:t>there is now </a:t>
            </a:r>
            <a:r>
              <a:rPr lang="en-US" u="sng" dirty="0">
                <a:latin typeface="Arial" pitchFamily="34" charset="0"/>
                <a:cs typeface="Arial" pitchFamily="34" charset="0"/>
              </a:rPr>
              <a:t>no</a:t>
            </a:r>
            <a:r>
              <a:rPr lang="en-US" dirty="0">
                <a:latin typeface="Arial" pitchFamily="34" charset="0"/>
                <a:cs typeface="Arial" pitchFamily="34" charset="0"/>
              </a:rPr>
              <a:t> condemnation for those who are </a:t>
            </a:r>
            <a:r>
              <a:rPr lang="en-US" u="sng" dirty="0">
                <a:latin typeface="Arial" pitchFamily="34" charset="0"/>
                <a:cs typeface="Arial" pitchFamily="34" charset="0"/>
              </a:rPr>
              <a:t>in</a:t>
            </a:r>
            <a:r>
              <a:rPr lang="en-US" dirty="0">
                <a:latin typeface="Arial" pitchFamily="34" charset="0"/>
                <a:cs typeface="Arial" pitchFamily="34" charset="0"/>
              </a:rPr>
              <a:t> Christ Jesus</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Romans </a:t>
            </a:r>
            <a:r>
              <a:rPr lang="en-US" b="1" i="1" dirty="0" smtClean="0">
                <a:solidFill>
                  <a:srgbClr val="00FF00"/>
                </a:solidFill>
                <a:latin typeface="Arial" pitchFamily="34" charset="0"/>
                <a:cs typeface="Arial" pitchFamily="34" charset="0"/>
              </a:rPr>
              <a:t>8v1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Are you forgiven ?</a:t>
            </a:r>
            <a:endParaRPr lang="en-US" dirty="0">
              <a:latin typeface="Arial" pitchFamily="34" charset="0"/>
              <a:cs typeface="Arial" pitchFamily="34" charset="0"/>
            </a:endParaRPr>
          </a:p>
        </p:txBody>
      </p:sp>
    </p:spTree>
    <p:extLst>
      <p:ext uri="{BB962C8B-B14F-4D97-AF65-F5344CB8AC3E}">
        <p14:creationId xmlns:p14="http://schemas.microsoft.com/office/powerpoint/2010/main" val="42924332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The Gospel is </a:t>
            </a:r>
            <a:r>
              <a:rPr lang="en-US" u="sng" dirty="0" smtClean="0">
                <a:latin typeface="Arial" pitchFamily="34" charset="0"/>
                <a:cs typeface="Arial" pitchFamily="34" charset="0"/>
              </a:rPr>
              <a:t>really</a:t>
            </a:r>
            <a:r>
              <a:rPr lang="en-US" dirty="0" smtClean="0">
                <a:latin typeface="Arial" pitchFamily="34" charset="0"/>
                <a:cs typeface="Arial" pitchFamily="34" charset="0"/>
              </a:rPr>
              <a:t> Good News.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a:t>
            </a:r>
            <a:r>
              <a:rPr lang="en-US" u="sng" dirty="0" smtClean="0">
                <a:latin typeface="Arial" pitchFamily="34" charset="0"/>
                <a:cs typeface="Arial" pitchFamily="34" charset="0"/>
              </a:rPr>
              <a:t>Wretched</a:t>
            </a:r>
            <a:r>
              <a:rPr lang="en-US" dirty="0" smtClean="0">
                <a:latin typeface="Arial" pitchFamily="34" charset="0"/>
                <a:cs typeface="Arial" pitchFamily="34" charset="0"/>
              </a:rPr>
              <a:t> </a:t>
            </a:r>
            <a:r>
              <a:rPr lang="en-US" dirty="0">
                <a:latin typeface="Arial" pitchFamily="34" charset="0"/>
                <a:cs typeface="Arial" pitchFamily="34" charset="0"/>
              </a:rPr>
              <a:t>man that I </a:t>
            </a:r>
            <a:r>
              <a:rPr lang="en-US" dirty="0" smtClean="0">
                <a:latin typeface="Arial" pitchFamily="34" charset="0"/>
                <a:cs typeface="Arial" pitchFamily="34" charset="0"/>
              </a:rPr>
              <a:t>am !  </a:t>
            </a:r>
            <a:r>
              <a:rPr lang="en-US" dirty="0">
                <a:latin typeface="Arial" pitchFamily="34" charset="0"/>
                <a:cs typeface="Arial" pitchFamily="34" charset="0"/>
              </a:rPr>
              <a:t>Who will set me free from the body of this </a:t>
            </a:r>
            <a:r>
              <a:rPr lang="en-US" dirty="0" smtClean="0">
                <a:latin typeface="Arial" pitchFamily="34" charset="0"/>
                <a:cs typeface="Arial" pitchFamily="34" charset="0"/>
              </a:rPr>
              <a:t>death ?  </a:t>
            </a:r>
            <a:r>
              <a:rPr lang="en-US" u="sng" dirty="0" smtClean="0">
                <a:latin typeface="Arial" pitchFamily="34" charset="0"/>
                <a:cs typeface="Arial" pitchFamily="34" charset="0"/>
              </a:rPr>
              <a:t>Thanks</a:t>
            </a:r>
            <a:r>
              <a:rPr lang="en-US" dirty="0" smtClean="0">
                <a:latin typeface="Arial" pitchFamily="34" charset="0"/>
                <a:cs typeface="Arial" pitchFamily="34" charset="0"/>
              </a:rPr>
              <a:t> </a:t>
            </a:r>
            <a:r>
              <a:rPr lang="en-US" dirty="0">
                <a:latin typeface="Arial" pitchFamily="34" charset="0"/>
                <a:cs typeface="Arial" pitchFamily="34" charset="0"/>
              </a:rPr>
              <a:t>be to God through Jesus Christ our </a:t>
            </a:r>
            <a:r>
              <a:rPr lang="en-US" dirty="0" smtClean="0">
                <a:latin typeface="Arial" pitchFamily="34" charset="0"/>
                <a:cs typeface="Arial" pitchFamily="34" charset="0"/>
              </a:rPr>
              <a:t>Lord !” </a:t>
            </a:r>
            <a:r>
              <a:rPr lang="en-US" b="1" i="1" dirty="0" smtClean="0">
                <a:solidFill>
                  <a:srgbClr val="00FF00"/>
                </a:solidFill>
                <a:latin typeface="Arial" pitchFamily="34" charset="0"/>
                <a:cs typeface="Arial" pitchFamily="34" charset="0"/>
              </a:rPr>
              <a:t>Rm7v24-25 </a:t>
            </a:r>
            <a:r>
              <a:rPr lang="en-US" sz="2400" b="1" i="1" dirty="0" err="1" smtClean="0">
                <a:solidFill>
                  <a:srgbClr val="00FF00"/>
                </a:solidFill>
                <a:latin typeface="Arial" pitchFamily="34" charset="0"/>
                <a:cs typeface="Arial" pitchFamily="34" charset="0"/>
              </a:rPr>
              <a:t>NASB</a:t>
            </a:r>
            <a:endParaRPr lang="en-US" sz="24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Are you delivered ?</a:t>
            </a:r>
            <a:endParaRPr lang="en-US" dirty="0">
              <a:latin typeface="Arial" pitchFamily="34" charset="0"/>
              <a:cs typeface="Arial" pitchFamily="34" charset="0"/>
            </a:endParaRPr>
          </a:p>
        </p:txBody>
      </p:sp>
    </p:spTree>
    <p:extLst>
      <p:ext uri="{BB962C8B-B14F-4D97-AF65-F5344CB8AC3E}">
        <p14:creationId xmlns:p14="http://schemas.microsoft.com/office/powerpoint/2010/main" val="21641235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Freed from the </a:t>
            </a:r>
            <a:r>
              <a:rPr lang="en-US" u="sng" dirty="0" smtClean="0">
                <a:latin typeface="Arial" pitchFamily="34" charset="0"/>
                <a:cs typeface="Arial" pitchFamily="34" charset="0"/>
              </a:rPr>
              <a:t>punishment</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…and the </a:t>
            </a:r>
            <a:r>
              <a:rPr lang="en-US" u="sng" dirty="0" smtClean="0">
                <a:latin typeface="Arial" pitchFamily="34" charset="0"/>
                <a:cs typeface="Arial" pitchFamily="34" charset="0"/>
              </a:rPr>
              <a:t>power</a:t>
            </a:r>
            <a:r>
              <a:rPr lang="en-US" dirty="0" smtClean="0">
                <a:latin typeface="Arial" pitchFamily="34" charset="0"/>
                <a:cs typeface="Arial" pitchFamily="34" charset="0"/>
              </a:rPr>
              <a:t> of sin !</a:t>
            </a:r>
            <a:endParaRPr lang="en-US" dirty="0">
              <a:latin typeface="Arial" pitchFamily="34" charset="0"/>
              <a:cs typeface="Arial" pitchFamily="34" charset="0"/>
            </a:endParaRPr>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7584" y="1196752"/>
            <a:ext cx="7308304" cy="4750398"/>
          </a:xfrm>
        </p:spPr>
      </p:pic>
    </p:spTree>
    <p:extLst>
      <p:ext uri="{BB962C8B-B14F-4D97-AF65-F5344CB8AC3E}">
        <p14:creationId xmlns:p14="http://schemas.microsoft.com/office/powerpoint/2010/main" val="33395608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2180</Words>
  <Application>Microsoft Office PowerPoint</Application>
  <PresentationFormat>On-screen Show (4:3)</PresentationFormat>
  <Paragraphs>178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Wingdings</vt:lpstr>
      <vt:lpstr>Office Theme</vt:lpstr>
      <vt:lpstr>All the Bible in its Context</vt:lpstr>
      <vt:lpstr>All the Bible has a Context !</vt:lpstr>
      <vt:lpstr>All the Bible in its Context</vt:lpstr>
      <vt:lpstr>Here’s how God says it…</vt:lpstr>
      <vt:lpstr>Let’s do it !</vt:lpstr>
      <vt:lpstr>How is the Gospel the power of God for my salvation ?</vt:lpstr>
      <vt:lpstr>This is basic Christianity.</vt:lpstr>
      <vt:lpstr>The Gospel is really Good News.</vt:lpstr>
      <vt:lpstr>Freed from the punishment…</vt:lpstr>
      <vt:lpstr>This is how it works…</vt:lpstr>
      <vt:lpstr>It’s not rule keeping.</vt:lpstr>
      <vt:lpstr>He condemned sin in the flesh !</vt:lpstr>
      <vt:lpstr>Wow, that’s powerful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134</cp:revision>
  <dcterms:created xsi:type="dcterms:W3CDTF">2010-11-10T08:57:02Z</dcterms:created>
  <dcterms:modified xsi:type="dcterms:W3CDTF">2015-02-07T23:09:04Z</dcterms:modified>
</cp:coreProperties>
</file>