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3" r:id="rId2"/>
    <p:sldId id="258" r:id="rId3"/>
    <p:sldId id="270" r:id="rId4"/>
    <p:sldId id="257" r:id="rId5"/>
    <p:sldId id="274" r:id="rId6"/>
    <p:sldId id="261" r:id="rId7"/>
    <p:sldId id="262" r:id="rId8"/>
    <p:sldId id="272" r:id="rId9"/>
    <p:sldId id="263" r:id="rId10"/>
    <p:sldId id="271" r:id="rId11"/>
    <p:sldId id="264" r:id="rId12"/>
    <p:sldId id="265" r:id="rId13"/>
    <p:sldId id="278" r:id="rId14"/>
    <p:sldId id="266" r:id="rId15"/>
    <p:sldId id="267" r:id="rId16"/>
    <p:sldId id="275" r:id="rId17"/>
    <p:sldId id="268" r:id="rId18"/>
    <p:sldId id="269" r:id="rId19"/>
    <p:sldId id="277" r:id="rId20"/>
    <p:sldId id="260"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4853" autoAdjust="0"/>
  </p:normalViewPr>
  <p:slideViewPr>
    <p:cSldViewPr>
      <p:cViewPr varScale="1">
        <p:scale>
          <a:sx n="29" d="100"/>
          <a:sy n="29" d="100"/>
        </p:scale>
        <p:origin x="1008" y="19"/>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97BBF2-E1A2-4B14-BAEE-17DF40A6331B}" type="datetimeFigureOut">
              <a:rPr lang="fr-FR" smtClean="0"/>
              <a:t>07/02/2015</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E632BB-FDAE-46AD-AA66-78968FD932E6}" type="slidenum">
              <a:rPr lang="fr-FR" smtClean="0"/>
              <a:t>‹#›</a:t>
            </a:fld>
            <a:endParaRPr lang="fr-FR"/>
          </a:p>
        </p:txBody>
      </p:sp>
    </p:spTree>
    <p:extLst>
      <p:ext uri="{BB962C8B-B14F-4D97-AF65-F5344CB8AC3E}">
        <p14:creationId xmlns:p14="http://schemas.microsoft.com/office/powerpoint/2010/main" val="3301294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noProof="0" dirty="0" smtClean="0"/>
              <a:t>Good morning !</a:t>
            </a:r>
          </a:p>
          <a:p>
            <a:pPr marL="171450" indent="-171450">
              <a:buFont typeface="Wingdings" pitchFamily="2" charset="2"/>
              <a:buChar char="Ø"/>
            </a:pPr>
            <a:r>
              <a:rPr lang="en-US" noProof="0" dirty="0" smtClean="0"/>
              <a:t>It’s an</a:t>
            </a:r>
            <a:r>
              <a:rPr lang="en-US" baseline="0" noProof="0" dirty="0" smtClean="0"/>
              <a:t> HONOR for me to be with you and speak on a topic that is so dear to my heart.</a:t>
            </a:r>
          </a:p>
          <a:p>
            <a:pPr marL="171450" indent="-171450">
              <a:buFont typeface="Wingdings" pitchFamily="2" charset="2"/>
              <a:buChar char="Ø"/>
            </a:pPr>
            <a:r>
              <a:rPr lang="en-US" baseline="0" noProof="0" dirty="0" smtClean="0"/>
              <a:t>&gt;This morning we have a wonderful Bible text to consider.</a:t>
            </a:r>
          </a:p>
          <a:p>
            <a:pPr marL="171450" indent="-171450">
              <a:buFont typeface="Wingdings" pitchFamily="2" charset="2"/>
              <a:buChar char="Ø"/>
            </a:pPr>
            <a:r>
              <a:rPr lang="en-US" baseline="0" noProof="0" dirty="0" smtClean="0"/>
              <a:t>But, before we do, let’s make sure we understand its CONTEXT !</a:t>
            </a:r>
          </a:p>
          <a:p>
            <a:pPr marL="0" indent="0">
              <a:buFont typeface="Wingdings" pitchFamily="2" charset="2"/>
              <a:buNone/>
            </a:pP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1</a:t>
            </a:fld>
            <a:endParaRPr lang="fr-FR"/>
          </a:p>
        </p:txBody>
      </p:sp>
    </p:spTree>
    <p:extLst>
      <p:ext uri="{BB962C8B-B14F-4D97-AF65-F5344CB8AC3E}">
        <p14:creationId xmlns:p14="http://schemas.microsoft.com/office/powerpoint/2010/main" val="1700275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baseline="0" noProof="0" dirty="0" smtClean="0"/>
              <a:t>It is very unlikely that a young man will fall asleep at his own wedding !</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baseline="0" noProof="0" dirty="0" smtClean="0"/>
              <a:t>&gt; So if we truly love, we will never get tired.</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baseline="0" noProof="0" dirty="0" smtClean="0"/>
              <a:t>I speak from experience of 40 years of a wonderful marriage.</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baseline="0" noProof="0" dirty="0" smtClean="0"/>
              <a:t>My sweetheart is in Heaven today, but true love never fails, it keeps you awake !</a:t>
            </a:r>
          </a:p>
        </p:txBody>
      </p:sp>
      <p:sp>
        <p:nvSpPr>
          <p:cNvPr id="4" name="Slide Number Placeholder 3"/>
          <p:cNvSpPr>
            <a:spLocks noGrp="1"/>
          </p:cNvSpPr>
          <p:nvPr>
            <p:ph type="sldNum" sz="quarter" idx="10"/>
          </p:nvPr>
        </p:nvSpPr>
        <p:spPr/>
        <p:txBody>
          <a:bodyPr/>
          <a:lstStyle/>
          <a:p>
            <a:fld id="{DFE632BB-FDAE-46AD-AA66-78968FD932E6}" type="slidenum">
              <a:rPr lang="fr-FR" smtClean="0"/>
              <a:t>10</a:t>
            </a:fld>
            <a:endParaRPr lang="fr-FR"/>
          </a:p>
        </p:txBody>
      </p:sp>
    </p:spTree>
    <p:extLst>
      <p:ext uri="{BB962C8B-B14F-4D97-AF65-F5344CB8AC3E}">
        <p14:creationId xmlns:p14="http://schemas.microsoft.com/office/powerpoint/2010/main" val="3498221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noProof="0" dirty="0" smtClean="0"/>
              <a:t>Let’s get even closer to our verse.</a:t>
            </a:r>
          </a:p>
          <a:p>
            <a:pPr marL="171450" indent="-171450">
              <a:buFont typeface="Wingdings" pitchFamily="2" charset="2"/>
              <a:buChar char="Ø"/>
            </a:pPr>
            <a:r>
              <a:rPr lang="en-US" noProof="0" dirty="0" smtClean="0"/>
              <a:t>&gt; [Read screen]</a:t>
            </a:r>
            <a:r>
              <a:rPr lang="en-US" baseline="0" noProof="0" dirty="0" smtClean="0"/>
              <a:t> In the CONTEXT the writer is addressing Christians !!!</a:t>
            </a:r>
          </a:p>
          <a:p>
            <a:pPr marL="171450" indent="-171450">
              <a:buFont typeface="Wingdings" pitchFamily="2" charset="2"/>
              <a:buChar char="Ø"/>
            </a:pPr>
            <a:r>
              <a:rPr lang="en-US" baseline="0" noProof="0" dirty="0" smtClean="0"/>
              <a:t>We need to go back to basics.</a:t>
            </a:r>
          </a:p>
          <a:p>
            <a:pPr marL="171450" indent="-171450">
              <a:buFont typeface="Wingdings" pitchFamily="2" charset="2"/>
              <a:buChar char="Ø"/>
            </a:pPr>
            <a:r>
              <a:rPr lang="en-US" baseline="0" noProof="0" dirty="0" smtClean="0"/>
              <a:t>We need to ask ourselves if we are looking at something on internet that we should not be because Jesus said lust is as bad as adultery, Mt5v28.</a:t>
            </a:r>
          </a:p>
          <a:p>
            <a:pPr marL="171450" indent="-171450">
              <a:buFont typeface="Wingdings" pitchFamily="2" charset="2"/>
              <a:buChar char="Ø"/>
            </a:pPr>
            <a:r>
              <a:rPr lang="en-US" baseline="0" noProof="0" dirty="0" smtClean="0"/>
              <a:t>We need to ask ourselves if we get angry with others because Jesus said it can be as bad as murder, Mt5v22.</a:t>
            </a:r>
          </a:p>
          <a:p>
            <a:pPr marL="171450" indent="-171450">
              <a:buFont typeface="Wingdings" pitchFamily="2" charset="2"/>
              <a:buChar char="Ø"/>
            </a:pPr>
            <a:r>
              <a:rPr lang="en-US" baseline="0" noProof="0" dirty="0" smtClean="0"/>
              <a:t>The Bible says coveting or desiring something to much is idolatry, Col3v5.</a:t>
            </a:r>
          </a:p>
          <a:p>
            <a:pPr marL="171450" indent="-171450">
              <a:buFont typeface="Wingdings" pitchFamily="2" charset="2"/>
              <a:buChar char="Ø"/>
            </a:pPr>
            <a:r>
              <a:rPr lang="en-US" baseline="0" noProof="0" dirty="0" smtClean="0"/>
              <a:t>&gt; Have we at all lost our first love… our zeal for the Lord !</a:t>
            </a:r>
          </a:p>
          <a:p>
            <a:pPr marL="171450" indent="-171450">
              <a:buFont typeface="Wingdings" pitchFamily="2" charset="2"/>
              <a:buChar char="Ø"/>
            </a:pP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11</a:t>
            </a:fld>
            <a:endParaRPr lang="fr-FR"/>
          </a:p>
        </p:txBody>
      </p:sp>
    </p:spTree>
    <p:extLst>
      <p:ext uri="{BB962C8B-B14F-4D97-AF65-F5344CB8AC3E}">
        <p14:creationId xmlns:p14="http://schemas.microsoft.com/office/powerpoint/2010/main" val="3498221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noProof="0" dirty="0" smtClean="0"/>
              <a:t>The verse</a:t>
            </a:r>
            <a:r>
              <a:rPr lang="en-US" baseline="0" noProof="0" dirty="0" smtClean="0"/>
              <a:t> JUST before our text is very clear.</a:t>
            </a:r>
          </a:p>
          <a:p>
            <a:pPr marL="171450" indent="-171450">
              <a:buFont typeface="Wingdings" pitchFamily="2" charset="2"/>
              <a:buChar char="Ø"/>
            </a:pPr>
            <a:r>
              <a:rPr lang="en-US" baseline="0" noProof="0" dirty="0" smtClean="0"/>
              <a:t>&gt; Love is again mentioned TWO TIMES !</a:t>
            </a:r>
          </a:p>
          <a:p>
            <a:pPr marL="171450" indent="-171450">
              <a:buFont typeface="Wingdings" pitchFamily="2" charset="2"/>
              <a:buChar char="Ø"/>
            </a:pPr>
            <a:r>
              <a:rPr lang="en-US" baseline="0" noProof="0" dirty="0" smtClean="0"/>
              <a:t>Notice the word “neighbor” is mentioned 3x in verses 8 to 10.</a:t>
            </a:r>
          </a:p>
          <a:p>
            <a:pPr marL="171450" indent="-171450">
              <a:buFont typeface="Wingdings" pitchFamily="2" charset="2"/>
              <a:buChar char="Ø"/>
            </a:pPr>
            <a:r>
              <a:rPr lang="en-US" noProof="0" dirty="0" smtClean="0"/>
              <a:t>The word is AGAPE for selfless, sacrificial</a:t>
            </a:r>
            <a:r>
              <a:rPr lang="en-US" baseline="0" noProof="0" dirty="0" smtClean="0"/>
              <a:t> love !</a:t>
            </a:r>
          </a:p>
          <a:p>
            <a:pPr marL="171450" indent="-171450">
              <a:buFont typeface="Wingdings" pitchFamily="2" charset="2"/>
              <a:buChar char="Ø"/>
            </a:pPr>
            <a:r>
              <a:rPr lang="en-US" noProof="0" dirty="0" smtClean="0"/>
              <a:t>This is the kind</a:t>
            </a:r>
            <a:r>
              <a:rPr lang="en-US" baseline="0" noProof="0" dirty="0" smtClean="0"/>
              <a:t> of love that lays down his life for his friends !</a:t>
            </a:r>
          </a:p>
          <a:p>
            <a:pPr marL="171450" indent="-171450">
              <a:buFont typeface="Wingdings" pitchFamily="2" charset="2"/>
              <a:buChar char="Ø"/>
            </a:pPr>
            <a:r>
              <a:rPr lang="en-US" baseline="0" noProof="0" dirty="0" smtClean="0"/>
              <a:t>&gt; Have we fallen asleep in this area ?</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12</a:t>
            </a:fld>
            <a:endParaRPr lang="fr-FR"/>
          </a:p>
        </p:txBody>
      </p:sp>
    </p:spTree>
    <p:extLst>
      <p:ext uri="{BB962C8B-B14F-4D97-AF65-F5344CB8AC3E}">
        <p14:creationId xmlns:p14="http://schemas.microsoft.com/office/powerpoint/2010/main" val="3498221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noProof="0" dirty="0" smtClean="0"/>
              <a:t>The fruit of the Spirit</a:t>
            </a:r>
            <a:r>
              <a:rPr lang="en-US" baseline="0" noProof="0" dirty="0" smtClean="0"/>
              <a:t> of God is multi-layered.</a:t>
            </a:r>
          </a:p>
          <a:p>
            <a:pPr marL="171450" indent="-171450">
              <a:buFont typeface="Wingdings" pitchFamily="2" charset="2"/>
              <a:buChar char="Ø"/>
            </a:pPr>
            <a:r>
              <a:rPr lang="en-US" noProof="0" dirty="0" smtClean="0"/>
              <a:t>Love is at the core of every part.</a:t>
            </a:r>
          </a:p>
          <a:p>
            <a:pPr marL="171450" indent="-171450">
              <a:buFont typeface="Wingdings" pitchFamily="2" charset="2"/>
              <a:buChar char="Ø"/>
            </a:pPr>
            <a:r>
              <a:rPr lang="en-US" noProof="0" dirty="0" smtClean="0"/>
              <a:t>You can’t produce</a:t>
            </a:r>
            <a:r>
              <a:rPr lang="en-US" baseline="0" noProof="0" dirty="0" smtClean="0"/>
              <a:t> ANY godly fruit without godly sacrificial love !</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13</a:t>
            </a:fld>
            <a:endParaRPr lang="fr-FR"/>
          </a:p>
        </p:txBody>
      </p:sp>
    </p:spTree>
    <p:extLst>
      <p:ext uri="{BB962C8B-B14F-4D97-AF65-F5344CB8AC3E}">
        <p14:creationId xmlns:p14="http://schemas.microsoft.com/office/powerpoint/2010/main" val="3498221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noProof="0" dirty="0" smtClean="0"/>
              <a:t>Like a sandwich,</a:t>
            </a:r>
            <a:r>
              <a:rPr lang="en-US" baseline="0" noProof="0" dirty="0" smtClean="0"/>
              <a:t> </a:t>
            </a:r>
            <a:r>
              <a:rPr lang="en-US" noProof="0" dirty="0" smtClean="0"/>
              <a:t>there is the CONTEXT AFTER verse 11 !</a:t>
            </a:r>
          </a:p>
          <a:p>
            <a:pPr marL="171450" indent="-171450">
              <a:buFont typeface="Wingdings" pitchFamily="2" charset="2"/>
              <a:buChar char="Ø"/>
            </a:pPr>
            <a:r>
              <a:rPr lang="en-US" noProof="0" dirty="0" smtClean="0"/>
              <a:t>&gt; [Read</a:t>
            </a:r>
            <a:r>
              <a:rPr lang="en-US" baseline="0" noProof="0" dirty="0" smtClean="0"/>
              <a:t> screen] Since the creation of the world God has been bringing light into the darkness and calling it “day”, Ge1v5.</a:t>
            </a:r>
          </a:p>
          <a:p>
            <a:pPr marL="171450" indent="-171450">
              <a:buFont typeface="Wingdings" pitchFamily="2" charset="2"/>
              <a:buChar char="Ø"/>
            </a:pPr>
            <a:r>
              <a:rPr lang="en-US" baseline="0" noProof="0" dirty="0" smtClean="0"/>
              <a:t>Sinful humans have loved darkness because it hides their evil, Jn3v19.</a:t>
            </a:r>
          </a:p>
          <a:p>
            <a:pPr marL="171450" indent="-171450">
              <a:buFont typeface="Wingdings" pitchFamily="2" charset="2"/>
              <a:buChar char="Ø"/>
            </a:pPr>
            <a:r>
              <a:rPr lang="en-US" baseline="0" noProof="0" dirty="0" smtClean="0"/>
              <a:t>But, God is slowly bringing all things to light and will finish in a flash.</a:t>
            </a:r>
          </a:p>
          <a:p>
            <a:pPr marL="171450" indent="-171450">
              <a:buFont typeface="Wingdings" pitchFamily="2" charset="2"/>
              <a:buChar char="Ø"/>
            </a:pPr>
            <a:r>
              <a:rPr lang="en-US" baseline="0" noProof="0" dirty="0" smtClean="0"/>
              <a:t>&gt; Walking in the light of honesty &amp; truth KEEPS us from falling asleep !</a:t>
            </a:r>
          </a:p>
          <a:p>
            <a:pPr marL="171450" indent="-171450">
              <a:buFont typeface="Wingdings" pitchFamily="2" charset="2"/>
              <a:buChar char="Ø"/>
            </a:pPr>
            <a:r>
              <a:rPr lang="en-US" baseline="0" noProof="0" dirty="0" smtClean="0"/>
              <a:t>He is talking to Christians in this verse.</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14</a:t>
            </a:fld>
            <a:endParaRPr lang="fr-FR"/>
          </a:p>
        </p:txBody>
      </p:sp>
    </p:spTree>
    <p:extLst>
      <p:ext uri="{BB962C8B-B14F-4D97-AF65-F5344CB8AC3E}">
        <p14:creationId xmlns:p14="http://schemas.microsoft.com/office/powerpoint/2010/main" val="3498221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baseline="0" noProof="0" dirty="0" smtClean="0"/>
              <a:t>This is what He is taking about in v11 !</a:t>
            </a:r>
          </a:p>
          <a:p>
            <a:pPr marL="171450" indent="-171450">
              <a:buFont typeface="Wingdings" pitchFamily="2" charset="2"/>
              <a:buChar char="Ø"/>
            </a:pPr>
            <a:r>
              <a:rPr lang="en-US" baseline="0" noProof="0" dirty="0" smtClean="0"/>
              <a:t>&gt; [Read] It IS possible for Christians to fall asleep and follow the world.</a:t>
            </a:r>
          </a:p>
          <a:p>
            <a:pPr marL="171450" indent="-171450">
              <a:buFont typeface="Wingdings" pitchFamily="2" charset="2"/>
              <a:buChar char="Ø"/>
            </a:pPr>
            <a:r>
              <a:rPr lang="en-US" noProof="0" dirty="0" smtClean="0"/>
              <a:t>Carousing means do what we wouldn’t if we</a:t>
            </a:r>
            <a:r>
              <a:rPr lang="en-US" baseline="0" noProof="0" dirty="0" smtClean="0"/>
              <a:t> saw Jesus standing there !</a:t>
            </a:r>
          </a:p>
          <a:p>
            <a:pPr marL="171450" indent="-171450">
              <a:buFont typeface="Wingdings" pitchFamily="2" charset="2"/>
              <a:buChar char="Ø"/>
            </a:pPr>
            <a:r>
              <a:rPr lang="en-US" baseline="0" noProof="0" dirty="0" smtClean="0"/>
              <a:t>Drunkenness is being under the influence of any drink, pills or foods.</a:t>
            </a:r>
          </a:p>
          <a:p>
            <a:pPr marL="171450" indent="-171450">
              <a:buFont typeface="Wingdings" pitchFamily="2" charset="2"/>
              <a:buChar char="Ø"/>
            </a:pPr>
            <a:r>
              <a:rPr lang="en-US" baseline="0" noProof="0" dirty="0" smtClean="0"/>
              <a:t>Promiscuity is premarital sex and sensuality is extra marital sex.</a:t>
            </a:r>
          </a:p>
          <a:p>
            <a:pPr marL="171450" indent="-171450">
              <a:buFont typeface="Wingdings" pitchFamily="2" charset="2"/>
              <a:buChar char="Ø"/>
            </a:pPr>
            <a:r>
              <a:rPr lang="en-US" baseline="0" noProof="0" dirty="0" smtClean="0"/>
              <a:t>Strife is all to common in our midst as is pride and jealousy !</a:t>
            </a:r>
          </a:p>
          <a:p>
            <a:pPr marL="171450" indent="-171450">
              <a:buFont typeface="Wingdings" pitchFamily="2" charset="2"/>
              <a:buChar char="Ø"/>
            </a:pPr>
            <a:r>
              <a:rPr lang="en-US" baseline="0" noProof="0" dirty="0" smtClean="0"/>
              <a:t>&gt; Does the world know you are saved and called “saints” by God ???</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15</a:t>
            </a:fld>
            <a:endParaRPr lang="fr-FR"/>
          </a:p>
        </p:txBody>
      </p:sp>
    </p:spTree>
    <p:extLst>
      <p:ext uri="{BB962C8B-B14F-4D97-AF65-F5344CB8AC3E}">
        <p14:creationId xmlns:p14="http://schemas.microsoft.com/office/powerpoint/2010/main" val="3498221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baseline="0" noProof="0" dirty="0" smtClean="0"/>
              <a:t>Even the world recognizes hypocrisy !</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baseline="0" noProof="0" dirty="0" smtClean="0"/>
              <a:t>We should be different, as out standing citizens of Heaven.</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baseline="0" noProof="0" dirty="0" smtClean="0"/>
              <a:t>Has God got our attention now ?</a:t>
            </a:r>
          </a:p>
          <a:p>
            <a:pPr marL="171450" indent="-171450">
              <a:buFont typeface="Wingdings" pitchFamily="2" charset="2"/>
              <a:buChar char="Ø"/>
            </a:pP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16</a:t>
            </a:fld>
            <a:endParaRPr lang="fr-FR"/>
          </a:p>
        </p:txBody>
      </p:sp>
    </p:spTree>
    <p:extLst>
      <p:ext uri="{BB962C8B-B14F-4D97-AF65-F5344CB8AC3E}">
        <p14:creationId xmlns:p14="http://schemas.microsoft.com/office/powerpoint/2010/main" val="3498221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noProof="0" dirty="0" smtClean="0"/>
              <a:t>We will see in this evening’s message just how high is the standard of v11</a:t>
            </a:r>
          </a:p>
          <a:p>
            <a:pPr marL="171450" indent="-171450">
              <a:buFont typeface="Wingdings" pitchFamily="2" charset="2"/>
              <a:buChar char="Ø"/>
            </a:pPr>
            <a:r>
              <a:rPr lang="en-US" noProof="0" dirty="0" smtClean="0"/>
              <a:t>&gt;</a:t>
            </a:r>
            <a:r>
              <a:rPr lang="en-US" baseline="0" noProof="0" dirty="0" smtClean="0"/>
              <a:t> As in all Scripture, the answer is in the context… just keep reading !</a:t>
            </a:r>
          </a:p>
          <a:p>
            <a:pPr marL="171450" indent="-171450">
              <a:buFont typeface="Wingdings" pitchFamily="2" charset="2"/>
              <a:buChar char="Ø"/>
            </a:pPr>
            <a:r>
              <a:rPr lang="en-US" baseline="0" noProof="0" dirty="0" smtClean="0"/>
              <a:t>[Read screen]  Here are TWO IMPERATIVE verbs ; two things to do.</a:t>
            </a:r>
          </a:p>
          <a:p>
            <a:pPr marL="171450" indent="-171450">
              <a:buFont typeface="Wingdings" pitchFamily="2" charset="2"/>
              <a:buChar char="Ø"/>
            </a:pPr>
            <a:r>
              <a:rPr lang="en-US" noProof="0" dirty="0" smtClean="0"/>
              <a:t>The first command is positive</a:t>
            </a:r>
            <a:r>
              <a:rPr lang="en-US" baseline="0" noProof="0" dirty="0" smtClean="0"/>
              <a:t> : cover yourself up with the L-J-C… it’s like “getting into the skin” of someone else !  Let others see Him, not you.</a:t>
            </a:r>
          </a:p>
          <a:p>
            <a:pPr marL="171450" indent="-171450">
              <a:buFont typeface="Wingdings" pitchFamily="2" charset="2"/>
              <a:buChar char="Ø"/>
            </a:pPr>
            <a:r>
              <a:rPr lang="en-US" baseline="0" noProof="0" dirty="0" smtClean="0"/>
              <a:t>The second command is negative : don’t feed your lusts… cut off their food ; don’t fight them, but starve them !  It’s a life long diet for health !</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17</a:t>
            </a:fld>
            <a:endParaRPr lang="fr-FR"/>
          </a:p>
        </p:txBody>
      </p:sp>
    </p:spTree>
    <p:extLst>
      <p:ext uri="{BB962C8B-B14F-4D97-AF65-F5344CB8AC3E}">
        <p14:creationId xmlns:p14="http://schemas.microsoft.com/office/powerpoint/2010/main" val="3498221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noProof="0" dirty="0" smtClean="0"/>
              <a:t>The urgency of spreading the Gospel has DEEP repercussions</a:t>
            </a:r>
            <a:r>
              <a:rPr lang="en-US" baseline="0" noProof="0" dirty="0" smtClean="0"/>
              <a:t> !</a:t>
            </a:r>
          </a:p>
          <a:p>
            <a:pPr marL="171450" indent="-171450">
              <a:buFont typeface="Wingdings" pitchFamily="2" charset="2"/>
              <a:buChar char="Ø"/>
            </a:pPr>
            <a:r>
              <a:rPr lang="en-US" baseline="0" noProof="0" dirty="0" smtClean="0"/>
              <a:t>[Read screen]  It is a question of time, mentioned 4x in this verse.</a:t>
            </a:r>
          </a:p>
          <a:p>
            <a:pPr marL="171450" indent="-171450">
              <a:buFont typeface="Wingdings" pitchFamily="2" charset="2"/>
              <a:buChar char="Ø"/>
            </a:pPr>
            <a:r>
              <a:rPr lang="en-US" noProof="0" dirty="0" smtClean="0"/>
              <a:t>So something</a:t>
            </a:r>
            <a:r>
              <a:rPr lang="en-US" baseline="0" noProof="0" dirty="0" smtClean="0"/>
              <a:t> is urgent, but what ?</a:t>
            </a:r>
          </a:p>
          <a:p>
            <a:pPr marL="171450" indent="-171450">
              <a:buFont typeface="Wingdings" pitchFamily="2" charset="2"/>
              <a:buChar char="Ø"/>
            </a:pPr>
            <a:r>
              <a:rPr lang="en-US" baseline="0" noProof="0" dirty="0" smtClean="0"/>
              <a:t>It is urgent that WE GET OUR ACT TOGETHER so that the world will know the power of God in the Gospel.</a:t>
            </a:r>
          </a:p>
          <a:p>
            <a:pPr marL="171450" indent="-171450">
              <a:buFont typeface="Wingdings" pitchFamily="2" charset="2"/>
              <a:buChar char="Ø"/>
            </a:pPr>
            <a:r>
              <a:rPr lang="en-US" baseline="0" noProof="0" dirty="0" smtClean="0"/>
              <a:t>&gt; North America is running out of time… we are running out of time !</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18</a:t>
            </a:fld>
            <a:endParaRPr lang="fr-FR"/>
          </a:p>
        </p:txBody>
      </p:sp>
    </p:spTree>
    <p:extLst>
      <p:ext uri="{BB962C8B-B14F-4D97-AF65-F5344CB8AC3E}">
        <p14:creationId xmlns:p14="http://schemas.microsoft.com/office/powerpoint/2010/main" val="3498221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baseline="0" noProof="0" dirty="0" smtClean="0"/>
              <a:t>It is not enough to rush out and preach the Gospel across the world if our lives are not holy.</a:t>
            </a:r>
          </a:p>
          <a:p>
            <a:pPr marL="171450" indent="-171450">
              <a:buFont typeface="Wingdings" pitchFamily="2" charset="2"/>
              <a:buChar char="Ø"/>
            </a:pPr>
            <a:r>
              <a:rPr lang="en-US" baseline="0" noProof="0" dirty="0" smtClean="0"/>
              <a:t>World missions start with a REVIVAL at home, on our knees, in repentance for having fallen asleep.</a:t>
            </a:r>
            <a:endParaRPr lang="en-US" baseline="0" noProof="0" dirty="0"/>
          </a:p>
          <a:p>
            <a:pPr marL="171450" indent="-171450">
              <a:buFont typeface="Wingdings" pitchFamily="2" charset="2"/>
              <a:buChar char="Ø"/>
            </a:pPr>
            <a:r>
              <a:rPr lang="en-US" baseline="0" noProof="0" dirty="0" smtClean="0"/>
              <a:t>Time is running out !</a:t>
            </a:r>
          </a:p>
        </p:txBody>
      </p:sp>
      <p:sp>
        <p:nvSpPr>
          <p:cNvPr id="4" name="Slide Number Placeholder 3"/>
          <p:cNvSpPr>
            <a:spLocks noGrp="1"/>
          </p:cNvSpPr>
          <p:nvPr>
            <p:ph type="sldNum" sz="quarter" idx="10"/>
          </p:nvPr>
        </p:nvSpPr>
        <p:spPr/>
        <p:txBody>
          <a:bodyPr/>
          <a:lstStyle/>
          <a:p>
            <a:fld id="{DFE632BB-FDAE-46AD-AA66-78968FD932E6}" type="slidenum">
              <a:rPr lang="fr-FR" smtClean="0"/>
              <a:t>19</a:t>
            </a:fld>
            <a:endParaRPr lang="fr-FR"/>
          </a:p>
        </p:txBody>
      </p:sp>
    </p:spTree>
    <p:extLst>
      <p:ext uri="{BB962C8B-B14F-4D97-AF65-F5344CB8AC3E}">
        <p14:creationId xmlns:p14="http://schemas.microsoft.com/office/powerpoint/2010/main" val="3498221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noProof="0" dirty="0" smtClean="0"/>
              <a:t>Turn in your Bible with me to Rm13v11.</a:t>
            </a:r>
          </a:p>
          <a:p>
            <a:pPr marL="171450" indent="-171450">
              <a:buFont typeface="Wingdings" pitchFamily="2" charset="2"/>
              <a:buChar char="Ø"/>
            </a:pPr>
            <a:r>
              <a:rPr lang="en-US" noProof="0" dirty="0" smtClean="0"/>
              <a:t>&gt;</a:t>
            </a:r>
            <a:r>
              <a:rPr lang="en-US" baseline="0" noProof="0" dirty="0" smtClean="0"/>
              <a:t> [Read screen] I have chosen the </a:t>
            </a:r>
            <a:r>
              <a:rPr lang="en-US" baseline="0" noProof="0" dirty="0" err="1" smtClean="0"/>
              <a:t>KJV</a:t>
            </a:r>
            <a:r>
              <a:rPr lang="en-US" baseline="0" noProof="0" dirty="0" smtClean="0"/>
              <a:t> over the </a:t>
            </a:r>
            <a:r>
              <a:rPr lang="en-US" baseline="0" noProof="0" dirty="0" err="1" smtClean="0"/>
              <a:t>NASB</a:t>
            </a:r>
            <a:r>
              <a:rPr lang="en-US" baseline="0" noProof="0" dirty="0" smtClean="0"/>
              <a:t>, that I normally use, because the </a:t>
            </a:r>
            <a:r>
              <a:rPr lang="en-US" baseline="0" noProof="0" dirty="0" err="1" smtClean="0"/>
              <a:t>KJV</a:t>
            </a:r>
            <a:r>
              <a:rPr lang="en-US" baseline="0" noProof="0" dirty="0" smtClean="0"/>
              <a:t> does not leave out the FIRST WORD as do the majority of today’s translations and paraphrases.</a:t>
            </a:r>
          </a:p>
          <a:p>
            <a:pPr marL="171450" indent="-171450">
              <a:buFont typeface="Wingdings" pitchFamily="2" charset="2"/>
              <a:buChar char="Ø"/>
            </a:pPr>
            <a:r>
              <a:rPr lang="en-US" baseline="0" noProof="0" dirty="0" smtClean="0"/>
              <a:t>&gt; EVERY word of God is important if we are to correctly understand it.</a:t>
            </a:r>
          </a:p>
          <a:p>
            <a:pPr marL="171450" indent="-171450">
              <a:buFont typeface="Wingdings" pitchFamily="2" charset="2"/>
              <a:buChar char="Ø"/>
            </a:pPr>
            <a:r>
              <a:rPr lang="en-US" baseline="0" noProof="0" dirty="0" smtClean="0"/>
              <a:t>Philip asked the Ethiopian this key question in Ac8v31 and proceeded to point out the CONTEXT of what the man was reading.</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2</a:t>
            </a:fld>
            <a:endParaRPr lang="fr-FR"/>
          </a:p>
        </p:txBody>
      </p:sp>
    </p:spTree>
    <p:extLst>
      <p:ext uri="{BB962C8B-B14F-4D97-AF65-F5344CB8AC3E}">
        <p14:creationId xmlns:p14="http://schemas.microsoft.com/office/powerpoint/2010/main" val="1700275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noProof="0" dirty="0" smtClean="0"/>
              <a:t>We are out of time for this message, but</a:t>
            </a:r>
            <a:r>
              <a:rPr lang="en-US" baseline="0" noProof="0" dirty="0" smtClean="0"/>
              <a:t> we will take up this same verse later on today.</a:t>
            </a:r>
          </a:p>
          <a:p>
            <a:pPr marL="171450" indent="-171450">
              <a:buFont typeface="Wingdings" pitchFamily="2" charset="2"/>
              <a:buChar char="Ø"/>
            </a:pPr>
            <a:r>
              <a:rPr lang="en-US" baseline="0" noProof="0" dirty="0" smtClean="0"/>
              <a:t>I am a teacher at heart and believe in “the three R’s”. [Read screen]</a:t>
            </a:r>
          </a:p>
          <a:p>
            <a:pPr marL="171450" indent="-171450">
              <a:buFont typeface="Wingdings" pitchFamily="2" charset="2"/>
              <a:buChar char="Ø"/>
            </a:pPr>
            <a:r>
              <a:rPr lang="en-US" baseline="0" noProof="0" dirty="0" smtClean="0"/>
              <a:t>&gt; All the Bible in its Context (ABC) is rule #1 to understand God’s Word.</a:t>
            </a:r>
          </a:p>
          <a:p>
            <a:pPr marL="171450" indent="-171450">
              <a:buFont typeface="Wingdings" pitchFamily="2" charset="2"/>
              <a:buChar char="Ø"/>
            </a:pPr>
            <a:r>
              <a:rPr lang="en-US" baseline="0" noProof="0" dirty="0" smtClean="0"/>
              <a:t>&gt; The context of this verse is a whole book about the revelation of the power of God in the Gospel.</a:t>
            </a:r>
          </a:p>
          <a:p>
            <a:pPr marL="171450" indent="-171450">
              <a:buFont typeface="Wingdings" pitchFamily="2" charset="2"/>
              <a:buChar char="Ø"/>
            </a:pPr>
            <a:r>
              <a:rPr lang="en-US" baseline="0" noProof="0" dirty="0" smtClean="0"/>
              <a:t>The context of ch12-16 is how the Church reveals God’s power in the Gospel.</a:t>
            </a:r>
          </a:p>
          <a:p>
            <a:pPr marL="171450" indent="-171450">
              <a:buFont typeface="Wingdings" pitchFamily="2" charset="2"/>
              <a:buChar char="Ø"/>
            </a:pPr>
            <a:r>
              <a:rPr lang="en-US" baseline="0" noProof="0" dirty="0" smtClean="0"/>
              <a:t>&gt; Verse 11 is a solemn call to those saved to WAKE UP to this fact.</a:t>
            </a:r>
          </a:p>
          <a:p>
            <a:pPr marL="171450" indent="-171450">
              <a:buFont typeface="Wingdings" pitchFamily="2" charset="2"/>
              <a:buChar char="Ø"/>
            </a:pPr>
            <a:r>
              <a:rPr lang="en-US" baseline="0" noProof="0" dirty="0" smtClean="0"/>
              <a:t>&gt; The world will not see the power of God in the Gospel if we are not living holy lives thanks to His salvation.</a:t>
            </a:r>
          </a:p>
          <a:p>
            <a:pPr marL="171450" indent="-171450">
              <a:buFont typeface="Wingdings" pitchFamily="2" charset="2"/>
              <a:buChar char="Ø"/>
            </a:pPr>
            <a:r>
              <a:rPr lang="en-US" baseline="0" noProof="0" dirty="0" smtClean="0"/>
              <a:t>World missions start at home on our knees !</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20</a:t>
            </a:fld>
            <a:endParaRPr lang="fr-FR"/>
          </a:p>
        </p:txBody>
      </p:sp>
    </p:spTree>
    <p:extLst>
      <p:ext uri="{BB962C8B-B14F-4D97-AF65-F5344CB8AC3E}">
        <p14:creationId xmlns:p14="http://schemas.microsoft.com/office/powerpoint/2010/main" val="1700275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noProof="0" dirty="0" smtClean="0"/>
              <a:t>The Bible</a:t>
            </a:r>
            <a:r>
              <a:rPr lang="en-US" baseline="0" noProof="0" dirty="0" smtClean="0"/>
              <a:t> says in Ac8v35 :  “</a:t>
            </a:r>
            <a:r>
              <a:rPr lang="en-US" sz="1200" kern="1200" dirty="0" smtClean="0">
                <a:solidFill>
                  <a:schemeClr val="tx1"/>
                </a:solidFill>
                <a:latin typeface="+mn-lt"/>
                <a:ea typeface="+mn-ea"/>
                <a:cs typeface="+mn-cs"/>
              </a:rPr>
              <a:t>Then Philip opened his mouth, and BEGINNING FROM this Scripture he preached Jesus to him.”</a:t>
            </a:r>
          </a:p>
          <a:p>
            <a:pPr marL="171450" indent="-171450">
              <a:buFont typeface="Wingdings" pitchFamily="2" charset="2"/>
              <a:buChar char="Ø"/>
            </a:pPr>
            <a:r>
              <a:rPr lang="en-US" sz="1200" kern="1200" dirty="0" smtClean="0">
                <a:solidFill>
                  <a:schemeClr val="tx1"/>
                </a:solidFill>
                <a:latin typeface="+mn-lt"/>
                <a:ea typeface="+mn-ea"/>
                <a:cs typeface="+mn-cs"/>
              </a:rPr>
              <a:t>&gt; The results were wonderful !</a:t>
            </a:r>
          </a:p>
        </p:txBody>
      </p:sp>
      <p:sp>
        <p:nvSpPr>
          <p:cNvPr id="4" name="Slide Number Placeholder 3"/>
          <p:cNvSpPr>
            <a:spLocks noGrp="1"/>
          </p:cNvSpPr>
          <p:nvPr>
            <p:ph type="sldNum" sz="quarter" idx="10"/>
          </p:nvPr>
        </p:nvSpPr>
        <p:spPr/>
        <p:txBody>
          <a:bodyPr/>
          <a:lstStyle/>
          <a:p>
            <a:fld id="{DFE632BB-FDAE-46AD-AA66-78968FD932E6}" type="slidenum">
              <a:rPr lang="fr-FR" smtClean="0"/>
              <a:t>3</a:t>
            </a:fld>
            <a:endParaRPr lang="fr-FR"/>
          </a:p>
        </p:txBody>
      </p:sp>
    </p:spTree>
    <p:extLst>
      <p:ext uri="{BB962C8B-B14F-4D97-AF65-F5344CB8AC3E}">
        <p14:creationId xmlns:p14="http://schemas.microsoft.com/office/powerpoint/2010/main" val="3498221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noProof="0" dirty="0" smtClean="0"/>
              <a:t>Before concluding that Rm13v11</a:t>
            </a:r>
            <a:r>
              <a:rPr lang="en-US" baseline="0" noProof="0" dirty="0" smtClean="0"/>
              <a:t> is just for “those in the know” or just for “the end times” or even just for “sleepy Christians”, let’s examine the Scriptures AROUND it like the </a:t>
            </a:r>
            <a:r>
              <a:rPr lang="en-US" baseline="0" noProof="0" dirty="0" err="1" smtClean="0"/>
              <a:t>Bereans</a:t>
            </a:r>
            <a:r>
              <a:rPr lang="en-US" baseline="0" noProof="0" dirty="0" smtClean="0"/>
              <a:t> did in Ac17v10.</a:t>
            </a:r>
          </a:p>
          <a:p>
            <a:pPr marL="171450" indent="-171450">
              <a:buFont typeface="Wingdings" pitchFamily="2" charset="2"/>
              <a:buChar char="Ø"/>
            </a:pPr>
            <a:r>
              <a:rPr lang="en-US" baseline="0" noProof="0" dirty="0" smtClean="0"/>
              <a:t>&gt; I like to ask SEVEN questions before coming to a conclusion on what any Bible text means.</a:t>
            </a:r>
          </a:p>
          <a:p>
            <a:pPr marL="171450" indent="-171450">
              <a:buFont typeface="Wingdings" pitchFamily="2" charset="2"/>
              <a:buChar char="Ø"/>
            </a:pPr>
            <a:r>
              <a:rPr lang="en-US" baseline="0" noProof="0" dirty="0" smtClean="0"/>
              <a:t>&gt; You have or will receive a list of the answers to these 7 questions for the WHOLE BOOK of Romans.</a:t>
            </a:r>
          </a:p>
          <a:p>
            <a:pPr marL="171450" indent="-171450">
              <a:buFont typeface="Wingdings" pitchFamily="2" charset="2"/>
              <a:buChar char="Ø"/>
            </a:pPr>
            <a:r>
              <a:rPr lang="en-US" baseline="0" noProof="0" dirty="0" smtClean="0"/>
              <a:t>&gt;Let’s see why Rm13v11 begins with the word “And” !</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4</a:t>
            </a:fld>
            <a:endParaRPr lang="fr-FR"/>
          </a:p>
        </p:txBody>
      </p:sp>
    </p:spTree>
    <p:extLst>
      <p:ext uri="{BB962C8B-B14F-4D97-AF65-F5344CB8AC3E}">
        <p14:creationId xmlns:p14="http://schemas.microsoft.com/office/powerpoint/2010/main" val="3498221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noProof="0" dirty="0" smtClean="0"/>
              <a:t>I like to call this</a:t>
            </a:r>
            <a:r>
              <a:rPr lang="en-US" baseline="0" noProof="0" dirty="0" smtClean="0"/>
              <a:t> Bible study method ABC because it’s so simple.</a:t>
            </a:r>
          </a:p>
          <a:p>
            <a:pPr marL="171450" indent="-171450">
              <a:buFont typeface="Wingdings" pitchFamily="2" charset="2"/>
              <a:buChar char="Ø"/>
            </a:pPr>
            <a:r>
              <a:rPr lang="en-US" baseline="0" noProof="0" dirty="0" smtClean="0"/>
              <a:t>&gt; Ask the God to show you in the Bible the answers to the seven questions AND THEN check commentaries to see if you are on track… or if no one agrees with you then start over again.</a:t>
            </a:r>
          </a:p>
          <a:p>
            <a:pPr marL="171450" indent="-171450">
              <a:buFont typeface="Wingdings" pitchFamily="2" charset="2"/>
              <a:buChar char="Ø"/>
            </a:pPr>
            <a:r>
              <a:rPr lang="en-US" baseline="0" noProof="0" dirty="0" smtClean="0"/>
              <a:t>Don’t go to commentaries before you study the Bible yourself !</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5</a:t>
            </a:fld>
            <a:endParaRPr lang="fr-FR"/>
          </a:p>
        </p:txBody>
      </p:sp>
    </p:spTree>
    <p:extLst>
      <p:ext uri="{BB962C8B-B14F-4D97-AF65-F5344CB8AC3E}">
        <p14:creationId xmlns:p14="http://schemas.microsoft.com/office/powerpoint/2010/main" val="3498221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noProof="0" dirty="0" smtClean="0"/>
              <a:t>When we get a handle on the WHOLE BOOK, we find it is the revelation of</a:t>
            </a:r>
            <a:r>
              <a:rPr lang="en-US" baseline="0" noProof="0" dirty="0" smtClean="0"/>
              <a:t> </a:t>
            </a:r>
            <a:r>
              <a:rPr lang="en-US" noProof="0" dirty="0" smtClean="0"/>
              <a:t>the Gospel as the power of God unto salvation,</a:t>
            </a:r>
            <a:r>
              <a:rPr lang="en-US" baseline="0" noProof="0" dirty="0" smtClean="0"/>
              <a:t> </a:t>
            </a:r>
            <a:r>
              <a:rPr lang="en-US" baseline="0" noProof="0" dirty="0" err="1" smtClean="0"/>
              <a:t>Rm</a:t>
            </a:r>
            <a:r>
              <a:rPr lang="en-US" baseline="0" noProof="0" dirty="0" smtClean="0"/>
              <a:t> 1v16.</a:t>
            </a:r>
          </a:p>
          <a:p>
            <a:pPr marL="171450" indent="-171450">
              <a:buFont typeface="Wingdings" pitchFamily="2" charset="2"/>
              <a:buChar char="Ø"/>
            </a:pPr>
            <a:r>
              <a:rPr lang="en-US" baseline="0" noProof="0" dirty="0" smtClean="0"/>
              <a:t>&gt; The book naturally divides itself into three parts.</a:t>
            </a:r>
          </a:p>
          <a:p>
            <a:pPr marL="171450" indent="-171450">
              <a:buFont typeface="Wingdings" pitchFamily="2" charset="2"/>
              <a:buChar char="Ø"/>
            </a:pPr>
            <a:r>
              <a:rPr lang="en-US" baseline="0" noProof="0" dirty="0" smtClean="0"/>
              <a:t>&gt; The Gospel is the power of God revealed IN AND TO the world.</a:t>
            </a:r>
          </a:p>
          <a:p>
            <a:pPr marL="171450" indent="-171450">
              <a:buFont typeface="Wingdings" pitchFamily="2" charset="2"/>
              <a:buChar char="Ø"/>
            </a:pPr>
            <a:r>
              <a:rPr lang="en-US" baseline="0" noProof="0" dirty="0" smtClean="0"/>
              <a:t>&gt; The Gospel is the power of God revealed IN AND TO Israel.</a:t>
            </a:r>
          </a:p>
          <a:p>
            <a:pPr marL="171450" indent="-171450">
              <a:buFont typeface="Wingdings" pitchFamily="2" charset="2"/>
              <a:buChar char="Ø"/>
            </a:pPr>
            <a:r>
              <a:rPr lang="en-US" baseline="0" noProof="0" dirty="0" smtClean="0"/>
              <a:t>&gt; The Gospel is the power of God revealed IN AND TO the Church.</a:t>
            </a:r>
          </a:p>
          <a:p>
            <a:pPr marL="171450" indent="-171450">
              <a:buFont typeface="Wingdings" pitchFamily="2" charset="2"/>
              <a:buChar char="Ø"/>
            </a:pPr>
            <a:r>
              <a:rPr lang="en-US" baseline="0" noProof="0" dirty="0" smtClean="0"/>
              <a:t>&gt; The CONTEXT of Rm13v11 is God revealing His power in &amp; to the Chr.</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6</a:t>
            </a:fld>
            <a:endParaRPr lang="fr-FR"/>
          </a:p>
        </p:txBody>
      </p:sp>
    </p:spTree>
    <p:extLst>
      <p:ext uri="{BB962C8B-B14F-4D97-AF65-F5344CB8AC3E}">
        <p14:creationId xmlns:p14="http://schemas.microsoft.com/office/powerpoint/2010/main" val="3498221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noProof="0" dirty="0" smtClean="0"/>
              <a:t>It is a wonderful PRIVILEGE for</a:t>
            </a:r>
            <a:r>
              <a:rPr lang="en-US" baseline="0" noProof="0" dirty="0" smtClean="0"/>
              <a:t> Christians to be a revelation of the power of God by the Gospel, ch12-16.</a:t>
            </a:r>
          </a:p>
          <a:p>
            <a:pPr marL="171450" indent="-171450">
              <a:buFont typeface="Wingdings" pitchFamily="2" charset="2"/>
              <a:buChar char="Ø"/>
            </a:pPr>
            <a:r>
              <a:rPr lang="en-US" baseline="0" noProof="0" dirty="0" smtClean="0"/>
              <a:t>&gt; [Read screen] Worship is more than words on Sunday !</a:t>
            </a:r>
          </a:p>
          <a:p>
            <a:pPr marL="171450" indent="-171450">
              <a:buFont typeface="Wingdings" pitchFamily="2" charset="2"/>
              <a:buChar char="Ø"/>
            </a:pPr>
            <a:r>
              <a:rPr lang="en-US" baseline="0" noProof="0" dirty="0" smtClean="0"/>
              <a:t>God has prepared good works for us to DO, Ep2v10.</a:t>
            </a:r>
          </a:p>
          <a:p>
            <a:pPr marL="171450" indent="-171450">
              <a:buFont typeface="Wingdings" pitchFamily="2" charset="2"/>
              <a:buChar char="Ø"/>
            </a:pPr>
            <a:r>
              <a:rPr lang="en-US" baseline="0" noProof="0" dirty="0" smtClean="0"/>
              <a:t>&gt; Rm12-16 is NOT JUST A LIST of various things WE COULD DO, but specific ways WE SHOULD reveal the power of the Gospel in our life.</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7</a:t>
            </a:fld>
            <a:endParaRPr lang="fr-FR"/>
          </a:p>
        </p:txBody>
      </p:sp>
    </p:spTree>
    <p:extLst>
      <p:ext uri="{BB962C8B-B14F-4D97-AF65-F5344CB8AC3E}">
        <p14:creationId xmlns:p14="http://schemas.microsoft.com/office/powerpoint/2010/main" val="3498221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noProof="0" dirty="0" smtClean="0"/>
              <a:t>God did not take us right to Heaven the day we received Christ.</a:t>
            </a:r>
          </a:p>
          <a:p>
            <a:pPr marL="171450" indent="-171450">
              <a:buFont typeface="Wingdings" pitchFamily="2" charset="2"/>
              <a:buChar char="Ø"/>
            </a:pPr>
            <a:r>
              <a:rPr lang="en-US" noProof="0" dirty="0" smtClean="0"/>
              <a:t>That</a:t>
            </a:r>
            <a:r>
              <a:rPr lang="en-US" baseline="0" noProof="0" dirty="0" smtClean="0"/>
              <a:t> would have been nice !</a:t>
            </a:r>
          </a:p>
          <a:p>
            <a:pPr marL="171450" indent="-171450">
              <a:buFont typeface="Wingdings" pitchFamily="2" charset="2"/>
              <a:buChar char="Ø"/>
            </a:pPr>
            <a:r>
              <a:rPr lang="en-US" baseline="0" noProof="0" dirty="0" smtClean="0"/>
              <a:t>&gt; He left us here with a mission to go into all the world and make disciples of every nation.</a:t>
            </a:r>
          </a:p>
          <a:p>
            <a:pPr marL="171450" indent="-171450">
              <a:buFont typeface="Wingdings" pitchFamily="2" charset="2"/>
              <a:buChar char="Ø"/>
            </a:pPr>
            <a:r>
              <a:rPr lang="en-US" baseline="0" noProof="0" dirty="0" smtClean="0"/>
              <a:t>&gt; We cannot accomplish that mission if our deeds don’t match our words.</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8</a:t>
            </a:fld>
            <a:endParaRPr lang="fr-FR"/>
          </a:p>
        </p:txBody>
      </p:sp>
    </p:spTree>
    <p:extLst>
      <p:ext uri="{BB962C8B-B14F-4D97-AF65-F5344CB8AC3E}">
        <p14:creationId xmlns:p14="http://schemas.microsoft.com/office/powerpoint/2010/main" val="3498221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en-US" noProof="0" dirty="0" smtClean="0"/>
              <a:t>The immediate</a:t>
            </a:r>
            <a:r>
              <a:rPr lang="en-US" baseline="0" noProof="0" dirty="0" smtClean="0"/>
              <a:t> context of Rm13v11 is godly love !</a:t>
            </a:r>
          </a:p>
          <a:p>
            <a:pPr marL="171450" indent="-171450">
              <a:buFont typeface="Wingdings" pitchFamily="2" charset="2"/>
              <a:buChar char="Ø"/>
            </a:pPr>
            <a:r>
              <a:rPr lang="en-US" baseline="0" noProof="0" dirty="0" smtClean="0"/>
              <a:t>&gt; [Read screen] Rm13v8-14 is all about “love”… the word “love” is repeated 4x… more than any other word in these 7 verses.</a:t>
            </a:r>
          </a:p>
          <a:p>
            <a:pPr marL="171450" indent="-171450">
              <a:buFont typeface="Wingdings" pitchFamily="2" charset="2"/>
              <a:buChar char="Ø"/>
            </a:pPr>
            <a:r>
              <a:rPr lang="en-US" noProof="0" dirty="0" smtClean="0"/>
              <a:t>So when we read</a:t>
            </a:r>
            <a:r>
              <a:rPr lang="en-US" baseline="0" noProof="0" dirty="0" smtClean="0"/>
              <a:t> our TEXT Rm13v11 let’s remember the CONTEXT so we don’t make a PRETEXT for something the Lord is not saying.</a:t>
            </a:r>
          </a:p>
          <a:p>
            <a:pPr marL="171450" indent="-171450">
              <a:buFont typeface="Wingdings" pitchFamily="2" charset="2"/>
              <a:buChar char="Ø"/>
            </a:pPr>
            <a:r>
              <a:rPr lang="en-US" baseline="0" noProof="0" dirty="0" smtClean="0"/>
              <a:t>If we really love our neighbor we will be MOTIVATED and WIDE AWAKE for every opportunity to share the Gospel of the love of Christ.</a:t>
            </a:r>
            <a:endParaRPr lang="en-US" noProof="0" dirty="0"/>
          </a:p>
        </p:txBody>
      </p:sp>
      <p:sp>
        <p:nvSpPr>
          <p:cNvPr id="4" name="Slide Number Placeholder 3"/>
          <p:cNvSpPr>
            <a:spLocks noGrp="1"/>
          </p:cNvSpPr>
          <p:nvPr>
            <p:ph type="sldNum" sz="quarter" idx="10"/>
          </p:nvPr>
        </p:nvSpPr>
        <p:spPr/>
        <p:txBody>
          <a:bodyPr/>
          <a:lstStyle/>
          <a:p>
            <a:fld id="{DFE632BB-FDAE-46AD-AA66-78968FD932E6}" type="slidenum">
              <a:rPr lang="fr-FR" smtClean="0"/>
              <a:t>9</a:t>
            </a:fld>
            <a:endParaRPr lang="fr-FR"/>
          </a:p>
        </p:txBody>
      </p:sp>
    </p:spTree>
    <p:extLst>
      <p:ext uri="{BB962C8B-B14F-4D97-AF65-F5344CB8AC3E}">
        <p14:creationId xmlns:p14="http://schemas.microsoft.com/office/powerpoint/2010/main" val="3498221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4482"/>
            <a:ext cx="9144000" cy="874238"/>
          </a:xfrm>
          <a:prstGeom prst="rect">
            <a:avLst/>
          </a:prstGeom>
        </p:spPr>
        <p:txBody>
          <a:bodyPr>
            <a:normAutofit/>
          </a:bodyPr>
          <a:lstStyle>
            <a:lvl1pPr>
              <a:defRPr sz="5000" b="1" i="1">
                <a:solidFill>
                  <a:srgbClr val="00FF00"/>
                </a:solidFill>
                <a:latin typeface="Arial Narrow"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
        <p:nvSpPr>
          <p:cNvPr id="3" name="Content Placeholder 2"/>
          <p:cNvSpPr>
            <a:spLocks noGrp="1"/>
          </p:cNvSpPr>
          <p:nvPr>
            <p:ph sz="half" idx="1"/>
          </p:nvPr>
        </p:nvSpPr>
        <p:spPr>
          <a:xfrm>
            <a:off x="0" y="908720"/>
            <a:ext cx="9144000" cy="5040560"/>
          </a:xfrm>
          <a:prstGeom prst="rect">
            <a:avLst/>
          </a:prstGeom>
        </p:spPr>
        <p:txBody>
          <a:bodyPr anchor="ctr">
            <a:normAutofit/>
          </a:bodyPr>
          <a:lstStyle>
            <a:lvl1pPr marL="0" indent="0" algn="ctr">
              <a:buNone/>
              <a:defRPr sz="5000">
                <a:latin typeface="Arial Narrow" pitchFamily="34" charset="0"/>
              </a:defRPr>
            </a:lvl1pPr>
            <a:lvl2pPr marL="457200" indent="0" algn="ctr">
              <a:buNone/>
              <a:defRPr sz="5000">
                <a:latin typeface="Arial Narrow" pitchFamily="34" charset="0"/>
              </a:defRPr>
            </a:lvl2pPr>
            <a:lvl3pPr marL="914400" indent="0" algn="ctr">
              <a:buNone/>
              <a:defRPr sz="5000">
                <a:latin typeface="Arial Narrow" pitchFamily="34" charset="0"/>
              </a:defRPr>
            </a:lvl3pPr>
            <a:lvl4pPr marL="1371600" indent="0" algn="ctr">
              <a:buNone/>
              <a:defRPr sz="5000">
                <a:latin typeface="Arial Narrow" pitchFamily="34" charset="0"/>
              </a:defRPr>
            </a:lvl4pPr>
            <a:lvl5pPr marL="1828800" indent="0" algn="ctr">
              <a:buNone/>
              <a:defRPr sz="5000">
                <a:latin typeface="Arial Narrow" pitchFamily="34" charset="0"/>
              </a:defRPr>
            </a:lvl5pPr>
            <a:lvl6pPr>
              <a:defRPr sz="1800"/>
            </a:lvl6pPr>
            <a:lvl7pPr>
              <a:defRPr sz="1800"/>
            </a:lvl7pPr>
            <a:lvl8pPr>
              <a:defRPr sz="1800"/>
            </a:lvl8pPr>
            <a:lvl9pPr>
              <a:defRPr sz="1800"/>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endParaRPr lang="fr-FR" noProof="0" dirty="0"/>
          </a:p>
        </p:txBody>
      </p:sp>
      <p:sp>
        <p:nvSpPr>
          <p:cNvPr id="4" name="Content Placeholder 3"/>
          <p:cNvSpPr>
            <a:spLocks noGrp="1"/>
          </p:cNvSpPr>
          <p:nvPr>
            <p:ph sz="half" idx="2"/>
          </p:nvPr>
        </p:nvSpPr>
        <p:spPr>
          <a:xfrm>
            <a:off x="11562" y="5949280"/>
            <a:ext cx="8232846" cy="922311"/>
          </a:xfrm>
          <a:prstGeom prst="rect">
            <a:avLst/>
          </a:prstGeom>
        </p:spPr>
        <p:txBody>
          <a:bodyPr>
            <a:noAutofit/>
          </a:bodyPr>
          <a:lstStyle>
            <a:lvl1pPr marL="0" indent="0" algn="ctr">
              <a:buNone/>
              <a:defRPr sz="5000" b="1" i="1">
                <a:solidFill>
                  <a:srgbClr val="FFFF00"/>
                </a:solidFill>
                <a:latin typeface="Arial Narrow" pitchFamily="34" charset="0"/>
              </a:defRPr>
            </a:lvl1pPr>
            <a:lvl2pPr marL="457200" indent="0" algn="ctr">
              <a:buNone/>
              <a:defRPr sz="5000" b="1" i="1">
                <a:latin typeface="Arial Narrow" pitchFamily="34" charset="0"/>
              </a:defRPr>
            </a:lvl2pPr>
            <a:lvl3pPr marL="914400" indent="0" algn="ctr">
              <a:buNone/>
              <a:defRPr sz="5000" b="1" i="1">
                <a:latin typeface="Arial Narrow" pitchFamily="34" charset="0"/>
              </a:defRPr>
            </a:lvl3pPr>
            <a:lvl4pPr marL="1371600" indent="0" algn="ctr">
              <a:buNone/>
              <a:defRPr sz="5000" b="1" i="1">
                <a:latin typeface="Arial Narrow" pitchFamily="34" charset="0"/>
              </a:defRPr>
            </a:lvl4pPr>
            <a:lvl5pPr marL="1828800" indent="0" algn="ctr">
              <a:buNone/>
              <a:defRPr sz="5000" b="1" i="1">
                <a:latin typeface="Arial Narrow" pitchFamily="34" charset="0"/>
              </a:defRPr>
            </a:lvl5pPr>
            <a:lvl6pPr>
              <a:defRPr sz="1800"/>
            </a:lvl6pPr>
            <a:lvl7pPr>
              <a:defRPr sz="1800"/>
            </a:lvl7pPr>
            <a:lvl8pPr>
              <a:defRPr sz="1800"/>
            </a:lvl8pPr>
            <a:lvl9pPr>
              <a:defRPr sz="1800"/>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endParaRPr lang="fr-FR" noProof="0" dirty="0"/>
          </a:p>
        </p:txBody>
      </p:sp>
      <p:pic>
        <p:nvPicPr>
          <p:cNvPr id="12" name="Picture 11">
            <a:hlinkClick r:id="" action="ppaction://hlinkshowjump?jump=nextslide"/>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4408" y="5949281"/>
            <a:ext cx="899592" cy="908720"/>
          </a:xfrm>
          <a:prstGeom prst="rect">
            <a:avLst/>
          </a:prstGeom>
        </p:spPr>
      </p:pic>
    </p:spTree>
    <p:extLst>
      <p:ext uri="{BB962C8B-B14F-4D97-AF65-F5344CB8AC3E}">
        <p14:creationId xmlns:p14="http://schemas.microsoft.com/office/powerpoint/2010/main" val="25829487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4" grpId="0" build="p">
        <p:tmplLst>
          <p:tmpl lvl="1">
            <p:tnLst>
              <p:par>
                <p:cTn presetID="14" presetClass="entr" presetSubtype="1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randombar(horizontal)">
                      <p:cBhvr>
                        <p:cTn dur="500"/>
                        <p:tgtEl>
                          <p:spTgt spid="4"/>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gradFill rotWithShape="1">
          <a:gsLst>
            <a:gs pos="3000">
              <a:srgbClr val="CC0000">
                <a:lumMod val="74000"/>
              </a:srgbClr>
            </a:gs>
            <a:gs pos="100000">
              <a:schemeClr val="bg1">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0" y="34482"/>
            <a:ext cx="9144000" cy="874238"/>
          </a:xfrm>
          <a:prstGeom prst="rect">
            <a:avLst/>
          </a:prstGeom>
        </p:spPr>
        <p:txBody>
          <a:bodyPr>
            <a:normAutofit/>
          </a:bodyPr>
          <a:lstStyle>
            <a:lvl1pPr>
              <a:defRPr sz="5000" b="1" i="1">
                <a:solidFill>
                  <a:srgbClr val="00FF00"/>
                </a:solidFill>
                <a:latin typeface="Arial Narrow" pitchFamily="34" charset="0"/>
              </a:defRPr>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
        <p:nvSpPr>
          <p:cNvPr id="8" name="Content Placeholder 2"/>
          <p:cNvSpPr>
            <a:spLocks noGrp="1"/>
          </p:cNvSpPr>
          <p:nvPr>
            <p:ph sz="half" idx="1"/>
          </p:nvPr>
        </p:nvSpPr>
        <p:spPr>
          <a:xfrm>
            <a:off x="0" y="908720"/>
            <a:ext cx="9144000" cy="5040560"/>
          </a:xfrm>
          <a:prstGeom prst="rect">
            <a:avLst/>
          </a:prstGeom>
        </p:spPr>
        <p:txBody>
          <a:bodyPr anchor="ctr">
            <a:normAutofit/>
          </a:bodyPr>
          <a:lstStyle>
            <a:lvl1pPr marL="0" indent="0" algn="ctr">
              <a:buNone/>
              <a:defRPr sz="5000">
                <a:latin typeface="Arial Narrow" pitchFamily="34" charset="0"/>
              </a:defRPr>
            </a:lvl1pPr>
            <a:lvl2pPr marL="457200" indent="0" algn="ctr">
              <a:buNone/>
              <a:defRPr sz="5000">
                <a:latin typeface="Arial Narrow" pitchFamily="34" charset="0"/>
              </a:defRPr>
            </a:lvl2pPr>
            <a:lvl3pPr marL="914400" indent="0" algn="ctr">
              <a:buNone/>
              <a:defRPr sz="5000">
                <a:latin typeface="Arial Narrow" pitchFamily="34" charset="0"/>
              </a:defRPr>
            </a:lvl3pPr>
            <a:lvl4pPr marL="1371600" indent="0" algn="ctr">
              <a:buNone/>
              <a:defRPr sz="5000">
                <a:latin typeface="Arial Narrow" pitchFamily="34" charset="0"/>
              </a:defRPr>
            </a:lvl4pPr>
            <a:lvl5pPr marL="1828800" indent="0" algn="ctr">
              <a:buNone/>
              <a:defRPr sz="5000">
                <a:latin typeface="Arial Narrow" pitchFamily="34" charset="0"/>
              </a:defRPr>
            </a:lvl5pPr>
            <a:lvl6pPr>
              <a:defRPr sz="1800"/>
            </a:lvl6pPr>
            <a:lvl7pPr>
              <a:defRPr sz="1800"/>
            </a:lvl7pPr>
            <a:lvl8pPr>
              <a:defRPr sz="1800"/>
            </a:lvl8pPr>
            <a:lvl9pPr>
              <a:defRPr sz="1800"/>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endParaRPr lang="fr-FR" noProof="0" dirty="0"/>
          </a:p>
        </p:txBody>
      </p:sp>
      <p:sp>
        <p:nvSpPr>
          <p:cNvPr id="9" name="Content Placeholder 3"/>
          <p:cNvSpPr>
            <a:spLocks noGrp="1"/>
          </p:cNvSpPr>
          <p:nvPr>
            <p:ph sz="half" idx="2"/>
          </p:nvPr>
        </p:nvSpPr>
        <p:spPr>
          <a:xfrm>
            <a:off x="11562" y="5949280"/>
            <a:ext cx="8232846" cy="922311"/>
          </a:xfrm>
          <a:prstGeom prst="rect">
            <a:avLst/>
          </a:prstGeom>
        </p:spPr>
        <p:txBody>
          <a:bodyPr>
            <a:noAutofit/>
          </a:bodyPr>
          <a:lstStyle>
            <a:lvl1pPr marL="0" indent="0" algn="ctr">
              <a:buNone/>
              <a:defRPr sz="5000" b="1" i="1">
                <a:solidFill>
                  <a:srgbClr val="FFFF00"/>
                </a:solidFill>
                <a:latin typeface="Arial Narrow" pitchFamily="34" charset="0"/>
              </a:defRPr>
            </a:lvl1pPr>
            <a:lvl2pPr marL="457200" indent="0" algn="ctr">
              <a:buNone/>
              <a:defRPr sz="5000" b="1" i="1">
                <a:latin typeface="Arial Narrow" pitchFamily="34" charset="0"/>
              </a:defRPr>
            </a:lvl2pPr>
            <a:lvl3pPr marL="914400" indent="0" algn="ctr">
              <a:buNone/>
              <a:defRPr sz="5000" b="1" i="1">
                <a:latin typeface="Arial Narrow" pitchFamily="34" charset="0"/>
              </a:defRPr>
            </a:lvl3pPr>
            <a:lvl4pPr marL="1371600" indent="0" algn="ctr">
              <a:buNone/>
              <a:defRPr sz="5000" b="1" i="1">
                <a:latin typeface="Arial Narrow" pitchFamily="34" charset="0"/>
              </a:defRPr>
            </a:lvl4pPr>
            <a:lvl5pPr marL="1828800" indent="0" algn="ctr">
              <a:buNone/>
              <a:defRPr sz="5000" b="1" i="1">
                <a:latin typeface="Arial Narrow" pitchFamily="34" charset="0"/>
              </a:defRPr>
            </a:lvl5pPr>
            <a:lvl6pPr>
              <a:defRPr sz="1800"/>
            </a:lvl6pPr>
            <a:lvl7pPr>
              <a:defRPr sz="1800"/>
            </a:lvl7pPr>
            <a:lvl8pPr>
              <a:defRPr sz="1800"/>
            </a:lvl8pPr>
            <a:lvl9pPr>
              <a:defRPr sz="1800"/>
            </a:lvl9pPr>
          </a:lstStyle>
          <a:p>
            <a:pPr lvl="0"/>
            <a:r>
              <a:rPr lang="fr-FR" noProof="0" dirty="0" smtClean="0"/>
              <a:t>Click to </a:t>
            </a:r>
            <a:r>
              <a:rPr lang="fr-FR" noProof="0" dirty="0" err="1" smtClean="0"/>
              <a:t>edit</a:t>
            </a:r>
            <a:r>
              <a:rPr lang="fr-FR" noProof="0" dirty="0" smtClean="0"/>
              <a:t> Master </a:t>
            </a:r>
            <a:r>
              <a:rPr lang="fr-FR" noProof="0" dirty="0" err="1" smtClean="0"/>
              <a:t>text</a:t>
            </a:r>
            <a:r>
              <a:rPr lang="fr-FR" noProof="0" dirty="0" smtClean="0"/>
              <a:t> styles</a:t>
            </a:r>
            <a:endParaRPr lang="fr-FR" noProof="0" dirty="0"/>
          </a:p>
        </p:txBody>
      </p:sp>
      <p:pic>
        <p:nvPicPr>
          <p:cNvPr id="2" name="Picture 1">
            <a:hlinkClick r:id="" action="ppaction://hlinkshowjump?jump=nextslide"/>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4409" y="5949280"/>
            <a:ext cx="899592" cy="908720"/>
          </a:xfrm>
          <a:prstGeom prst="rect">
            <a:avLst/>
          </a:prstGeom>
        </p:spPr>
      </p:pic>
    </p:spTree>
    <p:extLst>
      <p:ext uri="{BB962C8B-B14F-4D97-AF65-F5344CB8AC3E}">
        <p14:creationId xmlns:p14="http://schemas.microsoft.com/office/powerpoint/2010/main" val="3246146568"/>
      </p:ext>
    </p:extLst>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wheel(1)">
                                      <p:cBhvr>
                                        <p:cTn id="19"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tmplLst>
          <p:tmpl lvl="1">
            <p:tnLst>
              <p:par>
                <p:cTn presetID="42"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ppt_x</p:attrName>
                        </p:attrNameLst>
                      </p:cBhvr>
                      <p:tavLst>
                        <p:tav tm="0">
                          <p:val>
                            <p:strVal val="#ppt_x"/>
                          </p:val>
                        </p:tav>
                        <p:tav tm="100000">
                          <p:val>
                            <p:strVal val="#ppt_x"/>
                          </p:val>
                        </p:tav>
                      </p:tavLst>
                    </p:anim>
                    <p:anim calcmode="lin" valueType="num">
                      <p:cBhvr>
                        <p:cTn dur="10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21" presetClass="entr" presetSubtype="1"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heel(1)">
                      <p:cBhvr>
                        <p:cTn dur="2000"/>
                        <p:tgtEl>
                          <p:spTgt spid="9"/>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3474754"/>
      </p:ext>
    </p:extLst>
  </p:cSld>
  <p:clrMap bg1="dk1" tx1="lt1" bg2="dk2" tx2="lt2" accent1="accent1" accent2="accent2" accent3="accent3" accent4="accent4" accent5="accent5" accent6="accent6" hlink="hlink" folHlink="folHlink"/>
  <p:sldLayoutIdLst>
    <p:sldLayoutId id="2147483652" r:id="rId1"/>
    <p:sldLayoutId id="2147483649" r:id="rId2"/>
  </p:sldLayoutIdLst>
  <p:transition spd="slow">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zbible.yolasite.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Content Placeholder 2"/>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0" y="-6497"/>
            <a:ext cx="9144000" cy="6864497"/>
          </a:xfrm>
        </p:spPr>
      </p:pic>
      <p:sp>
        <p:nvSpPr>
          <p:cNvPr id="2" name="Title 1"/>
          <p:cNvSpPr>
            <a:spLocks noGrp="1"/>
          </p:cNvSpPr>
          <p:nvPr>
            <p:ph type="title"/>
          </p:nvPr>
        </p:nvSpPr>
        <p:spPr>
          <a:xfrm>
            <a:off x="0" y="322514"/>
            <a:ext cx="9144000" cy="802230"/>
          </a:xfrm>
        </p:spPr>
        <p:txBody>
          <a:bodyPr>
            <a:noAutofit/>
          </a:bodyPr>
          <a:lstStyle/>
          <a:p>
            <a:r>
              <a:rPr lang="en-US" dirty="0" smtClean="0">
                <a:solidFill>
                  <a:schemeClr val="tx1"/>
                </a:solidFill>
                <a:latin typeface="Arial" pitchFamily="34" charset="0"/>
                <a:cs typeface="Arial" pitchFamily="34" charset="0"/>
              </a:rPr>
              <a:t>A</a:t>
            </a:r>
            <a:r>
              <a:rPr lang="en-US" dirty="0" smtClean="0">
                <a:latin typeface="Arial" pitchFamily="34" charset="0"/>
                <a:cs typeface="Arial" pitchFamily="34" charset="0"/>
              </a:rPr>
              <a:t>ll the </a:t>
            </a:r>
            <a:r>
              <a:rPr lang="en-US" dirty="0" smtClean="0">
                <a:solidFill>
                  <a:schemeClr val="tx1"/>
                </a:solidFill>
                <a:latin typeface="Arial" pitchFamily="34" charset="0"/>
                <a:cs typeface="Arial" pitchFamily="34" charset="0"/>
              </a:rPr>
              <a:t>B</a:t>
            </a:r>
            <a:r>
              <a:rPr lang="en-US" dirty="0" smtClean="0">
                <a:latin typeface="Arial" pitchFamily="34" charset="0"/>
                <a:cs typeface="Arial" pitchFamily="34" charset="0"/>
              </a:rPr>
              <a:t>ible in its </a:t>
            </a:r>
            <a:r>
              <a:rPr lang="en-US" dirty="0" smtClean="0">
                <a:solidFill>
                  <a:schemeClr val="tx1"/>
                </a:solidFill>
                <a:latin typeface="Arial" pitchFamily="34" charset="0"/>
                <a:cs typeface="Arial" pitchFamily="34" charset="0"/>
              </a:rPr>
              <a:t>C</a:t>
            </a:r>
            <a:r>
              <a:rPr lang="en-US" dirty="0" smtClean="0">
                <a:latin typeface="Arial" pitchFamily="34" charset="0"/>
                <a:cs typeface="Arial" pitchFamily="34" charset="0"/>
              </a:rPr>
              <a:t>ontext</a:t>
            </a:r>
            <a:endParaRPr lang="en-US" dirty="0">
              <a:latin typeface="Arial" pitchFamily="34" charset="0"/>
              <a:cs typeface="Arial" pitchFamily="34" charset="0"/>
            </a:endParaRPr>
          </a:p>
        </p:txBody>
      </p:sp>
    </p:spTree>
    <p:extLst>
      <p:ext uri="{BB962C8B-B14F-4D97-AF65-F5344CB8AC3E}">
        <p14:creationId xmlns:p14="http://schemas.microsoft.com/office/powerpoint/2010/main" val="24370338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r>
              <a:rPr lang="en-US" dirty="0" smtClean="0">
                <a:latin typeface="Arial" pitchFamily="34" charset="0"/>
                <a:cs typeface="Arial" pitchFamily="34" charset="0"/>
              </a:rPr>
              <a:t>Remember your first love !</a:t>
            </a:r>
            <a:endParaRPr lang="en-US" dirty="0">
              <a:latin typeface="Arial" pitchFamily="34" charset="0"/>
              <a:cs typeface="Arial" pitchFamily="34" charset="0"/>
            </a:endParaRP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69620" y="1196975"/>
            <a:ext cx="7604760" cy="4752975"/>
          </a:xfrm>
        </p:spPr>
      </p:pic>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Love motivates.</a:t>
            </a:r>
            <a:endParaRPr lang="en-US" dirty="0">
              <a:latin typeface="Arial" pitchFamily="34" charset="0"/>
              <a:cs typeface="Arial" pitchFamily="34" charset="0"/>
            </a:endParaRPr>
          </a:p>
        </p:txBody>
      </p:sp>
    </p:spTree>
    <p:extLst>
      <p:ext uri="{BB962C8B-B14F-4D97-AF65-F5344CB8AC3E}">
        <p14:creationId xmlns:p14="http://schemas.microsoft.com/office/powerpoint/2010/main" val="5583306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1"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r>
              <a:rPr lang="en-US" dirty="0" smtClean="0">
                <a:latin typeface="Arial" pitchFamily="34" charset="0"/>
                <a:cs typeface="Arial" pitchFamily="34" charset="0"/>
              </a:rPr>
              <a:t>The closer context…</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196752"/>
            <a:ext cx="9144000" cy="4752528"/>
          </a:xfrm>
        </p:spPr>
        <p:txBody>
          <a:bodyPr>
            <a:normAutofit fontScale="92500" lnSpcReduction="10000"/>
          </a:bodyPr>
          <a:lstStyle/>
          <a:p>
            <a:r>
              <a:rPr lang="en-US" dirty="0" smtClean="0">
                <a:latin typeface="Arial" pitchFamily="34" charset="0"/>
                <a:cs typeface="Arial" pitchFamily="34" charset="0"/>
              </a:rPr>
              <a:t>“For </a:t>
            </a:r>
            <a:r>
              <a:rPr lang="en-US" dirty="0">
                <a:latin typeface="Arial" pitchFamily="34" charset="0"/>
                <a:cs typeface="Arial" pitchFamily="34" charset="0"/>
              </a:rPr>
              <a:t>this, </a:t>
            </a:r>
            <a:r>
              <a:rPr lang="en-US" dirty="0" smtClean="0">
                <a:latin typeface="Arial" pitchFamily="34" charset="0"/>
                <a:cs typeface="Arial" pitchFamily="34" charset="0"/>
              </a:rPr>
              <a:t>‘You shall not commit adultery, you shall not murder, you shall not steal, you shall not covet,’ and </a:t>
            </a:r>
            <a:r>
              <a:rPr lang="en-US" dirty="0">
                <a:latin typeface="Arial" pitchFamily="34" charset="0"/>
                <a:cs typeface="Arial" pitchFamily="34" charset="0"/>
              </a:rPr>
              <a:t>if there is any other commandment, it is summed up in this saying, </a:t>
            </a:r>
            <a:r>
              <a:rPr lang="en-US" dirty="0" smtClean="0">
                <a:latin typeface="Arial" pitchFamily="34" charset="0"/>
                <a:cs typeface="Arial" pitchFamily="34" charset="0"/>
              </a:rPr>
              <a:t>‘You shall </a:t>
            </a:r>
            <a:r>
              <a:rPr lang="en-US" b="1" i="1" u="sng" dirty="0" smtClean="0">
                <a:latin typeface="Arial" pitchFamily="34" charset="0"/>
                <a:cs typeface="Arial" pitchFamily="34" charset="0"/>
              </a:rPr>
              <a:t>love</a:t>
            </a:r>
            <a:r>
              <a:rPr lang="en-US" dirty="0" smtClean="0">
                <a:latin typeface="Arial" pitchFamily="34" charset="0"/>
                <a:cs typeface="Arial" pitchFamily="34" charset="0"/>
              </a:rPr>
              <a:t> your neighbor as yourself.’ ” </a:t>
            </a:r>
            <a:r>
              <a:rPr lang="en-US" b="1" i="1" dirty="0" err="1" smtClean="0">
                <a:solidFill>
                  <a:srgbClr val="00FF00"/>
                </a:solidFill>
                <a:latin typeface="Arial" pitchFamily="34" charset="0"/>
                <a:cs typeface="Arial" pitchFamily="34" charset="0"/>
              </a:rPr>
              <a:t>Rm</a:t>
            </a:r>
            <a:r>
              <a:rPr lang="en-US" b="1" i="1" dirty="0" smtClean="0">
                <a:solidFill>
                  <a:srgbClr val="00FF00"/>
                </a:solidFill>
                <a:latin typeface="Arial" pitchFamily="34" charset="0"/>
                <a:cs typeface="Arial" pitchFamily="34" charset="0"/>
              </a:rPr>
              <a:t> 13v9</a:t>
            </a:r>
            <a:endParaRPr lang="en-US" sz="3100" b="1" i="1" dirty="0">
              <a:solidFill>
                <a:srgbClr val="00FF00"/>
              </a:solidFill>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Have we fallen </a:t>
            </a:r>
            <a:r>
              <a:rPr lang="en-US" dirty="0" err="1" smtClean="0">
                <a:latin typeface="Arial" pitchFamily="34" charset="0"/>
                <a:cs typeface="Arial" pitchFamily="34" charset="0"/>
              </a:rPr>
              <a:t>alseep</a:t>
            </a:r>
            <a:r>
              <a:rPr lang="en-US" dirty="0" smtClean="0">
                <a:latin typeface="Arial" pitchFamily="34" charset="0"/>
                <a:cs typeface="Arial" pitchFamily="34" charset="0"/>
              </a:rPr>
              <a:t> ?</a:t>
            </a:r>
            <a:endParaRPr lang="en-US" dirty="0">
              <a:latin typeface="Arial" pitchFamily="34" charset="0"/>
              <a:cs typeface="Arial" pitchFamily="34" charset="0"/>
            </a:endParaRPr>
          </a:p>
        </p:txBody>
      </p:sp>
    </p:spTree>
    <p:extLst>
      <p:ext uri="{BB962C8B-B14F-4D97-AF65-F5344CB8AC3E}">
        <p14:creationId xmlns:p14="http://schemas.microsoft.com/office/powerpoint/2010/main" val="36518491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4" presetClass="entr" presetSubtype="10"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r>
              <a:rPr lang="en-US" dirty="0" smtClean="0">
                <a:latin typeface="Arial" pitchFamily="34" charset="0"/>
                <a:cs typeface="Arial" pitchFamily="34" charset="0"/>
              </a:rPr>
              <a:t>Let’s get even closer !</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196752"/>
            <a:ext cx="9144000" cy="4752528"/>
          </a:xfrm>
        </p:spPr>
        <p:txBody>
          <a:bodyPr/>
          <a:lstStyle/>
          <a:p>
            <a:r>
              <a:rPr lang="en-US" dirty="0" smtClean="0">
                <a:latin typeface="Arial" pitchFamily="34" charset="0"/>
                <a:cs typeface="Arial" pitchFamily="34" charset="0"/>
              </a:rPr>
              <a:t>“</a:t>
            </a:r>
            <a:r>
              <a:rPr lang="en-US" b="1" i="1" u="sng" dirty="0" smtClean="0">
                <a:latin typeface="Arial" pitchFamily="34" charset="0"/>
                <a:cs typeface="Arial" pitchFamily="34" charset="0"/>
              </a:rPr>
              <a:t>Love</a:t>
            </a:r>
            <a:r>
              <a:rPr lang="en-US" dirty="0" smtClean="0">
                <a:latin typeface="Arial" pitchFamily="34" charset="0"/>
                <a:cs typeface="Arial" pitchFamily="34" charset="0"/>
              </a:rPr>
              <a:t> </a:t>
            </a:r>
            <a:r>
              <a:rPr lang="en-US" dirty="0">
                <a:latin typeface="Arial" pitchFamily="34" charset="0"/>
                <a:cs typeface="Arial" pitchFamily="34" charset="0"/>
              </a:rPr>
              <a:t>does no wrong to a </a:t>
            </a:r>
            <a:r>
              <a:rPr lang="en-US" dirty="0" smtClean="0">
                <a:latin typeface="Arial" pitchFamily="34" charset="0"/>
                <a:cs typeface="Arial" pitchFamily="34" charset="0"/>
              </a:rPr>
              <a:t>neighbor ;  therefore </a:t>
            </a:r>
            <a:r>
              <a:rPr lang="en-US" b="1" i="1" u="sng" dirty="0">
                <a:latin typeface="Arial" pitchFamily="34" charset="0"/>
                <a:cs typeface="Arial" pitchFamily="34" charset="0"/>
              </a:rPr>
              <a:t>love</a:t>
            </a:r>
            <a:r>
              <a:rPr lang="en-US" dirty="0">
                <a:latin typeface="Arial" pitchFamily="34" charset="0"/>
                <a:cs typeface="Arial" pitchFamily="34" charset="0"/>
              </a:rPr>
              <a:t> is the fulfillment of the law</a:t>
            </a:r>
            <a:r>
              <a:rPr lang="en-US" dirty="0" smtClean="0">
                <a:latin typeface="Arial" pitchFamily="34" charset="0"/>
                <a:cs typeface="Arial" pitchFamily="34" charset="0"/>
              </a:rPr>
              <a:t>.” </a:t>
            </a:r>
            <a:endParaRPr lang="en-US" dirty="0">
              <a:latin typeface="Arial" pitchFamily="34" charset="0"/>
              <a:cs typeface="Arial" pitchFamily="34" charset="0"/>
            </a:endParaRPr>
          </a:p>
          <a:p>
            <a:r>
              <a:rPr lang="en-US" b="1" i="1" dirty="0">
                <a:solidFill>
                  <a:srgbClr val="00FF00"/>
                </a:solidFill>
                <a:latin typeface="Arial" pitchFamily="34" charset="0"/>
                <a:cs typeface="Arial" pitchFamily="34" charset="0"/>
              </a:rPr>
              <a:t>Romans </a:t>
            </a:r>
            <a:r>
              <a:rPr lang="en-US" b="1" i="1" dirty="0" smtClean="0">
                <a:solidFill>
                  <a:srgbClr val="00FF00"/>
                </a:solidFill>
                <a:latin typeface="Arial" pitchFamily="34" charset="0"/>
                <a:cs typeface="Arial" pitchFamily="34" charset="0"/>
              </a:rPr>
              <a:t>13v10 </a:t>
            </a:r>
            <a:r>
              <a:rPr lang="en-US" sz="2400" b="1" i="1" dirty="0" err="1" smtClean="0">
                <a:solidFill>
                  <a:srgbClr val="00FF00"/>
                </a:solidFill>
                <a:latin typeface="Arial" pitchFamily="34" charset="0"/>
                <a:cs typeface="Arial" pitchFamily="34" charset="0"/>
              </a:rPr>
              <a:t>NASB</a:t>
            </a:r>
            <a:endParaRPr lang="en-US" sz="2400" b="1" i="1" dirty="0">
              <a:solidFill>
                <a:srgbClr val="00FF00"/>
              </a:solidFill>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sz="4700" dirty="0" smtClean="0">
                <a:latin typeface="Arial" pitchFamily="34" charset="0"/>
                <a:cs typeface="Arial" pitchFamily="34" charset="0"/>
              </a:rPr>
              <a:t>This is the fruit of the Spirit.</a:t>
            </a:r>
            <a:endParaRPr lang="en-US" sz="4700" dirty="0">
              <a:latin typeface="Arial" pitchFamily="34" charset="0"/>
              <a:cs typeface="Arial" pitchFamily="34" charset="0"/>
            </a:endParaRPr>
          </a:p>
        </p:txBody>
      </p:sp>
    </p:spTree>
    <p:extLst>
      <p:ext uri="{BB962C8B-B14F-4D97-AF65-F5344CB8AC3E}">
        <p14:creationId xmlns:p14="http://schemas.microsoft.com/office/powerpoint/2010/main" val="38611267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14" presetClass="entr" presetSubtype="10"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3"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829916" y="404664"/>
            <a:ext cx="5262364" cy="6540672"/>
          </a:xfrm>
        </p:spPr>
      </p:pic>
    </p:spTree>
    <p:extLst>
      <p:ext uri="{BB962C8B-B14F-4D97-AF65-F5344CB8AC3E}">
        <p14:creationId xmlns:p14="http://schemas.microsoft.com/office/powerpoint/2010/main" val="2287415597"/>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r>
              <a:rPr lang="en-US" dirty="0" smtClean="0">
                <a:latin typeface="Arial" pitchFamily="34" charset="0"/>
                <a:cs typeface="Arial" pitchFamily="34" charset="0"/>
              </a:rPr>
              <a:t>The context </a:t>
            </a:r>
            <a:r>
              <a:rPr lang="en-US" smtClean="0">
                <a:latin typeface="Arial" pitchFamily="34" charset="0"/>
                <a:cs typeface="Arial" pitchFamily="34" charset="0"/>
              </a:rPr>
              <a:t>after verse 11…</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196752"/>
            <a:ext cx="9144000" cy="4752528"/>
          </a:xfrm>
        </p:spPr>
        <p:txBody>
          <a:bodyPr>
            <a:normAutofit/>
          </a:bodyPr>
          <a:lstStyle/>
          <a:p>
            <a:r>
              <a:rPr lang="en-US" dirty="0" smtClean="0">
                <a:latin typeface="Arial" pitchFamily="34" charset="0"/>
                <a:cs typeface="Arial" pitchFamily="34" charset="0"/>
              </a:rPr>
              <a:t>“The </a:t>
            </a:r>
            <a:r>
              <a:rPr lang="en-US" b="1" i="1" u="sng" dirty="0">
                <a:latin typeface="Arial" pitchFamily="34" charset="0"/>
                <a:cs typeface="Arial" pitchFamily="34" charset="0"/>
              </a:rPr>
              <a:t>night</a:t>
            </a:r>
            <a:r>
              <a:rPr lang="en-US" dirty="0">
                <a:latin typeface="Arial" pitchFamily="34" charset="0"/>
                <a:cs typeface="Arial" pitchFamily="34" charset="0"/>
              </a:rPr>
              <a:t> is almost gone, and the </a:t>
            </a:r>
            <a:r>
              <a:rPr lang="en-US" b="1" i="1" u="sng" dirty="0">
                <a:latin typeface="Arial" pitchFamily="34" charset="0"/>
                <a:cs typeface="Arial" pitchFamily="34" charset="0"/>
              </a:rPr>
              <a:t>day</a:t>
            </a:r>
            <a:r>
              <a:rPr lang="en-US" dirty="0">
                <a:latin typeface="Arial" pitchFamily="34" charset="0"/>
                <a:cs typeface="Arial" pitchFamily="34" charset="0"/>
              </a:rPr>
              <a:t> is near. </a:t>
            </a:r>
            <a:r>
              <a:rPr lang="en-US" dirty="0" smtClean="0">
                <a:latin typeface="Arial" pitchFamily="34" charset="0"/>
                <a:cs typeface="Arial" pitchFamily="34" charset="0"/>
              </a:rPr>
              <a:t> Therefore </a:t>
            </a:r>
            <a:r>
              <a:rPr lang="en-US" dirty="0">
                <a:latin typeface="Arial" pitchFamily="34" charset="0"/>
                <a:cs typeface="Arial" pitchFamily="34" charset="0"/>
              </a:rPr>
              <a:t>let us lay aside the deeds of </a:t>
            </a:r>
            <a:r>
              <a:rPr lang="en-US" b="1" i="1" u="sng" dirty="0">
                <a:latin typeface="Arial" pitchFamily="34" charset="0"/>
                <a:cs typeface="Arial" pitchFamily="34" charset="0"/>
              </a:rPr>
              <a:t>darkness</a:t>
            </a:r>
            <a:r>
              <a:rPr lang="en-US" dirty="0">
                <a:latin typeface="Arial" pitchFamily="34" charset="0"/>
                <a:cs typeface="Arial" pitchFamily="34" charset="0"/>
              </a:rPr>
              <a:t> and put on the armor of </a:t>
            </a:r>
            <a:r>
              <a:rPr lang="en-US" b="1" i="1" u="sng" dirty="0">
                <a:latin typeface="Arial" pitchFamily="34" charset="0"/>
                <a:cs typeface="Arial" pitchFamily="34" charset="0"/>
              </a:rPr>
              <a:t>light</a:t>
            </a:r>
            <a:r>
              <a:rPr lang="en-US" dirty="0" smtClean="0">
                <a:latin typeface="Arial" pitchFamily="34" charset="0"/>
                <a:cs typeface="Arial" pitchFamily="34" charset="0"/>
              </a:rPr>
              <a:t>.” </a:t>
            </a:r>
            <a:r>
              <a:rPr lang="en-US" b="1" i="1" dirty="0" smtClean="0">
                <a:solidFill>
                  <a:srgbClr val="00FF00"/>
                </a:solidFill>
                <a:latin typeface="Arial" pitchFamily="34" charset="0"/>
                <a:cs typeface="Arial" pitchFamily="34" charset="0"/>
              </a:rPr>
              <a:t>Romans 13v12 </a:t>
            </a:r>
            <a:r>
              <a:rPr lang="en-US" sz="2400" b="1" i="1" dirty="0" err="1" smtClean="0">
                <a:solidFill>
                  <a:srgbClr val="00FF00"/>
                </a:solidFill>
                <a:latin typeface="Arial" pitchFamily="34" charset="0"/>
                <a:cs typeface="Arial" pitchFamily="34" charset="0"/>
              </a:rPr>
              <a:t>NASB</a:t>
            </a:r>
            <a:endParaRPr lang="en-US" sz="2400" b="1" i="1" dirty="0">
              <a:solidFill>
                <a:srgbClr val="00FF00"/>
              </a:solidFill>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Light protects from evil.</a:t>
            </a:r>
            <a:endParaRPr lang="en-US" dirty="0">
              <a:latin typeface="Arial" pitchFamily="34" charset="0"/>
              <a:cs typeface="Arial" pitchFamily="34" charset="0"/>
            </a:endParaRPr>
          </a:p>
        </p:txBody>
      </p:sp>
    </p:spTree>
    <p:extLst>
      <p:ext uri="{BB962C8B-B14F-4D97-AF65-F5344CB8AC3E}">
        <p14:creationId xmlns:p14="http://schemas.microsoft.com/office/powerpoint/2010/main" val="23924578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4" presetClass="entr" presetSubtype="10"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r>
              <a:rPr lang="en-US" dirty="0" smtClean="0">
                <a:latin typeface="Arial" pitchFamily="34" charset="0"/>
                <a:cs typeface="Arial" pitchFamily="34" charset="0"/>
              </a:rPr>
              <a:t>Still addressing Christians…</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196752"/>
            <a:ext cx="9144000" cy="3816424"/>
          </a:xfrm>
        </p:spPr>
        <p:txBody>
          <a:bodyPr>
            <a:normAutofit fontScale="92500"/>
          </a:bodyPr>
          <a:lstStyle/>
          <a:p>
            <a:r>
              <a:rPr lang="en-US" dirty="0" smtClean="0">
                <a:latin typeface="Arial" pitchFamily="34" charset="0"/>
                <a:cs typeface="Arial" pitchFamily="34" charset="0"/>
              </a:rPr>
              <a:t>“Let </a:t>
            </a:r>
            <a:r>
              <a:rPr lang="en-US" b="1" i="1" u="sng" dirty="0">
                <a:latin typeface="Arial" pitchFamily="34" charset="0"/>
                <a:cs typeface="Arial" pitchFamily="34" charset="0"/>
              </a:rPr>
              <a:t>us</a:t>
            </a:r>
            <a:r>
              <a:rPr lang="en-US" dirty="0">
                <a:latin typeface="Arial" pitchFamily="34" charset="0"/>
                <a:cs typeface="Arial" pitchFamily="34" charset="0"/>
              </a:rPr>
              <a:t> behave properly as in the day, not in carousing and drunkenness, not in sexual promiscuity and sensuality, not in strife and jealousy</a:t>
            </a:r>
            <a:r>
              <a:rPr lang="en-US" dirty="0" smtClean="0">
                <a:latin typeface="Arial" pitchFamily="34" charset="0"/>
                <a:cs typeface="Arial" pitchFamily="34" charset="0"/>
              </a:rPr>
              <a:t>.” </a:t>
            </a:r>
            <a:r>
              <a:rPr lang="en-US" b="1" i="1" dirty="0" smtClean="0">
                <a:solidFill>
                  <a:srgbClr val="00FF00"/>
                </a:solidFill>
                <a:latin typeface="Arial" pitchFamily="34" charset="0"/>
                <a:cs typeface="Arial" pitchFamily="34" charset="0"/>
              </a:rPr>
              <a:t>Rm13v13</a:t>
            </a:r>
            <a:endParaRPr lang="en-US" sz="2400" b="1" i="1" dirty="0">
              <a:solidFill>
                <a:srgbClr val="00FF00"/>
              </a:solidFill>
              <a:latin typeface="Arial" pitchFamily="34" charset="0"/>
              <a:cs typeface="Arial" pitchFamily="34" charset="0"/>
            </a:endParaRPr>
          </a:p>
        </p:txBody>
      </p:sp>
      <p:sp>
        <p:nvSpPr>
          <p:cNvPr id="4" name="Content Placeholder 3"/>
          <p:cNvSpPr>
            <a:spLocks noGrp="1"/>
          </p:cNvSpPr>
          <p:nvPr>
            <p:ph sz="half" idx="2"/>
          </p:nvPr>
        </p:nvSpPr>
        <p:spPr>
          <a:xfrm>
            <a:off x="11562" y="5085184"/>
            <a:ext cx="8232846" cy="1786407"/>
          </a:xfrm>
        </p:spPr>
        <p:txBody>
          <a:bodyPr/>
          <a:lstStyle/>
          <a:p>
            <a:r>
              <a:rPr lang="en-US" dirty="0" smtClean="0">
                <a:latin typeface="Arial" pitchFamily="34" charset="0"/>
                <a:cs typeface="Arial" pitchFamily="34" charset="0"/>
              </a:rPr>
              <a:t>Holy living reveals the power of the Gospel.</a:t>
            </a:r>
            <a:endParaRPr lang="en-US" dirty="0">
              <a:latin typeface="Arial" pitchFamily="34" charset="0"/>
              <a:cs typeface="Arial" pitchFamily="34" charset="0"/>
            </a:endParaRPr>
          </a:p>
        </p:txBody>
      </p:sp>
    </p:spTree>
    <p:extLst>
      <p:ext uri="{BB962C8B-B14F-4D97-AF65-F5344CB8AC3E}">
        <p14:creationId xmlns:p14="http://schemas.microsoft.com/office/powerpoint/2010/main" val="8836354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4" presetClass="entr" presetSubtype="10"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49916" y="404664"/>
            <a:ext cx="7150476" cy="5809764"/>
          </a:xfrm>
        </p:spPr>
      </p:pic>
    </p:spTree>
    <p:extLst>
      <p:ext uri="{BB962C8B-B14F-4D97-AF65-F5344CB8AC3E}">
        <p14:creationId xmlns:p14="http://schemas.microsoft.com/office/powerpoint/2010/main" val="4214591890"/>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r>
              <a:rPr lang="en-US" dirty="0" smtClean="0">
                <a:latin typeface="Arial" pitchFamily="34" charset="0"/>
                <a:cs typeface="Arial" pitchFamily="34" charset="0"/>
              </a:rPr>
              <a:t>How can ANYONE do it ?</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196752"/>
            <a:ext cx="9144000" cy="3528392"/>
          </a:xfrm>
        </p:spPr>
        <p:txBody>
          <a:bodyPr/>
          <a:lstStyle/>
          <a:p>
            <a:r>
              <a:rPr lang="en-US" dirty="0" smtClean="0">
                <a:latin typeface="Arial" pitchFamily="34" charset="0"/>
                <a:cs typeface="Arial" pitchFamily="34" charset="0"/>
              </a:rPr>
              <a:t>“But, </a:t>
            </a:r>
            <a:r>
              <a:rPr lang="en-US" b="1" i="1" u="sng" dirty="0">
                <a:latin typeface="Arial" pitchFamily="34" charset="0"/>
                <a:cs typeface="Arial" pitchFamily="34" charset="0"/>
              </a:rPr>
              <a:t>put on</a:t>
            </a:r>
            <a:r>
              <a:rPr lang="en-US" dirty="0">
                <a:latin typeface="Arial" pitchFamily="34" charset="0"/>
                <a:cs typeface="Arial" pitchFamily="34" charset="0"/>
              </a:rPr>
              <a:t> the Lord Jesus Christ, and </a:t>
            </a:r>
            <a:r>
              <a:rPr lang="en-US" b="1" i="1" u="sng" dirty="0">
                <a:latin typeface="Arial" pitchFamily="34" charset="0"/>
                <a:cs typeface="Arial" pitchFamily="34" charset="0"/>
              </a:rPr>
              <a:t>make no</a:t>
            </a:r>
            <a:r>
              <a:rPr lang="en-US" dirty="0">
                <a:latin typeface="Arial" pitchFamily="34" charset="0"/>
                <a:cs typeface="Arial" pitchFamily="34" charset="0"/>
              </a:rPr>
              <a:t> provision for the flesh in regard to its lusts</a:t>
            </a:r>
            <a:r>
              <a:rPr lang="en-US" dirty="0" smtClean="0">
                <a:latin typeface="Arial" pitchFamily="34" charset="0"/>
                <a:cs typeface="Arial" pitchFamily="34" charset="0"/>
              </a:rPr>
              <a:t>.” </a:t>
            </a:r>
            <a:r>
              <a:rPr lang="en-US" b="1" i="1" dirty="0" smtClean="0">
                <a:solidFill>
                  <a:srgbClr val="00FF00"/>
                </a:solidFill>
                <a:latin typeface="Arial" pitchFamily="34" charset="0"/>
                <a:cs typeface="Arial" pitchFamily="34" charset="0"/>
              </a:rPr>
              <a:t>Romans 13v14 </a:t>
            </a:r>
            <a:r>
              <a:rPr lang="en-US" sz="2400" b="1" i="1" dirty="0" err="1" smtClean="0">
                <a:solidFill>
                  <a:srgbClr val="00FF00"/>
                </a:solidFill>
                <a:latin typeface="Arial" pitchFamily="34" charset="0"/>
                <a:cs typeface="Arial" pitchFamily="34" charset="0"/>
              </a:rPr>
              <a:t>NASB</a:t>
            </a:r>
            <a:endParaRPr lang="en-US" sz="2400" b="1" i="1" dirty="0">
              <a:solidFill>
                <a:srgbClr val="00FF00"/>
              </a:solidFill>
              <a:latin typeface="Arial" pitchFamily="34" charset="0"/>
              <a:cs typeface="Arial" pitchFamily="34" charset="0"/>
            </a:endParaRPr>
          </a:p>
        </p:txBody>
      </p:sp>
      <p:sp>
        <p:nvSpPr>
          <p:cNvPr id="4" name="Content Placeholder 3"/>
          <p:cNvSpPr>
            <a:spLocks noGrp="1"/>
          </p:cNvSpPr>
          <p:nvPr>
            <p:ph sz="half" idx="2"/>
          </p:nvPr>
        </p:nvSpPr>
        <p:spPr>
          <a:xfrm>
            <a:off x="11562" y="4941168"/>
            <a:ext cx="8232846" cy="1930423"/>
          </a:xfrm>
        </p:spPr>
        <p:txBody>
          <a:bodyPr/>
          <a:lstStyle/>
          <a:p>
            <a:r>
              <a:rPr lang="en-US" dirty="0" smtClean="0">
                <a:latin typeface="Arial" pitchFamily="34" charset="0"/>
                <a:cs typeface="Arial" pitchFamily="34" charset="0"/>
              </a:rPr>
              <a:t>Now we can understand v11 in its context !</a:t>
            </a:r>
            <a:endParaRPr lang="en-US" dirty="0">
              <a:latin typeface="Arial" pitchFamily="34" charset="0"/>
              <a:cs typeface="Arial" pitchFamily="34" charset="0"/>
            </a:endParaRPr>
          </a:p>
        </p:txBody>
      </p:sp>
    </p:spTree>
    <p:extLst>
      <p:ext uri="{BB962C8B-B14F-4D97-AF65-F5344CB8AC3E}">
        <p14:creationId xmlns:p14="http://schemas.microsoft.com/office/powerpoint/2010/main" val="18067410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4" presetClass="entr" presetSubtype="10"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r>
              <a:rPr lang="en-US" dirty="0" smtClean="0">
                <a:latin typeface="Arial" pitchFamily="34" charset="0"/>
                <a:cs typeface="Arial" pitchFamily="34" charset="0"/>
              </a:rPr>
              <a:t>Our conference theme…</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196752"/>
            <a:ext cx="9144000" cy="4752528"/>
          </a:xfrm>
        </p:spPr>
        <p:txBody>
          <a:bodyPr>
            <a:normAutofit lnSpcReduction="10000"/>
          </a:bodyPr>
          <a:lstStyle/>
          <a:p>
            <a:r>
              <a:rPr lang="en-US" dirty="0" smtClean="0">
                <a:latin typeface="Arial" pitchFamily="34" charset="0"/>
                <a:cs typeface="Arial" pitchFamily="34" charset="0"/>
              </a:rPr>
              <a:t>“And </a:t>
            </a:r>
            <a:r>
              <a:rPr lang="en-US" dirty="0">
                <a:latin typeface="Arial" pitchFamily="34" charset="0"/>
                <a:cs typeface="Arial" pitchFamily="34" charset="0"/>
              </a:rPr>
              <a:t>that, knowing the </a:t>
            </a:r>
            <a:r>
              <a:rPr lang="en-US" b="1" i="1" u="sng" dirty="0">
                <a:latin typeface="Arial" pitchFamily="34" charset="0"/>
                <a:cs typeface="Arial" pitchFamily="34" charset="0"/>
              </a:rPr>
              <a:t>time</a:t>
            </a:r>
            <a:r>
              <a:rPr lang="en-US" dirty="0">
                <a:latin typeface="Arial" pitchFamily="34" charset="0"/>
                <a:cs typeface="Arial" pitchFamily="34" charset="0"/>
              </a:rPr>
              <a:t>, that now it is high </a:t>
            </a:r>
            <a:r>
              <a:rPr lang="en-US" b="1" i="1" u="sng" dirty="0">
                <a:latin typeface="Arial" pitchFamily="34" charset="0"/>
                <a:cs typeface="Arial" pitchFamily="34" charset="0"/>
              </a:rPr>
              <a:t>time</a:t>
            </a:r>
            <a:r>
              <a:rPr lang="en-US" dirty="0">
                <a:latin typeface="Arial" pitchFamily="34" charset="0"/>
                <a:cs typeface="Arial" pitchFamily="34" charset="0"/>
              </a:rPr>
              <a:t> to awake out of sleep: for </a:t>
            </a:r>
            <a:r>
              <a:rPr lang="en-US" b="1" i="1" u="sng" dirty="0">
                <a:latin typeface="Arial" pitchFamily="34" charset="0"/>
                <a:cs typeface="Arial" pitchFamily="34" charset="0"/>
              </a:rPr>
              <a:t>now</a:t>
            </a:r>
            <a:r>
              <a:rPr lang="en-US" dirty="0">
                <a:latin typeface="Arial" pitchFamily="34" charset="0"/>
                <a:cs typeface="Arial" pitchFamily="34" charset="0"/>
              </a:rPr>
              <a:t> is our salvation </a:t>
            </a:r>
            <a:r>
              <a:rPr lang="en-US" b="1" i="1" u="sng" dirty="0">
                <a:latin typeface="Arial" pitchFamily="34" charset="0"/>
                <a:cs typeface="Arial" pitchFamily="34" charset="0"/>
              </a:rPr>
              <a:t>nearer</a:t>
            </a:r>
            <a:r>
              <a:rPr lang="en-US" dirty="0">
                <a:latin typeface="Arial" pitchFamily="34" charset="0"/>
                <a:cs typeface="Arial" pitchFamily="34" charset="0"/>
              </a:rPr>
              <a:t> than when we believed</a:t>
            </a:r>
            <a:r>
              <a:rPr lang="en-US" dirty="0" smtClean="0">
                <a:latin typeface="Arial" pitchFamily="34" charset="0"/>
                <a:cs typeface="Arial" pitchFamily="34" charset="0"/>
              </a:rPr>
              <a:t>.” </a:t>
            </a:r>
            <a:endParaRPr lang="en-US" dirty="0">
              <a:latin typeface="Arial" pitchFamily="34" charset="0"/>
              <a:cs typeface="Arial" pitchFamily="34" charset="0"/>
            </a:endParaRPr>
          </a:p>
          <a:p>
            <a:r>
              <a:rPr lang="en-US" b="1" i="1" dirty="0">
                <a:solidFill>
                  <a:srgbClr val="00FF00"/>
                </a:solidFill>
                <a:latin typeface="Arial" pitchFamily="34" charset="0"/>
                <a:cs typeface="Arial" pitchFamily="34" charset="0"/>
              </a:rPr>
              <a:t>Romans </a:t>
            </a:r>
            <a:r>
              <a:rPr lang="en-US" b="1" i="1" dirty="0" smtClean="0">
                <a:solidFill>
                  <a:srgbClr val="00FF00"/>
                </a:solidFill>
                <a:latin typeface="Arial" pitchFamily="34" charset="0"/>
                <a:cs typeface="Arial" pitchFamily="34" charset="0"/>
              </a:rPr>
              <a:t>13v11 </a:t>
            </a:r>
            <a:r>
              <a:rPr lang="en-US" sz="2400" b="1" i="1" dirty="0" err="1" smtClean="0">
                <a:solidFill>
                  <a:srgbClr val="00FF00"/>
                </a:solidFill>
                <a:latin typeface="Arial" pitchFamily="34" charset="0"/>
                <a:cs typeface="Arial" pitchFamily="34" charset="0"/>
              </a:rPr>
              <a:t>KJV</a:t>
            </a:r>
            <a:endParaRPr lang="en-US" sz="2400" b="1" i="1" dirty="0">
              <a:solidFill>
                <a:srgbClr val="00FF00"/>
              </a:solidFill>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Time is running out !</a:t>
            </a:r>
            <a:endParaRPr lang="en-US" dirty="0">
              <a:latin typeface="Arial" pitchFamily="34" charset="0"/>
              <a:cs typeface="Arial" pitchFamily="34" charset="0"/>
            </a:endParaRPr>
          </a:p>
        </p:txBody>
      </p:sp>
    </p:spTree>
    <p:extLst>
      <p:ext uri="{BB962C8B-B14F-4D97-AF65-F5344CB8AC3E}">
        <p14:creationId xmlns:p14="http://schemas.microsoft.com/office/powerpoint/2010/main" val="26656012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14" presetClass="entr" presetSubtype="10"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3"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rot="20463102">
            <a:off x="1440160" y="801216"/>
            <a:ext cx="6084168" cy="6084168"/>
          </a:xfrm>
        </p:spPr>
      </p:pic>
    </p:spTree>
    <p:extLst>
      <p:ext uri="{BB962C8B-B14F-4D97-AF65-F5344CB8AC3E}">
        <p14:creationId xmlns:p14="http://schemas.microsoft.com/office/powerpoint/2010/main" val="2014349892"/>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r>
              <a:rPr lang="en-US" dirty="0">
                <a:latin typeface="Arial" pitchFamily="34" charset="0"/>
                <a:cs typeface="Arial" pitchFamily="34" charset="0"/>
              </a:rPr>
              <a:t>Romans </a:t>
            </a:r>
            <a:r>
              <a:rPr lang="en-US" dirty="0" smtClean="0">
                <a:latin typeface="Arial" pitchFamily="34" charset="0"/>
                <a:cs typeface="Arial" pitchFamily="34" charset="0"/>
              </a:rPr>
              <a:t>13v11</a:t>
            </a:r>
            <a:endParaRPr lang="en-US" dirty="0">
              <a:latin typeface="Arial" pitchFamily="34" charset="0"/>
              <a:cs typeface="Arial" pitchFamily="34" charset="0"/>
            </a:endParaRPr>
          </a:p>
        </p:txBody>
      </p:sp>
      <p:sp>
        <p:nvSpPr>
          <p:cNvPr id="4" name="Content Placeholder 3"/>
          <p:cNvSpPr>
            <a:spLocks noGrp="1"/>
          </p:cNvSpPr>
          <p:nvPr>
            <p:ph sz="half" idx="2"/>
          </p:nvPr>
        </p:nvSpPr>
        <p:spPr>
          <a:xfrm>
            <a:off x="11562" y="5071593"/>
            <a:ext cx="9132438" cy="1786407"/>
          </a:xfrm>
        </p:spPr>
        <p:txBody>
          <a:bodyPr/>
          <a:lstStyle/>
          <a:p>
            <a:r>
              <a:rPr lang="en-US" dirty="0">
                <a:latin typeface="Arial" pitchFamily="34" charset="0"/>
                <a:cs typeface="Arial" pitchFamily="34" charset="0"/>
              </a:rPr>
              <a:t>“Do you </a:t>
            </a:r>
            <a:r>
              <a:rPr lang="en-US" u="sng" dirty="0">
                <a:latin typeface="Arial" pitchFamily="34" charset="0"/>
                <a:cs typeface="Arial" pitchFamily="34" charset="0"/>
              </a:rPr>
              <a:t>understand</a:t>
            </a:r>
            <a:r>
              <a:rPr lang="en-US" dirty="0">
                <a:latin typeface="Arial" pitchFamily="34" charset="0"/>
                <a:cs typeface="Arial" pitchFamily="34" charset="0"/>
              </a:rPr>
              <a:t> what you are reading </a:t>
            </a:r>
            <a:r>
              <a:rPr lang="en-US" dirty="0" smtClean="0">
                <a:latin typeface="Arial" pitchFamily="34" charset="0"/>
                <a:cs typeface="Arial" pitchFamily="34" charset="0"/>
              </a:rPr>
              <a:t>?”</a:t>
            </a:r>
            <a:endParaRPr lang="en-US" sz="2400" dirty="0">
              <a:solidFill>
                <a:srgbClr val="00FF00"/>
              </a:solidFill>
              <a:latin typeface="Arial" pitchFamily="34" charset="0"/>
              <a:cs typeface="Arial" pitchFamily="34" charset="0"/>
            </a:endParaRPr>
          </a:p>
        </p:txBody>
      </p:sp>
      <p:sp>
        <p:nvSpPr>
          <p:cNvPr id="7" name="Content Placeholder 6"/>
          <p:cNvSpPr>
            <a:spLocks noGrp="1"/>
          </p:cNvSpPr>
          <p:nvPr>
            <p:ph sz="half" idx="1"/>
          </p:nvPr>
        </p:nvSpPr>
        <p:spPr>
          <a:xfrm>
            <a:off x="0" y="1196752"/>
            <a:ext cx="9144000" cy="3960440"/>
          </a:xfrm>
        </p:spPr>
        <p:txBody>
          <a:bodyPr>
            <a:normAutofit/>
          </a:bodyPr>
          <a:lstStyle/>
          <a:p>
            <a:r>
              <a:rPr lang="en-US" dirty="0" smtClean="0">
                <a:latin typeface="Arial" pitchFamily="34" charset="0"/>
                <a:cs typeface="Arial" pitchFamily="34" charset="0"/>
              </a:rPr>
              <a:t>“And </a:t>
            </a:r>
            <a:r>
              <a:rPr lang="en-US" dirty="0">
                <a:latin typeface="Arial" pitchFamily="34" charset="0"/>
                <a:cs typeface="Arial" pitchFamily="34" charset="0"/>
              </a:rPr>
              <a:t>that, knowing the time, that now it is high time to awake out of </a:t>
            </a:r>
            <a:r>
              <a:rPr lang="en-US" dirty="0" smtClean="0">
                <a:latin typeface="Arial" pitchFamily="34" charset="0"/>
                <a:cs typeface="Arial" pitchFamily="34" charset="0"/>
              </a:rPr>
              <a:t>sleep :  for </a:t>
            </a:r>
            <a:r>
              <a:rPr lang="en-US" dirty="0">
                <a:latin typeface="Arial" pitchFamily="34" charset="0"/>
                <a:cs typeface="Arial" pitchFamily="34" charset="0"/>
              </a:rPr>
              <a:t>now is our salvation nearer than when we believed</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Tree>
    <p:extLst>
      <p:ext uri="{BB962C8B-B14F-4D97-AF65-F5344CB8AC3E}">
        <p14:creationId xmlns:p14="http://schemas.microsoft.com/office/powerpoint/2010/main" val="5907292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anim calcmode="lin" valueType="num">
                                      <p:cBhvr>
                                        <p:cTn id="1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1" presetClass="entr" presetSubtype="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heel(1)">
                                      <p:cBhvr>
                                        <p:cTn id="1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normAutofit/>
          </a:bodyPr>
          <a:lstStyle/>
          <a:p>
            <a:r>
              <a:rPr lang="en-US" dirty="0" smtClean="0">
                <a:latin typeface="Arial" pitchFamily="34" charset="0"/>
                <a:cs typeface="Arial" pitchFamily="34" charset="0"/>
              </a:rPr>
              <a:t>Review, react and remember:</a:t>
            </a:r>
            <a:endParaRPr lang="en-US" dirty="0">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sz="4500" dirty="0" smtClean="0">
                <a:latin typeface="Arial" pitchFamily="34" charset="0"/>
                <a:cs typeface="Arial" pitchFamily="34" charset="0"/>
              </a:rPr>
              <a:t>Awakening precedes revival !</a:t>
            </a:r>
            <a:endParaRPr lang="en-US" sz="4500" dirty="0">
              <a:latin typeface="Arial" pitchFamily="34" charset="0"/>
              <a:cs typeface="Arial" pitchFamily="34" charset="0"/>
            </a:endParaRPr>
          </a:p>
        </p:txBody>
      </p:sp>
      <p:sp>
        <p:nvSpPr>
          <p:cNvPr id="11" name="Content Placeholder 10"/>
          <p:cNvSpPr>
            <a:spLocks noGrp="1"/>
          </p:cNvSpPr>
          <p:nvPr>
            <p:ph sz="half" idx="1"/>
          </p:nvPr>
        </p:nvSpPr>
        <p:spPr>
          <a:xfrm>
            <a:off x="0" y="1196752"/>
            <a:ext cx="9144000" cy="4752528"/>
          </a:xfrm>
        </p:spPr>
        <p:txBody>
          <a:bodyPr>
            <a:normAutofit/>
          </a:bodyPr>
          <a:lstStyle/>
          <a:p>
            <a:pPr marL="685800" indent="-685800" algn="l">
              <a:buClr>
                <a:srgbClr val="FFC000"/>
              </a:buClr>
              <a:buFont typeface="Wingdings" pitchFamily="2" charset="2"/>
              <a:buChar char="Ø"/>
            </a:pPr>
            <a:r>
              <a:rPr lang="en-US" dirty="0" smtClean="0">
                <a:latin typeface="Arial" pitchFamily="34" charset="0"/>
                <a:cs typeface="Arial" pitchFamily="34" charset="0"/>
              </a:rPr>
              <a:t>Romans 13v11 has a </a:t>
            </a:r>
            <a:r>
              <a:rPr lang="en-US" i="1" u="sng" dirty="0" smtClean="0">
                <a:latin typeface="Arial" pitchFamily="34" charset="0"/>
                <a:cs typeface="Arial" pitchFamily="34" charset="0"/>
              </a:rPr>
              <a:t>context</a:t>
            </a:r>
          </a:p>
          <a:p>
            <a:pPr marL="685800" indent="-685800" algn="l">
              <a:buClr>
                <a:srgbClr val="FFC000"/>
              </a:buClr>
              <a:buFont typeface="Wingdings" pitchFamily="2" charset="2"/>
              <a:buChar char="Ø"/>
            </a:pPr>
            <a:r>
              <a:rPr lang="en-US" dirty="0" smtClean="0">
                <a:latin typeface="Arial" pitchFamily="34" charset="0"/>
                <a:cs typeface="Arial" pitchFamily="34" charset="0"/>
              </a:rPr>
              <a:t>The </a:t>
            </a:r>
            <a:r>
              <a:rPr lang="en-US" i="1" u="sng" dirty="0" smtClean="0">
                <a:latin typeface="Arial" pitchFamily="34" charset="0"/>
                <a:cs typeface="Arial" pitchFamily="34" charset="0"/>
              </a:rPr>
              <a:t>Church</a:t>
            </a:r>
            <a:r>
              <a:rPr lang="en-US" dirty="0" smtClean="0">
                <a:latin typeface="Arial" pitchFamily="34" charset="0"/>
                <a:cs typeface="Arial" pitchFamily="34" charset="0"/>
              </a:rPr>
              <a:t> is called to </a:t>
            </a:r>
            <a:r>
              <a:rPr lang="en-US" b="1" i="1" dirty="0" smtClean="0">
                <a:latin typeface="Arial" pitchFamily="34" charset="0"/>
                <a:cs typeface="Arial" pitchFamily="34" charset="0"/>
              </a:rPr>
              <a:t>show the world the power of God </a:t>
            </a:r>
            <a:r>
              <a:rPr lang="en-US" dirty="0" smtClean="0">
                <a:latin typeface="Arial" pitchFamily="34" charset="0"/>
                <a:cs typeface="Arial" pitchFamily="34" charset="0"/>
              </a:rPr>
              <a:t>in the Gospel.</a:t>
            </a:r>
          </a:p>
          <a:p>
            <a:pPr marL="685800" indent="-685800" algn="l">
              <a:buClr>
                <a:srgbClr val="FFC000"/>
              </a:buClr>
              <a:buFont typeface="Wingdings" pitchFamily="2" charset="2"/>
              <a:buChar char="Ø"/>
            </a:pPr>
            <a:r>
              <a:rPr lang="en-US" dirty="0" smtClean="0">
                <a:latin typeface="Arial" pitchFamily="34" charset="0"/>
                <a:cs typeface="Arial" pitchFamily="34" charset="0"/>
              </a:rPr>
              <a:t>Let’s not sleep on it today.</a:t>
            </a:r>
            <a:endParaRPr lang="en-US" dirty="0">
              <a:latin typeface="Arial" pitchFamily="34" charset="0"/>
              <a:cs typeface="Arial" pitchFamily="34" charset="0"/>
            </a:endParaRPr>
          </a:p>
        </p:txBody>
      </p:sp>
      <p:pic>
        <p:nvPicPr>
          <p:cNvPr id="13" name="Content Placeholder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4408" y="5949279"/>
            <a:ext cx="899592" cy="908721"/>
          </a:xfrm>
          <a:prstGeom prst="rect">
            <a:avLst/>
          </a:prstGeom>
        </p:spPr>
      </p:pic>
    </p:spTree>
    <p:extLst>
      <p:ext uri="{BB962C8B-B14F-4D97-AF65-F5344CB8AC3E}">
        <p14:creationId xmlns:p14="http://schemas.microsoft.com/office/powerpoint/2010/main" val="27130796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1000"/>
                                        <p:tgtEl>
                                          <p:spTgt spid="2"/>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fade">
                                      <p:cBhvr>
                                        <p:cTn id="20" dur="1000"/>
                                        <p:tgtEl>
                                          <p:spTgt spid="11">
                                            <p:txEl>
                                              <p:pRg st="1" end="1"/>
                                            </p:txEl>
                                          </p:spTgt>
                                        </p:tgtEl>
                                      </p:cBhvr>
                                    </p:animEffect>
                                    <p:anim calcmode="lin" valueType="num">
                                      <p:cBhvr>
                                        <p:cTn id="21"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fade">
                                      <p:cBhvr>
                                        <p:cTn id="26" dur="1000"/>
                                        <p:tgtEl>
                                          <p:spTgt spid="11">
                                            <p:txEl>
                                              <p:pRg st="2" end="2"/>
                                            </p:txEl>
                                          </p:spTgt>
                                        </p:tgtEl>
                                      </p:cBhvr>
                                    </p:animEffect>
                                    <p:anim calcmode="lin" valueType="num">
                                      <p:cBhvr>
                                        <p:cTn id="27"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1" presetClass="entr" presetSubtype="1" fill="hold" grpId="0" nodeType="after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heel(1)">
                                      <p:cBhvr>
                                        <p:cTn id="32"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11"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endParaRPr lang="en-US" dirty="0">
              <a:latin typeface="Arial" pitchFamily="34" charset="0"/>
              <a:cs typeface="Arial" pitchFamily="34" charset="0"/>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27584" y="332656"/>
            <a:ext cx="7380312" cy="5664389"/>
          </a:xfrm>
        </p:spPr>
      </p:pic>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The Ethiopian understood.</a:t>
            </a:r>
            <a:endParaRPr lang="en-US" dirty="0">
              <a:latin typeface="Arial" pitchFamily="34" charset="0"/>
              <a:cs typeface="Arial" pitchFamily="34" charset="0"/>
            </a:endParaRPr>
          </a:p>
        </p:txBody>
      </p:sp>
    </p:spTree>
    <p:extLst>
      <p:ext uri="{BB962C8B-B14F-4D97-AF65-F5344CB8AC3E}">
        <p14:creationId xmlns:p14="http://schemas.microsoft.com/office/powerpoint/2010/main" val="33395608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1"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normAutofit fontScale="90000"/>
          </a:bodyPr>
          <a:lstStyle/>
          <a:p>
            <a:r>
              <a:rPr lang="en-US" dirty="0" smtClean="0">
                <a:latin typeface="Arial" pitchFamily="34" charset="0"/>
                <a:cs typeface="Arial" pitchFamily="34" charset="0"/>
              </a:rPr>
              <a:t>Before coming to conclusions…</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196752"/>
            <a:ext cx="9144000" cy="4752528"/>
          </a:xfrm>
        </p:spPr>
        <p:txBody>
          <a:bodyPr>
            <a:normAutofit fontScale="92500"/>
          </a:bodyPr>
          <a:lstStyle/>
          <a:p>
            <a:r>
              <a:rPr lang="en-US" sz="4800" dirty="0" smtClean="0">
                <a:latin typeface="Arial" pitchFamily="34" charset="0"/>
                <a:cs typeface="Arial" pitchFamily="34" charset="0"/>
              </a:rPr>
              <a:t>Let’s </a:t>
            </a:r>
            <a:r>
              <a:rPr lang="en-US" sz="4800" b="1" dirty="0" smtClean="0">
                <a:latin typeface="Arial" pitchFamily="34" charset="0"/>
                <a:cs typeface="Arial" pitchFamily="34" charset="0"/>
              </a:rPr>
              <a:t>ask the Bible </a:t>
            </a:r>
            <a:r>
              <a:rPr lang="en-US" sz="4800" dirty="0" smtClean="0">
                <a:latin typeface="Arial" pitchFamily="34" charset="0"/>
                <a:cs typeface="Arial" pitchFamily="34" charset="0"/>
              </a:rPr>
              <a:t>7 questions :</a:t>
            </a:r>
          </a:p>
          <a:p>
            <a:endParaRPr lang="en-US" dirty="0">
              <a:latin typeface="Arial" pitchFamily="34" charset="0"/>
              <a:cs typeface="Arial" pitchFamily="34" charset="0"/>
            </a:endParaRPr>
          </a:p>
          <a:p>
            <a:endParaRPr lang="en-US" dirty="0" smtClean="0">
              <a:latin typeface="Arial" pitchFamily="34" charset="0"/>
              <a:cs typeface="Arial" pitchFamily="34" charset="0"/>
            </a:endParaRPr>
          </a:p>
          <a:p>
            <a:endParaRPr lang="en-US" dirty="0">
              <a:latin typeface="Arial" pitchFamily="34" charset="0"/>
              <a:cs typeface="Arial" pitchFamily="34" charset="0"/>
            </a:endParaRPr>
          </a:p>
          <a:p>
            <a:r>
              <a:rPr lang="en-US" b="1" dirty="0" smtClean="0">
                <a:latin typeface="Arial" pitchFamily="34" charset="0"/>
                <a:cs typeface="Arial" pitchFamily="34" charset="0"/>
              </a:rPr>
              <a:t>A simple tool for serious study !</a:t>
            </a:r>
            <a:endParaRPr lang="en-US" b="1" dirty="0">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Let’s do it !</a:t>
            </a:r>
            <a:endParaRPr lang="en-US" dirty="0">
              <a:latin typeface="Arial" pitchFamily="34" charset="0"/>
              <a:cs typeface="Arial" pitchFamily="34" charset="0"/>
            </a:endParaRPr>
          </a:p>
        </p:txBody>
      </p:sp>
      <p:sp>
        <p:nvSpPr>
          <p:cNvPr id="5" name="TextBox 4"/>
          <p:cNvSpPr txBox="1"/>
          <p:nvPr/>
        </p:nvSpPr>
        <p:spPr>
          <a:xfrm>
            <a:off x="35496" y="2564904"/>
            <a:ext cx="4536504" cy="1708160"/>
          </a:xfrm>
          <a:prstGeom prst="rect">
            <a:avLst/>
          </a:prstGeom>
          <a:noFill/>
        </p:spPr>
        <p:txBody>
          <a:bodyPr wrap="square" rtlCol="0">
            <a:spAutoFit/>
          </a:bodyPr>
          <a:lstStyle/>
          <a:p>
            <a:pPr marL="514350" indent="-514350">
              <a:buAutoNum type="arabicPeriod"/>
            </a:pPr>
            <a:r>
              <a:rPr lang="en-US" sz="3500" dirty="0" smtClean="0">
                <a:latin typeface="Arial" pitchFamily="34" charset="0"/>
                <a:cs typeface="Arial" pitchFamily="34" charset="0"/>
              </a:rPr>
              <a:t>Who is the writer ?</a:t>
            </a:r>
          </a:p>
          <a:p>
            <a:pPr marL="514350" indent="-514350">
              <a:buAutoNum type="arabicPeriod"/>
            </a:pPr>
            <a:r>
              <a:rPr lang="en-US" sz="3500" dirty="0" smtClean="0">
                <a:latin typeface="Arial" pitchFamily="34" charset="0"/>
                <a:cs typeface="Arial" pitchFamily="34" charset="0"/>
              </a:rPr>
              <a:t>When was it said ?</a:t>
            </a:r>
          </a:p>
          <a:p>
            <a:pPr marL="514350" indent="-514350">
              <a:buAutoNum type="arabicPeriod"/>
            </a:pPr>
            <a:r>
              <a:rPr lang="en-US" sz="3500" dirty="0" smtClean="0">
                <a:latin typeface="Arial" pitchFamily="34" charset="0"/>
                <a:cs typeface="Arial" pitchFamily="34" charset="0"/>
              </a:rPr>
              <a:t>To whom ?</a:t>
            </a:r>
          </a:p>
        </p:txBody>
      </p:sp>
      <p:sp>
        <p:nvSpPr>
          <p:cNvPr id="6" name="TextBox 5"/>
          <p:cNvSpPr txBox="1"/>
          <p:nvPr/>
        </p:nvSpPr>
        <p:spPr>
          <a:xfrm>
            <a:off x="4572000" y="2348880"/>
            <a:ext cx="4536504" cy="2246769"/>
          </a:xfrm>
          <a:prstGeom prst="rect">
            <a:avLst/>
          </a:prstGeom>
          <a:noFill/>
        </p:spPr>
        <p:txBody>
          <a:bodyPr wrap="square" rtlCol="0">
            <a:spAutoFit/>
          </a:bodyPr>
          <a:lstStyle/>
          <a:p>
            <a:r>
              <a:rPr lang="en-US" sz="3500" dirty="0" smtClean="0">
                <a:latin typeface="Arial" pitchFamily="34" charset="0"/>
                <a:cs typeface="Arial" pitchFamily="34" charset="0"/>
              </a:rPr>
              <a:t>4. Where divided ?</a:t>
            </a:r>
          </a:p>
          <a:p>
            <a:r>
              <a:rPr lang="en-US" sz="3500" dirty="0" smtClean="0">
                <a:latin typeface="Arial" pitchFamily="34" charset="0"/>
                <a:cs typeface="Arial" pitchFamily="34" charset="0"/>
              </a:rPr>
              <a:t>5. Any key words ?</a:t>
            </a:r>
          </a:p>
          <a:p>
            <a:r>
              <a:rPr lang="en-US" sz="3500" dirty="0" smtClean="0">
                <a:latin typeface="Arial" pitchFamily="34" charset="0"/>
                <a:cs typeface="Arial" pitchFamily="34" charset="0"/>
              </a:rPr>
              <a:t>6. What sums it up ?</a:t>
            </a:r>
          </a:p>
          <a:p>
            <a:r>
              <a:rPr lang="en-US" sz="3500" dirty="0" smtClean="0">
                <a:latin typeface="Arial" pitchFamily="34" charset="0"/>
                <a:cs typeface="Arial" pitchFamily="34" charset="0"/>
              </a:rPr>
              <a:t>7. How can I apply it?</a:t>
            </a:r>
          </a:p>
        </p:txBody>
      </p:sp>
    </p:spTree>
    <p:extLst>
      <p:ext uri="{BB962C8B-B14F-4D97-AF65-F5344CB8AC3E}">
        <p14:creationId xmlns:p14="http://schemas.microsoft.com/office/powerpoint/2010/main" val="27566743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14" presetClass="entr" presetSubtype="10" fill="hold" grpId="0" nodeType="after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randombar(horizontal)">
                                      <p:cBhvr>
                                        <p:cTn id="35"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build="p"/>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r>
              <a:rPr lang="en-US" dirty="0" smtClean="0">
                <a:solidFill>
                  <a:schemeClr val="tx1"/>
                </a:solidFill>
                <a:latin typeface="Arial" pitchFamily="34" charset="0"/>
                <a:cs typeface="Arial" pitchFamily="34" charset="0"/>
              </a:rPr>
              <a:t>A</a:t>
            </a:r>
            <a:r>
              <a:rPr lang="en-US" dirty="0" smtClean="0">
                <a:latin typeface="Arial" pitchFamily="34" charset="0"/>
                <a:cs typeface="Arial" pitchFamily="34" charset="0"/>
              </a:rPr>
              <a:t>ll the </a:t>
            </a:r>
            <a:r>
              <a:rPr lang="en-US" dirty="0" smtClean="0">
                <a:solidFill>
                  <a:schemeClr val="tx1"/>
                </a:solidFill>
                <a:latin typeface="Arial" pitchFamily="34" charset="0"/>
                <a:cs typeface="Arial" pitchFamily="34" charset="0"/>
              </a:rPr>
              <a:t>B</a:t>
            </a:r>
            <a:r>
              <a:rPr lang="en-US" dirty="0" smtClean="0">
                <a:latin typeface="Arial" pitchFamily="34" charset="0"/>
                <a:cs typeface="Arial" pitchFamily="34" charset="0"/>
              </a:rPr>
              <a:t>ible in </a:t>
            </a:r>
            <a:r>
              <a:rPr lang="en-US" dirty="0">
                <a:latin typeface="Arial" pitchFamily="34" charset="0"/>
                <a:cs typeface="Arial" pitchFamily="34" charset="0"/>
              </a:rPr>
              <a:t>i</a:t>
            </a:r>
            <a:r>
              <a:rPr lang="en-US" dirty="0" smtClean="0">
                <a:latin typeface="Arial" pitchFamily="34" charset="0"/>
                <a:cs typeface="Arial" pitchFamily="34" charset="0"/>
              </a:rPr>
              <a:t>t’s </a:t>
            </a:r>
            <a:r>
              <a:rPr lang="en-US" dirty="0" smtClean="0">
                <a:solidFill>
                  <a:schemeClr val="tx1"/>
                </a:solidFill>
                <a:latin typeface="Arial" pitchFamily="34" charset="0"/>
                <a:cs typeface="Arial" pitchFamily="34" charset="0"/>
              </a:rPr>
              <a:t>C</a:t>
            </a:r>
            <a:r>
              <a:rPr lang="en-US" dirty="0" smtClean="0">
                <a:latin typeface="Arial" pitchFamily="34" charset="0"/>
                <a:cs typeface="Arial" pitchFamily="34" charset="0"/>
              </a:rPr>
              <a:t>ontext</a:t>
            </a:r>
            <a:endParaRPr lang="en-US" dirty="0">
              <a:latin typeface="Arial" pitchFamily="34" charset="0"/>
              <a:cs typeface="Arial" pitchFamily="34" charset="0"/>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rot="960841">
            <a:off x="5242919" y="1970181"/>
            <a:ext cx="3000375" cy="3562350"/>
          </a:xfrm>
        </p:spPr>
      </p:pic>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Ask the Bible first.</a:t>
            </a:r>
            <a:endParaRPr lang="en-US" dirty="0">
              <a:latin typeface="Arial" pitchFamily="34" charset="0"/>
              <a:cs typeface="Arial"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2132856"/>
            <a:ext cx="3816424" cy="2862318"/>
          </a:xfrm>
          <a:prstGeom prst="rect">
            <a:avLst/>
          </a:prstGeom>
        </p:spPr>
      </p:pic>
    </p:spTree>
    <p:extLst>
      <p:ext uri="{BB962C8B-B14F-4D97-AF65-F5344CB8AC3E}">
        <p14:creationId xmlns:p14="http://schemas.microsoft.com/office/powerpoint/2010/main" val="40385261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1"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normAutofit fontScale="90000"/>
          </a:bodyPr>
          <a:lstStyle/>
          <a:p>
            <a:r>
              <a:rPr lang="en-US" dirty="0" smtClean="0">
                <a:latin typeface="Arial" pitchFamily="34" charset="0"/>
                <a:cs typeface="Arial" pitchFamily="34" charset="0"/>
              </a:rPr>
              <a:t>This book is about the Gospel.</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196752"/>
            <a:ext cx="9144000" cy="4752528"/>
          </a:xfrm>
        </p:spPr>
        <p:txBody>
          <a:bodyPr/>
          <a:lstStyle/>
          <a:p>
            <a:r>
              <a:rPr lang="en-US" dirty="0" smtClean="0">
                <a:latin typeface="Arial" pitchFamily="34" charset="0"/>
                <a:cs typeface="Arial" pitchFamily="34" charset="0"/>
              </a:rPr>
              <a:t>The revelation of the Gospel</a:t>
            </a:r>
          </a:p>
          <a:p>
            <a:r>
              <a:rPr lang="en-US" b="1" i="1" dirty="0" smtClean="0">
                <a:latin typeface="Arial" pitchFamily="34" charset="0"/>
                <a:cs typeface="Arial" pitchFamily="34" charset="0"/>
              </a:rPr>
              <a:t>Ch1-8</a:t>
            </a:r>
            <a:r>
              <a:rPr lang="en-US" dirty="0" smtClean="0">
                <a:latin typeface="Arial" pitchFamily="34" charset="0"/>
                <a:cs typeface="Arial" pitchFamily="34" charset="0"/>
              </a:rPr>
              <a:t> in the world</a:t>
            </a:r>
          </a:p>
          <a:p>
            <a:r>
              <a:rPr lang="en-US" b="1" i="1" dirty="0" smtClean="0">
                <a:latin typeface="Arial" pitchFamily="34" charset="0"/>
                <a:cs typeface="Arial" pitchFamily="34" charset="0"/>
              </a:rPr>
              <a:t>Ch9-11</a:t>
            </a:r>
            <a:r>
              <a:rPr lang="en-US" dirty="0" smtClean="0">
                <a:latin typeface="Arial" pitchFamily="34" charset="0"/>
                <a:cs typeface="Arial" pitchFamily="34" charset="0"/>
              </a:rPr>
              <a:t> in Israel</a:t>
            </a:r>
          </a:p>
          <a:p>
            <a:r>
              <a:rPr lang="en-US" b="1" i="1" dirty="0" smtClean="0">
                <a:latin typeface="Arial" pitchFamily="34" charset="0"/>
                <a:cs typeface="Arial" pitchFamily="34" charset="0"/>
              </a:rPr>
              <a:t>Ch12-16</a:t>
            </a:r>
            <a:r>
              <a:rPr lang="en-US" dirty="0" smtClean="0">
                <a:latin typeface="Arial" pitchFamily="34" charset="0"/>
                <a:cs typeface="Arial" pitchFamily="34" charset="0"/>
              </a:rPr>
              <a:t> in the Church</a:t>
            </a:r>
            <a:endParaRPr lang="en-US" dirty="0">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Where is Romans 13v11 ?</a:t>
            </a:r>
            <a:endParaRPr lang="en-US" dirty="0">
              <a:latin typeface="Arial" pitchFamily="34" charset="0"/>
              <a:cs typeface="Arial" pitchFamily="34" charset="0"/>
            </a:endParaRPr>
          </a:p>
        </p:txBody>
      </p:sp>
    </p:spTree>
    <p:extLst>
      <p:ext uri="{BB962C8B-B14F-4D97-AF65-F5344CB8AC3E}">
        <p14:creationId xmlns:p14="http://schemas.microsoft.com/office/powerpoint/2010/main" val="13573837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14" presetClass="entr" presetSubtype="10" fill="hold" grpId="0" nodeType="after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randombar(horizontal)">
                                      <p:cBhvr>
                                        <p:cTn id="35"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1522310"/>
          </a:xfrm>
        </p:spPr>
        <p:txBody>
          <a:bodyPr>
            <a:noAutofit/>
          </a:bodyPr>
          <a:lstStyle/>
          <a:p>
            <a:r>
              <a:rPr lang="en-US" sz="4600" dirty="0" smtClean="0">
                <a:latin typeface="Arial" pitchFamily="34" charset="0"/>
                <a:cs typeface="Arial" pitchFamily="34" charset="0"/>
              </a:rPr>
              <a:t>Chapters 12-16 are in the context of the Church.</a:t>
            </a:r>
            <a:endParaRPr lang="en-US" sz="4600" dirty="0">
              <a:latin typeface="Arial" pitchFamily="34" charset="0"/>
              <a:cs typeface="Arial" pitchFamily="34" charset="0"/>
            </a:endParaRPr>
          </a:p>
        </p:txBody>
      </p:sp>
      <p:sp>
        <p:nvSpPr>
          <p:cNvPr id="3" name="Content Placeholder 2"/>
          <p:cNvSpPr>
            <a:spLocks noGrp="1"/>
          </p:cNvSpPr>
          <p:nvPr>
            <p:ph sz="half" idx="1"/>
          </p:nvPr>
        </p:nvSpPr>
        <p:spPr>
          <a:xfrm>
            <a:off x="0" y="1772816"/>
            <a:ext cx="9144000" cy="4176464"/>
          </a:xfrm>
        </p:spPr>
        <p:txBody>
          <a:bodyPr>
            <a:normAutofit fontScale="92500" lnSpcReduction="10000"/>
          </a:bodyPr>
          <a:lstStyle/>
          <a:p>
            <a:r>
              <a:rPr lang="en-US" dirty="0" smtClean="0">
                <a:latin typeface="Arial" pitchFamily="34" charset="0"/>
                <a:cs typeface="Arial" pitchFamily="34" charset="0"/>
              </a:rPr>
              <a:t>“Therefore </a:t>
            </a:r>
            <a:r>
              <a:rPr lang="en-US" dirty="0">
                <a:latin typeface="Arial" pitchFamily="34" charset="0"/>
                <a:cs typeface="Arial" pitchFamily="34" charset="0"/>
              </a:rPr>
              <a:t>I urge </a:t>
            </a:r>
            <a:r>
              <a:rPr lang="en-US" b="1" i="1" u="sng" dirty="0">
                <a:latin typeface="Arial" pitchFamily="34" charset="0"/>
                <a:cs typeface="Arial" pitchFamily="34" charset="0"/>
              </a:rPr>
              <a:t>you</a:t>
            </a:r>
            <a:r>
              <a:rPr lang="en-US" dirty="0">
                <a:latin typeface="Arial" pitchFamily="34" charset="0"/>
                <a:cs typeface="Arial" pitchFamily="34" charset="0"/>
              </a:rPr>
              <a:t>, </a:t>
            </a:r>
            <a:r>
              <a:rPr lang="en-US" b="1" i="1" dirty="0">
                <a:solidFill>
                  <a:srgbClr val="FFC000"/>
                </a:solidFill>
                <a:latin typeface="Arial" pitchFamily="34" charset="0"/>
                <a:cs typeface="Arial" pitchFamily="34" charset="0"/>
              </a:rPr>
              <a:t>brethren</a:t>
            </a:r>
            <a:r>
              <a:rPr lang="en-US" dirty="0">
                <a:latin typeface="Arial" pitchFamily="34" charset="0"/>
                <a:cs typeface="Arial" pitchFamily="34" charset="0"/>
              </a:rPr>
              <a:t>, by the mercies of God, to present </a:t>
            </a:r>
            <a:r>
              <a:rPr lang="en-US" b="1" i="1" u="sng" dirty="0">
                <a:latin typeface="Arial" pitchFamily="34" charset="0"/>
                <a:cs typeface="Arial" pitchFamily="34" charset="0"/>
              </a:rPr>
              <a:t>your</a:t>
            </a:r>
            <a:r>
              <a:rPr lang="en-US" dirty="0">
                <a:latin typeface="Arial" pitchFamily="34" charset="0"/>
                <a:cs typeface="Arial" pitchFamily="34" charset="0"/>
              </a:rPr>
              <a:t> bodies a living and holy sacrifice, acceptable to God, which is </a:t>
            </a:r>
            <a:r>
              <a:rPr lang="en-US" b="1" i="1" u="sng" dirty="0">
                <a:latin typeface="Arial" pitchFamily="34" charset="0"/>
                <a:cs typeface="Arial" pitchFamily="34" charset="0"/>
              </a:rPr>
              <a:t>your</a:t>
            </a:r>
            <a:r>
              <a:rPr lang="en-US" dirty="0">
                <a:latin typeface="Arial" pitchFamily="34" charset="0"/>
                <a:cs typeface="Arial" pitchFamily="34" charset="0"/>
              </a:rPr>
              <a:t> spiritual service of worship</a:t>
            </a:r>
            <a:r>
              <a:rPr lang="en-US" dirty="0" smtClean="0">
                <a:latin typeface="Arial" pitchFamily="34" charset="0"/>
                <a:cs typeface="Arial" pitchFamily="34" charset="0"/>
              </a:rPr>
              <a:t>.” </a:t>
            </a:r>
            <a:r>
              <a:rPr lang="en-US" b="1" i="1" dirty="0" smtClean="0">
                <a:solidFill>
                  <a:srgbClr val="00FF00"/>
                </a:solidFill>
                <a:latin typeface="Arial" pitchFamily="34" charset="0"/>
                <a:cs typeface="Arial" pitchFamily="34" charset="0"/>
              </a:rPr>
              <a:t>Romans 12v1 </a:t>
            </a:r>
            <a:r>
              <a:rPr lang="en-US" sz="2600" b="1" i="1" dirty="0" err="1" smtClean="0">
                <a:solidFill>
                  <a:srgbClr val="00FF00"/>
                </a:solidFill>
                <a:latin typeface="Arial" pitchFamily="34" charset="0"/>
                <a:cs typeface="Arial" pitchFamily="34" charset="0"/>
              </a:rPr>
              <a:t>NASB</a:t>
            </a:r>
            <a:endParaRPr lang="en-US" sz="2600" b="1" i="1" dirty="0">
              <a:solidFill>
                <a:srgbClr val="00FF00"/>
              </a:solidFill>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It’s all about action !</a:t>
            </a:r>
            <a:endParaRPr lang="en-US" dirty="0">
              <a:latin typeface="Arial" pitchFamily="34" charset="0"/>
              <a:cs typeface="Arial" pitchFamily="34" charset="0"/>
            </a:endParaRPr>
          </a:p>
        </p:txBody>
      </p:sp>
    </p:spTree>
    <p:extLst>
      <p:ext uri="{BB962C8B-B14F-4D97-AF65-F5344CB8AC3E}">
        <p14:creationId xmlns:p14="http://schemas.microsoft.com/office/powerpoint/2010/main" val="42924332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4" presetClass="entr" presetSubtype="10"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normAutofit/>
          </a:bodyPr>
          <a:lstStyle/>
          <a:p>
            <a:r>
              <a:rPr lang="en-US" dirty="0" smtClean="0">
                <a:latin typeface="Arial" pitchFamily="34" charset="0"/>
                <a:cs typeface="Arial" pitchFamily="34" charset="0"/>
              </a:rPr>
              <a:t>We have a mission.</a:t>
            </a:r>
            <a:endParaRPr lang="en-US" dirty="0">
              <a:latin typeface="Arial" pitchFamily="34" charset="0"/>
              <a:cs typeface="Arial" pitchFamily="34" charset="0"/>
            </a:endParaRP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450848" y="1232598"/>
            <a:ext cx="6242304" cy="4681728"/>
          </a:xfrm>
        </p:spPr>
      </p:pic>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The world is watching !</a:t>
            </a:r>
            <a:endParaRPr lang="en-US" dirty="0">
              <a:latin typeface="Arial" pitchFamily="34" charset="0"/>
              <a:cs typeface="Arial" pitchFamily="34" charset="0"/>
            </a:endParaRPr>
          </a:p>
        </p:txBody>
      </p:sp>
    </p:spTree>
    <p:extLst>
      <p:ext uri="{BB962C8B-B14F-4D97-AF65-F5344CB8AC3E}">
        <p14:creationId xmlns:p14="http://schemas.microsoft.com/office/powerpoint/2010/main" val="10221209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1"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322514"/>
            <a:ext cx="9144000" cy="874238"/>
          </a:xfrm>
        </p:spPr>
        <p:txBody>
          <a:bodyPr/>
          <a:lstStyle/>
          <a:p>
            <a:r>
              <a:rPr lang="en-US" dirty="0" smtClean="0">
                <a:latin typeface="Arial" pitchFamily="34" charset="0"/>
                <a:cs typeface="Arial" pitchFamily="34" charset="0"/>
              </a:rPr>
              <a:t>The immediate context…</a:t>
            </a:r>
            <a:endParaRPr lang="en-US" dirty="0">
              <a:latin typeface="Arial" pitchFamily="34" charset="0"/>
              <a:cs typeface="Arial" pitchFamily="34" charset="0"/>
            </a:endParaRPr>
          </a:p>
        </p:txBody>
      </p:sp>
      <p:sp>
        <p:nvSpPr>
          <p:cNvPr id="3" name="Content Placeholder 2"/>
          <p:cNvSpPr>
            <a:spLocks noGrp="1"/>
          </p:cNvSpPr>
          <p:nvPr>
            <p:ph sz="half" idx="1"/>
          </p:nvPr>
        </p:nvSpPr>
        <p:spPr>
          <a:xfrm>
            <a:off x="0" y="1196752"/>
            <a:ext cx="9144000" cy="4752528"/>
          </a:xfrm>
        </p:spPr>
        <p:txBody>
          <a:bodyPr/>
          <a:lstStyle/>
          <a:p>
            <a:r>
              <a:rPr lang="en-US" dirty="0" smtClean="0">
                <a:latin typeface="Arial" pitchFamily="34" charset="0"/>
                <a:cs typeface="Arial" pitchFamily="34" charset="0"/>
              </a:rPr>
              <a:t>“Owe </a:t>
            </a:r>
            <a:r>
              <a:rPr lang="en-US" dirty="0">
                <a:latin typeface="Arial" pitchFamily="34" charset="0"/>
                <a:cs typeface="Arial" pitchFamily="34" charset="0"/>
              </a:rPr>
              <a:t>nothing to anyone except to </a:t>
            </a:r>
            <a:r>
              <a:rPr lang="en-US" b="1" i="1" u="sng" dirty="0">
                <a:latin typeface="Arial" pitchFamily="34" charset="0"/>
                <a:cs typeface="Arial" pitchFamily="34" charset="0"/>
              </a:rPr>
              <a:t>love</a:t>
            </a:r>
            <a:r>
              <a:rPr lang="en-US" dirty="0">
                <a:latin typeface="Arial" pitchFamily="34" charset="0"/>
                <a:cs typeface="Arial" pitchFamily="34" charset="0"/>
              </a:rPr>
              <a:t> one another; for he who </a:t>
            </a:r>
            <a:r>
              <a:rPr lang="en-US" b="1" i="1" u="sng" dirty="0">
                <a:latin typeface="Arial" pitchFamily="34" charset="0"/>
                <a:cs typeface="Arial" pitchFamily="34" charset="0"/>
              </a:rPr>
              <a:t>loves</a:t>
            </a:r>
            <a:r>
              <a:rPr lang="en-US" dirty="0">
                <a:latin typeface="Arial" pitchFamily="34" charset="0"/>
                <a:cs typeface="Arial" pitchFamily="34" charset="0"/>
              </a:rPr>
              <a:t> his neighbor has fulfilled the law</a:t>
            </a:r>
            <a:r>
              <a:rPr lang="en-US" dirty="0" smtClean="0">
                <a:latin typeface="Arial" pitchFamily="34" charset="0"/>
                <a:cs typeface="Arial" pitchFamily="34" charset="0"/>
              </a:rPr>
              <a:t>.”  </a:t>
            </a:r>
            <a:r>
              <a:rPr lang="en-US" b="1" i="1" dirty="0" smtClean="0">
                <a:solidFill>
                  <a:srgbClr val="00FF00"/>
                </a:solidFill>
                <a:latin typeface="Arial" pitchFamily="34" charset="0"/>
                <a:cs typeface="Arial" pitchFamily="34" charset="0"/>
              </a:rPr>
              <a:t>Romans 13v8 </a:t>
            </a:r>
            <a:r>
              <a:rPr lang="en-US" sz="2400" b="1" i="1" dirty="0" err="1" smtClean="0">
                <a:solidFill>
                  <a:srgbClr val="00FF00"/>
                </a:solidFill>
                <a:latin typeface="Arial" pitchFamily="34" charset="0"/>
                <a:cs typeface="Arial" pitchFamily="34" charset="0"/>
              </a:rPr>
              <a:t>NASB</a:t>
            </a:r>
            <a:endParaRPr lang="en-US" sz="2400" b="1" i="1" dirty="0">
              <a:solidFill>
                <a:srgbClr val="00FF00"/>
              </a:solidFill>
              <a:latin typeface="Arial" pitchFamily="34" charset="0"/>
              <a:cs typeface="Arial" pitchFamily="34" charset="0"/>
            </a:endParaRPr>
          </a:p>
        </p:txBody>
      </p:sp>
      <p:sp>
        <p:nvSpPr>
          <p:cNvPr id="4" name="Content Placeholder 3"/>
          <p:cNvSpPr>
            <a:spLocks noGrp="1"/>
          </p:cNvSpPr>
          <p:nvPr>
            <p:ph sz="half" idx="2"/>
          </p:nvPr>
        </p:nvSpPr>
        <p:spPr/>
        <p:txBody>
          <a:bodyPr/>
          <a:lstStyle/>
          <a:p>
            <a:r>
              <a:rPr lang="en-US" dirty="0" smtClean="0">
                <a:latin typeface="Arial" pitchFamily="34" charset="0"/>
                <a:cs typeface="Arial" pitchFamily="34" charset="0"/>
              </a:rPr>
              <a:t>Love should wake us up !</a:t>
            </a:r>
            <a:endParaRPr lang="en-US" dirty="0">
              <a:latin typeface="Arial" pitchFamily="34" charset="0"/>
              <a:cs typeface="Arial" pitchFamily="34" charset="0"/>
            </a:endParaRPr>
          </a:p>
        </p:txBody>
      </p:sp>
    </p:spTree>
    <p:extLst>
      <p:ext uri="{BB962C8B-B14F-4D97-AF65-F5344CB8AC3E}">
        <p14:creationId xmlns:p14="http://schemas.microsoft.com/office/powerpoint/2010/main" val="21641235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4" presetClass="entr" presetSubtype="10"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808</TotalTime>
  <Words>2097</Words>
  <Application>Microsoft Office PowerPoint</Application>
  <PresentationFormat>On-screen Show (4:3)</PresentationFormat>
  <Paragraphs>174</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Narrow</vt:lpstr>
      <vt:lpstr>Calibri</vt:lpstr>
      <vt:lpstr>Wingdings</vt:lpstr>
      <vt:lpstr>Office Theme</vt:lpstr>
      <vt:lpstr>All the Bible in its Context</vt:lpstr>
      <vt:lpstr>Romans 13v11</vt:lpstr>
      <vt:lpstr>PowerPoint Presentation</vt:lpstr>
      <vt:lpstr>Before coming to conclusions…</vt:lpstr>
      <vt:lpstr>All the Bible in it’s Context</vt:lpstr>
      <vt:lpstr>This book is about the Gospel.</vt:lpstr>
      <vt:lpstr>Chapters 12-16 are in the context of the Church.</vt:lpstr>
      <vt:lpstr>We have a mission.</vt:lpstr>
      <vt:lpstr>The immediate context…</vt:lpstr>
      <vt:lpstr>Remember your first love !</vt:lpstr>
      <vt:lpstr>The closer context…</vt:lpstr>
      <vt:lpstr>Let’s get even closer !</vt:lpstr>
      <vt:lpstr>PowerPoint Presentation</vt:lpstr>
      <vt:lpstr>The context after verse 11…</vt:lpstr>
      <vt:lpstr>Still addressing Christians…</vt:lpstr>
      <vt:lpstr>PowerPoint Presentation</vt:lpstr>
      <vt:lpstr>How can ANYONE do it ?</vt:lpstr>
      <vt:lpstr>Our conference theme…</vt:lpstr>
      <vt:lpstr>PowerPoint Presentation</vt:lpstr>
      <vt:lpstr>Review, react and remember:</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Arizona Bible Courses</dc:creator>
  <cp:lastModifiedBy>www.AzBible.yolasite.com</cp:lastModifiedBy>
  <cp:revision>114</cp:revision>
  <dcterms:created xsi:type="dcterms:W3CDTF">2010-11-10T08:57:02Z</dcterms:created>
  <dcterms:modified xsi:type="dcterms:W3CDTF">2015-02-07T23:12:26Z</dcterms:modified>
</cp:coreProperties>
</file>