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58" r:id="rId3"/>
    <p:sldId id="257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61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5588" autoAdjust="0"/>
    <p:restoredTop sz="27000" autoAdjust="0"/>
  </p:normalViewPr>
  <p:slideViewPr>
    <p:cSldViewPr>
      <p:cViewPr varScale="1">
        <p:scale>
          <a:sx n="17" d="100"/>
          <a:sy n="17" d="100"/>
        </p:scale>
        <p:origin x="1046" y="29"/>
      </p:cViewPr>
      <p:guideLst>
        <p:guide orient="horz" pos="2160"/>
        <p:guide pos="2880"/>
      </p:guideLst>
    </p:cSldViewPr>
  </p:slideViewPr>
  <p:notesTextViewPr>
    <p:cViewPr>
      <p:scale>
        <a:sx n="225" d="100"/>
        <a:sy n="2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92024" defTabSz="192024">
              <a:buFont typeface="Wingdings" pitchFamily="2" charset="2"/>
              <a:buChar char="Ø"/>
            </a:pPr>
            <a:r>
              <a:rPr lang="fr-FR" noProof="0" dirty="0" smtClean="0"/>
              <a:t>Je vs </a:t>
            </a:r>
            <a:r>
              <a:rPr lang="fr-FR" noProof="0" dirty="0" smtClean="0"/>
              <a:t>ai </a:t>
            </a:r>
            <a:r>
              <a:rPr lang="fr-FR" noProof="0" dirty="0" err="1" smtClean="0"/>
              <a:t>offr</a:t>
            </a:r>
            <a:r>
              <a:rPr lang="fr-FR" noProof="0" dirty="0" smtClean="0"/>
              <a:t> </a:t>
            </a:r>
            <a:r>
              <a:rPr lang="fr-FR" noProof="0" dirty="0" smtClean="0"/>
              <a:t>le </a:t>
            </a:r>
            <a:r>
              <a:rPr lang="fr-FR" b="0" i="1" u="sng" noProof="0" dirty="0" err="1" smtClean="0"/>
              <a:t>survl</a:t>
            </a:r>
            <a:r>
              <a:rPr lang="fr-FR" noProof="0" dirty="0" smtClean="0"/>
              <a:t> du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livre.</a:t>
            </a:r>
            <a:endParaRPr lang="fr-FR" baseline="0" noProof="0" dirty="0" smtClean="0"/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aseline="0" noProof="0" dirty="0" smtClean="0"/>
              <a:t>Ce livre est une </a:t>
            </a:r>
            <a:r>
              <a:rPr lang="fr-FR" b="0" baseline="0" noProof="0" dirty="0" smtClean="0"/>
              <a:t>lettre</a:t>
            </a:r>
            <a:r>
              <a:rPr lang="fr-FR" baseline="0" noProof="0" dirty="0" smtClean="0"/>
              <a:t> signée.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aseline="0" noProof="0" dirty="0" smtClean="0"/>
              <a:t>Elle contient </a:t>
            </a:r>
            <a:r>
              <a:rPr lang="fr-FR" b="1" i="1" u="sng" baseline="0" noProof="0" dirty="0" smtClean="0"/>
              <a:t>trois grandes raisons de croire l’Evangile</a:t>
            </a:r>
            <a:r>
              <a:rPr lang="fr-FR" baseline="0" noProof="0" dirty="0" smtClean="0"/>
              <a:t>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noProof="0" dirty="0" smtClean="0"/>
              <a:t>L’Evangile est universel.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noProof="0" dirty="0" smtClean="0"/>
              <a:t>L’Evangile</a:t>
            </a:r>
            <a:r>
              <a:rPr lang="fr-FR" baseline="0" noProof="0" dirty="0" smtClean="0"/>
              <a:t> peut se voir.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aseline="0" noProof="0" dirty="0" smtClean="0"/>
              <a:t>L’Evangile est personnel.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="1" baseline="0" noProof="0" dirty="0" smtClean="0"/>
              <a:t>L’aventure commence !</a:t>
            </a:r>
            <a:endParaRPr lang="fr-FR" b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299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Enfin,</a:t>
            </a:r>
            <a:r>
              <a:rPr lang="fr-FR" baseline="0" noProof="0" dirty="0" smtClean="0"/>
              <a:t> il</a:t>
            </a:r>
            <a:r>
              <a:rPr lang="fr-FR" noProof="0" dirty="0" smtClean="0"/>
              <a:t> a une 4</a:t>
            </a:r>
            <a:r>
              <a:rPr lang="fr-FR" baseline="30000" noProof="0" dirty="0" smtClean="0"/>
              <a:t>e</a:t>
            </a:r>
            <a:r>
              <a:rPr lang="fr-FR" noProof="0" dirty="0" smtClean="0"/>
              <a:t> raison de prier.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Quoi ? Il vient de dire que</a:t>
            </a:r>
            <a:r>
              <a:rPr lang="fr-FR" baseline="0" noProof="0" dirty="0" smtClean="0"/>
              <a:t> leur foi est connue (v8) !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Paul parle de l’explication des détails de l’Evangile.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On peut être sauvé sans savoir comment et pourquoi.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C’est le but de la </a:t>
            </a:r>
            <a:r>
              <a:rPr lang="fr-FR" baseline="0" noProof="0" smtClean="0"/>
              <a:t>suite d </a:t>
            </a:r>
            <a:r>
              <a:rPr lang="fr-FR" baseline="0" noProof="0" dirty="0" err="1" smtClean="0"/>
              <a:t>Rm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396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anose="05000000000000000000" pitchFamily="2" charset="2"/>
              <a:buNone/>
            </a:pPr>
            <a:r>
              <a:rPr lang="fr-FR" dirty="0" err="1" smtClean="0"/>
              <a:t>Revoyns</a:t>
            </a:r>
            <a:r>
              <a:rPr lang="fr-FR" dirty="0" smtClean="0"/>
              <a:t> ce que ns </a:t>
            </a:r>
            <a:r>
              <a:rPr lang="fr-FR" dirty="0" err="1" smtClean="0"/>
              <a:t>vns</a:t>
            </a:r>
            <a:r>
              <a:rPr lang="fr-FR" dirty="0" smtClean="0"/>
              <a:t> vu </a:t>
            </a:r>
            <a:r>
              <a:rPr lang="fr-FR" dirty="0" err="1" smtClean="0"/>
              <a:t>aujrd</a:t>
            </a:r>
            <a:endParaRPr lang="fr-FR" dirty="0" smtClean="0"/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dirty="0" smtClean="0"/>
              <a:t>Vs7à15 </a:t>
            </a:r>
            <a:r>
              <a:rPr lang="fr-FR" dirty="0" err="1" smtClean="0"/>
              <a:t>snt</a:t>
            </a:r>
            <a:r>
              <a:rPr lang="fr-FR" dirty="0" smtClean="0"/>
              <a:t> </a:t>
            </a:r>
            <a:r>
              <a:rPr lang="fr-FR" dirty="0" err="1" smtClean="0"/>
              <a:t>différnts</a:t>
            </a:r>
            <a:r>
              <a:rPr lang="fr-FR" dirty="0" smtClean="0"/>
              <a:t> que</a:t>
            </a:r>
            <a:r>
              <a:rPr lang="fr-FR" baseline="0" dirty="0" smtClean="0"/>
              <a:t> 1à6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[lire] vs7à10 contiennent ces 4 prières de Paul.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[lire] vs11à15 contiennent ces 4 motives de Paul.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Cette présentation avec ses notes se trouve s/ le site web.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Il est toujours mieux de trouver </a:t>
            </a:r>
            <a:r>
              <a:rPr lang="fr-FR" noProof="0" dirty="0" err="1" smtClean="0"/>
              <a:t>ls</a:t>
            </a:r>
            <a:r>
              <a:rPr lang="fr-FR" noProof="0" dirty="0" smtClean="0"/>
              <a:t> divisions naturelles d’un texte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noProof="0" dirty="0" smtClean="0"/>
              <a:t>Paul</a:t>
            </a:r>
            <a:r>
              <a:rPr lang="fr-FR" baseline="0" noProof="0" dirty="0" smtClean="0"/>
              <a:t> signe et présente son thème de l’Evangile.</a:t>
            </a:r>
            <a:endParaRPr lang="fr-FR" baseline="0" noProof="0" dirty="0"/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aseline="0" noProof="0" dirty="0" smtClean="0"/>
              <a:t>Aujourd’hui nous allons voir sa manière de prier.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aseline="0" noProof="0" dirty="0" smtClean="0"/>
              <a:t>La prochaine fois nous </a:t>
            </a:r>
            <a:r>
              <a:rPr lang="fr-FR" baseline="0" noProof="0" dirty="0" err="1" smtClean="0"/>
              <a:t>allns</a:t>
            </a:r>
            <a:r>
              <a:rPr lang="fr-FR" baseline="0" noProof="0" dirty="0" smtClean="0"/>
              <a:t> voir la puissance de l’Evangile.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Aujourd’hui ns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allns</a:t>
            </a:r>
            <a:r>
              <a:rPr lang="fr-FR" baseline="0" noProof="0" dirty="0" smtClean="0"/>
              <a:t> voir vs7à15</a:t>
            </a:r>
            <a:endParaRPr lang="fr-FR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La</a:t>
            </a:r>
            <a:r>
              <a:rPr lang="fr-FR" baseline="0" noProof="0" dirty="0" smtClean="0"/>
              <a:t> division naturelle est évidente tout du suite dans v7.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Paul </a:t>
            </a:r>
            <a:r>
              <a:rPr lang="fr-FR" baseline="0" noProof="0" dirty="0" err="1" smtClean="0"/>
              <a:t>chnge</a:t>
            </a:r>
            <a:r>
              <a:rPr lang="fr-FR" baseline="0" noProof="0" dirty="0" smtClean="0"/>
              <a:t> de </a:t>
            </a:r>
            <a:r>
              <a:rPr lang="fr-FR" baseline="0" noProof="0" dirty="0" err="1" smtClean="0"/>
              <a:t>sujet;parle</a:t>
            </a:r>
            <a:r>
              <a:rPr lang="fr-FR" baseline="0" noProof="0" dirty="0" smtClean="0"/>
              <a:t> en </a:t>
            </a:r>
            <a:r>
              <a:rPr lang="fr-FR" baseline="0" noProof="0" dirty="0" err="1" smtClean="0"/>
              <a:t>frme</a:t>
            </a:r>
            <a:r>
              <a:rPr lang="fr-FR" baseline="0" noProof="0" dirty="0" smtClean="0"/>
              <a:t> de prière </a:t>
            </a:r>
            <a:r>
              <a:rPr lang="fr-FR" baseline="0" noProof="0" dirty="0" err="1" smtClean="0"/>
              <a:t>avc</a:t>
            </a:r>
            <a:r>
              <a:rPr lang="fr-FR" baseline="0" noProof="0" dirty="0" smtClean="0"/>
              <a:t> le mot ‘que’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Il </a:t>
            </a:r>
            <a:r>
              <a:rPr lang="fr-FR" baseline="0" noProof="0" dirty="0" err="1" smtClean="0"/>
              <a:t>souhte</a:t>
            </a:r>
            <a:r>
              <a:rPr lang="fr-FR" baseline="0" noProof="0" dirty="0" smtClean="0"/>
              <a:t> 2chses </a:t>
            </a:r>
            <a:r>
              <a:rPr lang="fr-FR" baseline="0" noProof="0" dirty="0" err="1" smtClean="0"/>
              <a:t>grâce+paix</a:t>
            </a:r>
            <a:endParaRPr lang="fr-FR" baseline="0" noProof="0" dirty="0" smtClean="0"/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Grâce=entre chrétiens=paix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Sa 1</a:t>
            </a:r>
            <a:r>
              <a:rPr lang="fr-FR" baseline="30000" noProof="0" dirty="0" smtClean="0"/>
              <a:t>er</a:t>
            </a:r>
            <a:r>
              <a:rPr lang="fr-FR" baseline="0" noProof="0" dirty="0" smtClean="0"/>
              <a:t> désir est pour l’unité.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Ns allons voir 4 prières de Paul.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Sa prière vocalisée</a:t>
            </a:r>
            <a:r>
              <a:rPr lang="fr-FR" baseline="0" noProof="0" dirty="0" smtClean="0"/>
              <a:t> est un remerciement.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La prière à Dieu passe par JC selon ce verset.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Quand ns prions à JC toute</a:t>
            </a:r>
            <a:r>
              <a:rPr lang="fr-FR" baseline="0" noProof="0" dirty="0" smtClean="0"/>
              <a:t> la Trinité est atteint selon ce v8.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Remercions Dieu pour tout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475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La prière est plus que des souhaits et des remerciements.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Paul</a:t>
            </a:r>
            <a:r>
              <a:rPr lang="fr-FR" baseline="0" noProof="0" dirty="0" smtClean="0"/>
              <a:t> vocalise des requêtes pour des autres.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Il sert Dieu pas </a:t>
            </a:r>
            <a:r>
              <a:rPr lang="fr-FR" baseline="0" noProof="0" dirty="0" err="1" smtClean="0"/>
              <a:t>seulemnt</a:t>
            </a:r>
            <a:r>
              <a:rPr lang="fr-FR" baseline="0" noProof="0" dirty="0" smtClean="0"/>
              <a:t> en sn corps, mais aussi en sn esprit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Dieu voit quand </a:t>
            </a:r>
            <a:r>
              <a:rPr lang="fr-FR" baseline="0" noProof="0" dirty="0" err="1" smtClean="0"/>
              <a:t>ls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atres</a:t>
            </a:r>
            <a:r>
              <a:rPr lang="fr-FR" baseline="0" noProof="0" dirty="0" smtClean="0"/>
              <a:t> non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Faites une liste de personnes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423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Jusqu’ici il n’a rien demandé pour lui-même.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[lire] On</a:t>
            </a:r>
            <a:r>
              <a:rPr lang="fr-FR" baseline="0" noProof="0" dirty="0" smtClean="0"/>
              <a:t> peut demander le bonheur à Dieu.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Mais, quel type bonheur ?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Paul veut voyager pour voir des chrétiens, pas du tourisme !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NB la phrase ‘par sa volonté’.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423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Qu’est-ce qui motive </a:t>
            </a:r>
            <a:r>
              <a:rPr lang="fr-FR" noProof="0" dirty="0" err="1" smtClean="0"/>
              <a:t>ss</a:t>
            </a:r>
            <a:r>
              <a:rPr lang="fr-FR" noProof="0" dirty="0" smtClean="0"/>
              <a:t> prières?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Ss</a:t>
            </a:r>
            <a:r>
              <a:rPr lang="fr-FR" baseline="0" noProof="0" dirty="0" smtClean="0"/>
              <a:t> motives </a:t>
            </a:r>
            <a:r>
              <a:rPr lang="fr-FR" baseline="0" noProof="0" dirty="0" err="1" smtClean="0"/>
              <a:t>snt</a:t>
            </a:r>
            <a:r>
              <a:rPr lang="fr-FR" baseline="0" noProof="0" dirty="0" smtClean="0"/>
              <a:t> spirituels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Le mot ‘communiquer’ veut dire transmettre ou donner.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Il veut leur offrir un cadeau spirituel pour </a:t>
            </a:r>
            <a:r>
              <a:rPr lang="fr-FR" baseline="0" noProof="0" dirty="0" err="1" smtClean="0"/>
              <a:t>ls</a:t>
            </a:r>
            <a:r>
              <a:rPr lang="fr-FR" baseline="0" noProof="0" dirty="0" smtClean="0"/>
              <a:t> fortifier en JC.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Ns prions trop souvent juste au sujet de la maladie physique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834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Il</a:t>
            </a:r>
            <a:r>
              <a:rPr lang="fr-FR" baseline="0" noProof="0" dirty="0" smtClean="0"/>
              <a:t> n’est pas interdit de prier pour nous-mêmes.</a:t>
            </a:r>
            <a:endParaRPr lang="fr-FR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</a:t>
            </a:r>
            <a:r>
              <a:rPr lang="fr-FR" baseline="0" noProof="0" dirty="0" smtClean="0"/>
              <a:t> Le mot «ns» est répété.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Il ne dit</a:t>
            </a:r>
            <a:r>
              <a:rPr lang="fr-FR" baseline="0" noProof="0" dirty="0" smtClean="0"/>
              <a:t> pas juste «moi».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Paul prie pour eux + lui-même en disant ‘à vs et à moi’.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err="1" smtClean="0"/>
              <a:t>Mettns</a:t>
            </a:r>
            <a:r>
              <a:rPr lang="fr-FR" noProof="0" dirty="0" smtClean="0"/>
              <a:t> l’accent</a:t>
            </a:r>
            <a:r>
              <a:rPr lang="fr-FR" baseline="0" noProof="0" dirty="0" smtClean="0"/>
              <a:t> s/ ns besoins au lieu de mes besoins perso.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980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Paul</a:t>
            </a:r>
            <a:r>
              <a:rPr lang="fr-FR" baseline="0" noProof="0" dirty="0" smtClean="0"/>
              <a:t> garde le cap mis par Christ</a:t>
            </a:r>
            <a:endParaRPr lang="fr-FR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Il est honnête.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Il ne veut pas venir les voir juste pour donner, mais pour « recueillir quelque fruit ».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L’objectif de l’Evangile est le salut pour l’obéissance à Christ.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Le bonheur est </a:t>
            </a:r>
            <a:r>
              <a:rPr lang="fr-FR" noProof="0" dirty="0" err="1" smtClean="0"/>
              <a:t>dns</a:t>
            </a:r>
            <a:r>
              <a:rPr lang="fr-FR" noProof="0" dirty="0" smtClean="0"/>
              <a:t> le service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44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i="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i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i="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i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i="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i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ontexte</a:t>
            </a:r>
            <a:endParaRPr lang="fr-FR" sz="4000" b="0" i="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Découvrons le message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sz="5400" i="1" u="sng" dirty="0" smtClean="0">
                <a:latin typeface="Arial" pitchFamily="34" charset="0"/>
                <a:cs typeface="Arial" pitchFamily="34" charset="0"/>
              </a:rPr>
              <a:t>La lettre de Paul aux Romains</a:t>
            </a:r>
          </a:p>
          <a:p>
            <a:r>
              <a:rPr lang="fr-FR" sz="5400" b="1" dirty="0" smtClean="0">
                <a:latin typeface="Arial" pitchFamily="34" charset="0"/>
                <a:cs typeface="Arial" pitchFamily="34" charset="0"/>
              </a:rPr>
              <a:t>« Trois raisons de parler de la Bonne Nouvelle »</a:t>
            </a:r>
          </a:p>
          <a:p>
            <a:pPr algn="l"/>
            <a:r>
              <a:rPr lang="fr-FR" sz="5200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fr-FR" sz="5200" dirty="0" smtClean="0">
                <a:latin typeface="Arial" pitchFamily="34" charset="0"/>
                <a:cs typeface="Arial" pitchFamily="34" charset="0"/>
              </a:rPr>
              <a:t> 1à8 sa </a:t>
            </a:r>
            <a:r>
              <a:rPr lang="fr-FR" sz="5200" b="1" i="1" u="sng" dirty="0" smtClean="0">
                <a:latin typeface="Arial" pitchFamily="34" charset="0"/>
                <a:cs typeface="Arial" pitchFamily="34" charset="0"/>
              </a:rPr>
              <a:t>révélation</a:t>
            </a:r>
            <a:r>
              <a:rPr lang="fr-FR" sz="5200" dirty="0" smtClean="0">
                <a:latin typeface="Arial" pitchFamily="34" charset="0"/>
                <a:cs typeface="Arial" pitchFamily="34" charset="0"/>
              </a:rPr>
              <a:t> au monde</a:t>
            </a:r>
          </a:p>
          <a:p>
            <a:pPr algn="l"/>
            <a:r>
              <a:rPr lang="fr-FR" sz="5200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fr-FR" sz="5200" dirty="0" smtClean="0">
                <a:latin typeface="Arial" pitchFamily="34" charset="0"/>
                <a:cs typeface="Arial" pitchFamily="34" charset="0"/>
              </a:rPr>
              <a:t> 9à11 sa </a:t>
            </a:r>
            <a:r>
              <a:rPr lang="fr-FR" sz="5200" b="1" i="1" u="sng" dirty="0" smtClean="0">
                <a:latin typeface="Arial" pitchFamily="34" charset="0"/>
                <a:cs typeface="Arial" pitchFamily="34" charset="0"/>
              </a:rPr>
              <a:t>relation</a:t>
            </a:r>
            <a:r>
              <a:rPr lang="fr-FR" sz="5200" dirty="0" smtClean="0">
                <a:latin typeface="Arial" pitchFamily="34" charset="0"/>
                <a:cs typeface="Arial" pitchFamily="34" charset="0"/>
              </a:rPr>
              <a:t> avec Israël</a:t>
            </a:r>
          </a:p>
          <a:p>
            <a:pPr algn="l"/>
            <a:r>
              <a:rPr lang="fr-FR" sz="5200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fr-FR" sz="5200" dirty="0" smtClean="0">
                <a:latin typeface="Arial" pitchFamily="34" charset="0"/>
                <a:cs typeface="Arial" pitchFamily="34" charset="0"/>
              </a:rPr>
              <a:t> 12à16 sa </a:t>
            </a:r>
            <a:r>
              <a:rPr lang="fr-FR" sz="5200" b="1" i="1" u="sng" dirty="0" smtClean="0">
                <a:latin typeface="Arial" pitchFamily="34" charset="0"/>
                <a:cs typeface="Arial" pitchFamily="34" charset="0"/>
              </a:rPr>
              <a:t>réalisation</a:t>
            </a:r>
            <a:r>
              <a:rPr lang="fr-FR" sz="5200" dirty="0" smtClean="0">
                <a:latin typeface="Arial" pitchFamily="34" charset="0"/>
                <a:cs typeface="Arial" pitchFamily="34" charset="0"/>
              </a:rPr>
              <a:t> en nous</a:t>
            </a:r>
            <a:r>
              <a:rPr lang="fr-FR" sz="45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4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518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Une quatrième motivation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816424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Ainsi </a:t>
            </a:r>
            <a:r>
              <a:rPr lang="fr-FR" dirty="0">
                <a:latin typeface="Arial" pitchFamily="34" charset="0"/>
                <a:cs typeface="Arial" pitchFamily="34" charset="0"/>
              </a:rPr>
              <a:t>j'ai un vif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désir</a:t>
            </a:r>
            <a:r>
              <a:rPr lang="fr-FR" dirty="0">
                <a:latin typeface="Arial" pitchFamily="34" charset="0"/>
                <a:cs typeface="Arial" pitchFamily="34" charset="0"/>
              </a:rPr>
              <a:t> de vous annoncer aussi l'Évangile, à vous qui êtes à Rome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Romains 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1v15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13176"/>
            <a:ext cx="8232846" cy="1858415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Prions qu’on puisse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bien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annoncer l’Evangile.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9307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Revoir, réagir et revenir :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fr-FR" sz="4000" i="1" dirty="0" smtClean="0"/>
              <a:t>Romains 1v7à15 est un bel exemple de prière.</a:t>
            </a:r>
          </a:p>
          <a:p>
            <a:pPr marL="685800" indent="-6858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r-FR" sz="4900" dirty="0" smtClean="0"/>
              <a:t>4 </a:t>
            </a:r>
            <a:r>
              <a:rPr lang="fr-FR" sz="4900" b="1" i="1" u="sng" dirty="0" smtClean="0"/>
              <a:t>formes</a:t>
            </a:r>
            <a:r>
              <a:rPr lang="fr-FR" sz="4900" dirty="0" smtClean="0"/>
              <a:t> de prière : pour la grâce, remerciement, intercession, requête</a:t>
            </a:r>
          </a:p>
          <a:p>
            <a:pPr marL="685800" indent="-6858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r-FR" sz="4900" dirty="0" smtClean="0"/>
              <a:t>4 </a:t>
            </a:r>
            <a:r>
              <a:rPr lang="fr-FR" sz="4900" b="1" i="1" u="sng" dirty="0" smtClean="0"/>
              <a:t>motivations</a:t>
            </a:r>
            <a:r>
              <a:rPr lang="fr-FR" sz="4900" dirty="0" smtClean="0"/>
              <a:t> : besoins spirituelles, besoins mutuels, besoins de fruit, besoins de bien annoncer l’Evangile</a:t>
            </a:r>
            <a:endParaRPr lang="fr-FR" sz="4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www.AzBible.yolasite.com/fr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b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 texte se divise naturellement</a:t>
            </a:r>
            <a:endParaRPr lang="fr-FR" b="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Tout au sujet de l’Evangile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Romains 1v1à6 Présentation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Romains 1v7à15 Prière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Romains 1v16à32 Puissance</a:t>
            </a: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Romains 1v7à15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À </a:t>
            </a:r>
            <a:r>
              <a:rPr lang="fr-FR" dirty="0">
                <a:latin typeface="Arial" pitchFamily="34" charset="0"/>
                <a:cs typeface="Arial" pitchFamily="34" charset="0"/>
              </a:rPr>
              <a:t>tous ceux qui, à Rome, sont bien-aimés de Dieu, appelés à être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saints : 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que</a:t>
            </a:r>
            <a:r>
              <a:rPr lang="fr-FR" dirty="0">
                <a:latin typeface="Arial" pitchFamily="34" charset="0"/>
                <a:cs typeface="Arial" pitchFamily="34" charset="0"/>
              </a:rPr>
              <a:t> la grâce et la paix vous soient données de la part de Dieu notre Père et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[du] </a:t>
            </a:r>
            <a:r>
              <a:rPr lang="fr-FR" dirty="0">
                <a:latin typeface="Arial" pitchFamily="34" charset="0"/>
                <a:cs typeface="Arial" pitchFamily="34" charset="0"/>
              </a:rPr>
              <a:t>Seigneur Jésus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Christ ! »  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Romains 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1v7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Une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première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prière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Une deuxième prière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960440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Je </a:t>
            </a:r>
            <a:r>
              <a:rPr lang="fr-FR" dirty="0">
                <a:latin typeface="Arial" pitchFamily="34" charset="0"/>
                <a:cs typeface="Arial" pitchFamily="34" charset="0"/>
              </a:rPr>
              <a:t>rends d'abord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grâces</a:t>
            </a:r>
            <a:r>
              <a:rPr lang="fr-FR" dirty="0">
                <a:latin typeface="Arial" pitchFamily="34" charset="0"/>
                <a:cs typeface="Arial" pitchFamily="34" charset="0"/>
              </a:rPr>
              <a:t> à mon Dieu par Jésus Christ, au sujet de vous tous, de ce que votre foi est renommée dans le monde entier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Romains 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1v8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157192"/>
            <a:ext cx="8232846" cy="1714399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N’oublions pas de rendre grâce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à notre Dieu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3348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Une troisième prière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032448"/>
          </a:xfrm>
        </p:spPr>
        <p:txBody>
          <a:bodyPr>
            <a:norm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Dieu, que je sers en mon esprit dans l'Évangile de son Fils, m'est témoin que je fais sans cesse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mention</a:t>
            </a:r>
            <a:r>
              <a:rPr lang="fr-FR" dirty="0">
                <a:latin typeface="Arial" pitchFamily="34" charset="0"/>
                <a:cs typeface="Arial" pitchFamily="34" charset="0"/>
              </a:rPr>
              <a:t> de vous,  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Romains 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1v9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Prions les uns pour les autres (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l’intercession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0379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Une quatrième prière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03244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…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demandant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continuellement dans mes prières d'avoir enfin, par sa volonté, le bonheur d'aller vers vous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Romains 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1v10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Demandons au lieu de commandons.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212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Une première motivation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03244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Car </a:t>
            </a:r>
            <a:r>
              <a:rPr lang="fr-FR" dirty="0">
                <a:latin typeface="Arial" pitchFamily="34" charset="0"/>
                <a:cs typeface="Arial" pitchFamily="34" charset="0"/>
              </a:rPr>
              <a:t>je désire vous voir,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pour</a:t>
            </a:r>
            <a:r>
              <a:rPr lang="fr-FR" dirty="0">
                <a:latin typeface="Arial" pitchFamily="34" charset="0"/>
                <a:cs typeface="Arial" pitchFamily="34" charset="0"/>
              </a:rPr>
              <a:t> vous communiquer quelque don spirituel,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afin</a:t>
            </a:r>
            <a:r>
              <a:rPr lang="fr-FR" dirty="0">
                <a:latin typeface="Arial" pitchFamily="34" charset="0"/>
                <a:cs typeface="Arial" pitchFamily="34" charset="0"/>
              </a:rPr>
              <a:t> que vous soyez affermis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,… »     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Romains 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1v11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Prions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d’abord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pour des bénédictions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spirituelles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1555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Une deuxième motivation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…ou </a:t>
            </a:r>
            <a:r>
              <a:rPr lang="fr-FR" dirty="0">
                <a:latin typeface="Arial" pitchFamily="34" charset="0"/>
                <a:cs typeface="Arial" pitchFamily="34" charset="0"/>
              </a:rPr>
              <a:t>plutôt, afin que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nous</a:t>
            </a:r>
            <a:r>
              <a:rPr lang="fr-FR" dirty="0">
                <a:latin typeface="Arial" pitchFamily="34" charset="0"/>
                <a:cs typeface="Arial" pitchFamily="34" charset="0"/>
              </a:rPr>
              <a:t> soyons encouragés ensemble au milieu de vous par la foi qui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nous</a:t>
            </a:r>
            <a:r>
              <a:rPr lang="fr-FR" dirty="0">
                <a:latin typeface="Arial" pitchFamily="34" charset="0"/>
                <a:cs typeface="Arial" pitchFamily="34" charset="0"/>
              </a:rPr>
              <a:t> est commune, à vous et à moi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Romains 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1v12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Prions pour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nous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-mêmes.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416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Une troisième motivation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96044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Je </a:t>
            </a:r>
            <a:r>
              <a:rPr lang="fr-FR" dirty="0">
                <a:latin typeface="Arial" pitchFamily="34" charset="0"/>
                <a:cs typeface="Arial" pitchFamily="34" charset="0"/>
              </a:rPr>
              <a:t>ne veux pas vous laisser ignorer, frères, que j'ai souvent formé le projet d'aller vous voir,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afin</a:t>
            </a:r>
            <a:r>
              <a:rPr lang="fr-FR" dirty="0">
                <a:latin typeface="Arial" pitchFamily="34" charset="0"/>
                <a:cs typeface="Arial" pitchFamily="34" charset="0"/>
              </a:rPr>
              <a:t> de recueillir quelque fruit parmi vous, comme parmi les autres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nations ;  </a:t>
            </a:r>
            <a:r>
              <a:rPr lang="fr-FR" dirty="0">
                <a:latin typeface="Arial" pitchFamily="34" charset="0"/>
                <a:cs typeface="Arial" pitchFamily="34" charset="0"/>
              </a:rPr>
              <a:t>mais j'en ai été empêché jusqu'ici.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fr-FR" dirty="0">
                <a:latin typeface="Arial" pitchFamily="34" charset="0"/>
                <a:cs typeface="Arial" pitchFamily="34" charset="0"/>
              </a:rPr>
              <a:t>me dois aux Grecs et aux barbares, aux savants et aux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ignorants. »  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Romains 1v13-14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157192"/>
            <a:ext cx="8232846" cy="1714399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Prions afin d’aider les autres à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servir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Christ.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144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476</Words>
  <Application>Microsoft Office PowerPoint</Application>
  <PresentationFormat>On-screen Show (4:3)</PresentationFormat>
  <Paragraphs>109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Wingdings</vt:lpstr>
      <vt:lpstr>Office Theme</vt:lpstr>
      <vt:lpstr>Approfondir la Bible dans son Contexte</vt:lpstr>
      <vt:lpstr>Le texte se divise naturellement</vt:lpstr>
      <vt:lpstr>Romains 1v7à15</vt:lpstr>
      <vt:lpstr>Une deuxième prière</vt:lpstr>
      <vt:lpstr>Une troisième prière</vt:lpstr>
      <vt:lpstr>Une quatrième prière</vt:lpstr>
      <vt:lpstr>Une première motivation</vt:lpstr>
      <vt:lpstr>Une deuxième motivation</vt:lpstr>
      <vt:lpstr>Une troisième motivation</vt:lpstr>
      <vt:lpstr>Une quatrième motivation</vt:lpstr>
      <vt:lpstr>Revoir, réagir et revenir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85</cp:revision>
  <dcterms:created xsi:type="dcterms:W3CDTF">2010-11-10T08:57:02Z</dcterms:created>
  <dcterms:modified xsi:type="dcterms:W3CDTF">2015-05-28T10:22:03Z</dcterms:modified>
</cp:coreProperties>
</file>