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69" r:id="rId3"/>
    <p:sldId id="270" r:id="rId4"/>
    <p:sldId id="271" r:id="rId5"/>
    <p:sldId id="272" r:id="rId6"/>
    <p:sldId id="273" r:id="rId7"/>
    <p:sldId id="274" r:id="rId8"/>
    <p:sldId id="275" r:id="rId9"/>
    <p:sldId id="276" r:id="rId10"/>
    <p:sldId id="277" r:id="rId11"/>
    <p:sldId id="26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4714" autoAdjust="0"/>
  </p:normalViewPr>
  <p:slideViewPr>
    <p:cSldViewPr>
      <p:cViewPr varScale="1">
        <p:scale>
          <a:sx n="24" d="100"/>
          <a:sy n="24" d="100"/>
        </p:scale>
        <p:origin x="1939" y="43"/>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27/09/2013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fr-FR" noProof="0" dirty="0" smtClean="0"/>
              <a:t>Nous avons parlé</a:t>
            </a:r>
            <a:r>
              <a:rPr lang="fr-FR" baseline="0" noProof="0" dirty="0" smtClean="0"/>
              <a:t> du phénomène de la foi chrétienne : que plus qu’un tiers du monde s’appel « chrétien ».</a:t>
            </a:r>
          </a:p>
          <a:p>
            <a:pPr marL="171450" indent="-171450">
              <a:buFont typeface="Wingdings" panose="05000000000000000000" pitchFamily="2" charset="2"/>
              <a:buChar char="Ø"/>
            </a:pPr>
            <a:r>
              <a:rPr lang="fr-FR" baseline="0" noProof="0" dirty="0" smtClean="0"/>
              <a:t>Nous avons parlé de « pourquoi croire Jésus », qui est plus que « de croire ce qu’on dit de Lui ».</a:t>
            </a:r>
          </a:p>
          <a:p>
            <a:pPr marL="171450" indent="-171450">
              <a:buFont typeface="Wingdings" panose="05000000000000000000" pitchFamily="2" charset="2"/>
              <a:buChar char="Ø"/>
            </a:pPr>
            <a:r>
              <a:rPr lang="fr-FR" baseline="0" noProof="0" dirty="0" smtClean="0"/>
              <a:t># Ce soir, je propose une question au sujet du « but de la vie ».</a:t>
            </a:r>
          </a:p>
          <a:p>
            <a:pPr marL="171450" indent="-171450">
              <a:buFont typeface="Wingdings" panose="05000000000000000000" pitchFamily="2" charset="2"/>
              <a:buChar char="Ø"/>
            </a:pPr>
            <a:r>
              <a:rPr lang="fr-FR" baseline="0" noProof="0" dirty="0" smtClean="0"/>
              <a:t>Il y a un proverbe français qui dit : « Si vous visez rien, vous êtes sûrs de l’atteindre ! »</a:t>
            </a:r>
            <a:endParaRPr lang="fr-FR" noProof="0" dirty="0" smtClean="0"/>
          </a:p>
          <a:p>
            <a:pPr marL="171450" indent="-171450">
              <a:buFont typeface="Wingdings" panose="05000000000000000000" pitchFamily="2" charset="2"/>
              <a:buChar char="Ø"/>
            </a:pPr>
            <a:r>
              <a:rPr lang="fr-FR" noProof="0" dirty="0" smtClean="0"/>
              <a:t># Nous avons tous des projets, petits ou grands.</a:t>
            </a:r>
          </a:p>
          <a:p>
            <a:pPr marL="171450" indent="-171450">
              <a:buFont typeface="Wingdings" panose="05000000000000000000" pitchFamily="2" charset="2"/>
              <a:buChar char="Ø"/>
            </a:pPr>
            <a:r>
              <a:rPr lang="fr-FR" noProof="0" dirty="0" smtClean="0"/>
              <a:t>[Lire écran… Attendre</a:t>
            </a:r>
            <a:r>
              <a:rPr lang="fr-FR" baseline="0" noProof="0" dirty="0" smtClean="0"/>
              <a:t> des suggestions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2738850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703154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182322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fr-FR" dirty="0" smtClean="0"/>
              <a:t>La Bible</a:t>
            </a:r>
            <a:r>
              <a:rPr lang="fr-FR" baseline="0" dirty="0" smtClean="0"/>
              <a:t> nous encourage a faire face à la réalité.</a:t>
            </a:r>
          </a:p>
          <a:p>
            <a:pPr marL="171450" indent="-171450">
              <a:buFont typeface="Wingdings" panose="05000000000000000000" pitchFamily="2" charset="2"/>
              <a:buChar char="Ø"/>
            </a:pPr>
            <a:r>
              <a:rPr lang="fr-FR" baseline="0" dirty="0" smtClean="0"/>
              <a:t>C’est bien de faire un bilan en chemin et de ne pas attendre la fin quand il est trop tard !</a:t>
            </a:r>
          </a:p>
          <a:p>
            <a:pPr marL="171450" indent="-171450">
              <a:buFont typeface="Wingdings" panose="05000000000000000000" pitchFamily="2" charset="2"/>
              <a:buChar char="Ø"/>
            </a:pPr>
            <a:r>
              <a:rPr lang="fr-FR" baseline="0" dirty="0" smtClean="0"/>
              <a:t># La Bible nous révèle la cause de la mort.</a:t>
            </a:r>
          </a:p>
          <a:p>
            <a:pPr marL="171450" indent="-171450">
              <a:buFont typeface="Wingdings" panose="05000000000000000000" pitchFamily="2" charset="2"/>
              <a:buChar char="Ø"/>
            </a:pPr>
            <a:r>
              <a:rPr lang="fr-FR" baseline="0" dirty="0" smtClean="0"/>
              <a:t># La Bible révèle aussi un fait que nous ne voulons pas toujours accepté !</a:t>
            </a:r>
          </a:p>
          <a:p>
            <a:pPr marL="171450" indent="-171450">
              <a:buFont typeface="Wingdings" panose="05000000000000000000" pitchFamily="2" charset="2"/>
              <a:buChar char="Ø"/>
            </a:pPr>
            <a:r>
              <a:rPr lang="fr-FR" baseline="0" dirty="0" smtClean="0"/>
              <a:t>Soyons honnêtes, nous avons tous fait du mal pendant notre vie.</a:t>
            </a:r>
          </a:p>
          <a:p>
            <a:pPr marL="171450" indent="-171450">
              <a:buFont typeface="Wingdings" panose="05000000000000000000" pitchFamily="2" charset="2"/>
              <a:buChar char="Ø"/>
            </a:pPr>
            <a:r>
              <a:rPr lang="fr-FR" baseline="0" dirty="0" smtClean="0"/>
              <a:t># La logique, la capacité de raisonner que Dieu nous donne, nous conduit à cette question fondamentale…</a:t>
            </a:r>
          </a:p>
          <a:p>
            <a:pPr marL="171450" indent="-171450">
              <a:buFont typeface="Wingdings" panose="05000000000000000000" pitchFamily="2" charset="2"/>
              <a:buChar char="Ø"/>
            </a:pPr>
            <a:r>
              <a:rPr lang="fr-FR" baseline="0" dirty="0" smtClean="0"/>
              <a:t>[lire écran]</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566681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871903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110132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128318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 Saül mourut, parce qu'il se rendit coupable d'infidélité envers l'Éternel, dont il n'observa point la parole, et parce qu'il interrogea et consulta ceux qui évoquent les morts.  Il ne consulta point l'Éternel; alors l'Éternel le fit mourir, et transféra la royauté à David, fils d'</a:t>
            </a:r>
            <a:r>
              <a:rPr lang="fr-FR" sz="1200" kern="1200" dirty="0" err="1" smtClean="0">
                <a:solidFill>
                  <a:schemeClr val="tx1"/>
                </a:solidFill>
                <a:latin typeface="+mn-lt"/>
                <a:ea typeface="+mn-ea"/>
                <a:cs typeface="+mn-cs"/>
              </a:rPr>
              <a:t>Isaï</a:t>
            </a:r>
            <a:r>
              <a:rPr lang="fr-FR" sz="1200" kern="1200" dirty="0" smtClean="0">
                <a:solidFill>
                  <a:schemeClr val="tx1"/>
                </a:solidFill>
                <a:latin typeface="+mn-lt"/>
                <a:ea typeface="+mn-ea"/>
                <a:cs typeface="+mn-cs"/>
              </a:rPr>
              <a:t>. » 1 Chroniques 10v13à14</a:t>
            </a:r>
          </a:p>
          <a:p>
            <a:endParaRPr lang="fr-FR" sz="1200" kern="1200" dirty="0" smtClean="0">
              <a:solidFill>
                <a:schemeClr val="tx1"/>
              </a:solidFill>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3294850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2848027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2460455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5970" y="5959541"/>
            <a:ext cx="888030" cy="897477"/>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smtClean="0"/>
              <a:t>Click to </a:t>
            </a:r>
            <a:r>
              <a:rPr lang="fr-FR" noProof="0" dirty="0" err="1" smtClean="0"/>
              <a:t>edit</a:t>
            </a:r>
            <a:r>
              <a:rPr lang="fr-FR" noProof="0" dirty="0" smtClean="0"/>
              <a:t> Master </a:t>
            </a:r>
            <a:r>
              <a:rPr lang="fr-FR" noProof="0" dirty="0" err="1" smtClean="0"/>
              <a:t>title</a:t>
            </a:r>
            <a:r>
              <a:rPr lang="fr-FR" noProof="0" dirty="0" smtClean="0"/>
              <a:t> style</a:t>
            </a:r>
            <a:endParaRPr lang="fr-FR" noProof="0" dirty="0"/>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smtClean="0"/>
              <a:t>Click to </a:t>
            </a:r>
            <a:r>
              <a:rPr lang="fr-FR" noProof="0" dirty="0" err="1" smtClean="0"/>
              <a:t>edit</a:t>
            </a:r>
            <a:r>
              <a:rPr lang="fr-FR" noProof="0" dirty="0" smtClean="0"/>
              <a:t> Master </a:t>
            </a:r>
            <a:r>
              <a:rPr lang="fr-FR" noProof="0" dirty="0" err="1" smtClean="0"/>
              <a:t>text</a:t>
            </a:r>
            <a:r>
              <a:rPr lang="fr-FR" noProof="0" dirty="0" smtClean="0"/>
              <a:t> styles</a:t>
            </a:r>
            <a:endParaRPr lang="fr-FR" noProof="0"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5948838"/>
            <a:ext cx="899592" cy="909162"/>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azbible.yolasite.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1522310"/>
          </a:xfrm>
        </p:spPr>
        <p:txBody>
          <a:bodyPr>
            <a:normAutofit fontScale="90000"/>
          </a:bodyPr>
          <a:lstStyle/>
          <a:p>
            <a:r>
              <a:rPr lang="fr-FR" b="0" dirty="0" smtClean="0">
                <a:latin typeface="Comic Sans MS" panose="030F0702030302020204" pitchFamily="66" charset="0"/>
                <a:cs typeface="Arial" panose="020B0604020202020204" pitchFamily="34" charset="0"/>
              </a:rPr>
              <a:t>Soirées de découverte</a:t>
            </a:r>
            <a:br>
              <a:rPr lang="fr-FR" b="0" dirty="0" smtClean="0">
                <a:latin typeface="Comic Sans MS" panose="030F0702030302020204" pitchFamily="66" charset="0"/>
                <a:cs typeface="Arial" panose="020B0604020202020204" pitchFamily="34" charset="0"/>
              </a:rPr>
            </a:br>
            <a:r>
              <a:rPr lang="fr-FR" b="0" dirty="0" smtClean="0">
                <a:latin typeface="Comic Sans MS" panose="030F0702030302020204" pitchFamily="66" charset="0"/>
                <a:cs typeface="Arial" panose="020B0604020202020204" pitchFamily="34" charset="0"/>
              </a:rPr>
              <a:t>au sujet de la foi chrétienne</a:t>
            </a:r>
            <a:endParaRPr lang="fr-FR" b="0" dirty="0">
              <a:latin typeface="Comic Sans MS" panose="030F0702030302020204" pitchFamily="66" charset="0"/>
              <a:cs typeface="Arial" panose="020B0604020202020204" pitchFamily="34" charset="0"/>
            </a:endParaRPr>
          </a:p>
        </p:txBody>
      </p:sp>
      <p:sp>
        <p:nvSpPr>
          <p:cNvPr id="3" name="Content Placeholder 2"/>
          <p:cNvSpPr>
            <a:spLocks noGrp="1"/>
          </p:cNvSpPr>
          <p:nvPr>
            <p:ph sz="half" idx="1"/>
          </p:nvPr>
        </p:nvSpPr>
        <p:spPr>
          <a:xfrm>
            <a:off x="0" y="1556792"/>
            <a:ext cx="9144000" cy="4392488"/>
          </a:xfrm>
        </p:spPr>
        <p:txBody>
          <a:bodyPr>
            <a:normAutofit/>
          </a:bodyPr>
          <a:lstStyle/>
          <a:p>
            <a:r>
              <a:rPr lang="fr-FR" sz="6000" dirty="0" smtClean="0">
                <a:solidFill>
                  <a:schemeClr val="accent2">
                    <a:lumMod val="20000"/>
                    <a:lumOff val="80000"/>
                  </a:schemeClr>
                </a:solidFill>
              </a:rPr>
              <a:t>La vie est trop courte pour manquer le but !</a:t>
            </a:r>
            <a:endParaRPr lang="fr-FR" sz="6000" dirty="0">
              <a:solidFill>
                <a:schemeClr val="accent2">
                  <a:lumMod val="20000"/>
                  <a:lumOff val="80000"/>
                </a:schemeClr>
              </a:solidFill>
            </a:endParaRPr>
          </a:p>
        </p:txBody>
      </p:sp>
      <p:sp>
        <p:nvSpPr>
          <p:cNvPr id="4" name="Content Placeholder 3"/>
          <p:cNvSpPr>
            <a:spLocks noGrp="1"/>
          </p:cNvSpPr>
          <p:nvPr>
            <p:ph sz="half" idx="2"/>
          </p:nvPr>
        </p:nvSpPr>
        <p:spPr/>
        <p:txBody>
          <a:bodyPr/>
          <a:lstStyle/>
          <a:p>
            <a:r>
              <a:rPr lang="fr-FR" sz="4800" b="0" dirty="0" smtClean="0"/>
              <a:t>Quel sont vos objectifs à atteindre ?</a:t>
            </a:r>
            <a:endParaRPr lang="fr-FR" sz="4800" b="0" dirty="0"/>
          </a:p>
        </p:txBody>
      </p:sp>
    </p:spTree>
    <p:extLst>
      <p:ext uri="{BB962C8B-B14F-4D97-AF65-F5344CB8AC3E}">
        <p14:creationId xmlns:p14="http://schemas.microsoft.com/office/powerpoint/2010/main" val="2021554481"/>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 but de la vie est </a:t>
            </a:r>
            <a:r>
              <a:rPr lang="fr-FR" dirty="0" smtClean="0"/>
              <a:t>donc clair</a:t>
            </a:r>
            <a:r>
              <a:rPr lang="fr-FR" dirty="0" smtClean="0"/>
              <a:t>.</a:t>
            </a:r>
            <a:endParaRPr lang="fr-FR" dirty="0"/>
          </a:p>
        </p:txBody>
      </p:sp>
      <p:sp>
        <p:nvSpPr>
          <p:cNvPr id="3" name="Content Placeholder 2"/>
          <p:cNvSpPr>
            <a:spLocks noGrp="1"/>
          </p:cNvSpPr>
          <p:nvPr>
            <p:ph sz="half" idx="1"/>
          </p:nvPr>
        </p:nvSpPr>
        <p:spPr/>
        <p:txBody>
          <a:bodyPr>
            <a:normAutofit/>
          </a:bodyPr>
          <a:lstStyle/>
          <a:p>
            <a:r>
              <a:rPr lang="fr-FR" dirty="0" smtClean="0"/>
              <a:t>« Le </a:t>
            </a:r>
            <a:r>
              <a:rPr lang="fr-FR" dirty="0"/>
              <a:t>péché paye </a:t>
            </a:r>
            <a:r>
              <a:rPr lang="fr-FR" i="1" u="sng" dirty="0"/>
              <a:t>un salaire</a:t>
            </a:r>
            <a:r>
              <a:rPr lang="fr-FR" dirty="0"/>
              <a:t>, et c’est la mort. </a:t>
            </a:r>
            <a:r>
              <a:rPr lang="fr-FR" dirty="0" smtClean="0"/>
              <a:t> Mais </a:t>
            </a:r>
            <a:r>
              <a:rPr lang="fr-FR" dirty="0"/>
              <a:t>en face il y a la vie éternelle, et c’est </a:t>
            </a:r>
            <a:r>
              <a:rPr lang="fr-FR" b="1" i="1" u="sng" dirty="0">
                <a:solidFill>
                  <a:srgbClr val="FFC000"/>
                </a:solidFill>
              </a:rPr>
              <a:t>un don</a:t>
            </a:r>
            <a:r>
              <a:rPr lang="fr-FR" dirty="0"/>
              <a:t> de Dieu dans le Christ Jésus, notre Seigneur</a:t>
            </a:r>
            <a:r>
              <a:rPr lang="fr-FR" dirty="0" smtClean="0"/>
              <a:t>. »</a:t>
            </a:r>
            <a:r>
              <a:rPr lang="fr-FR" b="1" i="1" dirty="0" smtClean="0"/>
              <a:t>  </a:t>
            </a:r>
            <a:r>
              <a:rPr lang="fr-FR" b="1" i="1" dirty="0">
                <a:solidFill>
                  <a:srgbClr val="00FF00"/>
                </a:solidFill>
              </a:rPr>
              <a:t>Romains </a:t>
            </a:r>
            <a:r>
              <a:rPr lang="fr-FR" b="1" i="1" dirty="0" smtClean="0">
                <a:solidFill>
                  <a:srgbClr val="00FF00"/>
                </a:solidFill>
              </a:rPr>
              <a:t>6v23</a:t>
            </a:r>
            <a:r>
              <a:rPr lang="fr-FR" sz="2400" b="1" i="1" dirty="0" smtClean="0">
                <a:solidFill>
                  <a:srgbClr val="00FF00"/>
                </a:solidFill>
              </a:rPr>
              <a:t> 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sz="4700" b="0" dirty="0" smtClean="0"/>
              <a:t>Demandons </a:t>
            </a:r>
            <a:r>
              <a:rPr lang="fr-FR" sz="4700" b="0" u="sng" dirty="0" smtClean="0"/>
              <a:t>à Lui</a:t>
            </a:r>
            <a:r>
              <a:rPr lang="fr-FR" sz="4700" b="0" dirty="0" smtClean="0"/>
              <a:t> le </a:t>
            </a:r>
            <a:r>
              <a:rPr lang="fr-FR" sz="4700" b="0" dirty="0" smtClean="0"/>
              <a:t>pardon et la vie.</a:t>
            </a:r>
            <a:endParaRPr lang="fr-FR" sz="4700" b="0" dirty="0"/>
          </a:p>
        </p:txBody>
      </p:sp>
    </p:spTree>
    <p:extLst>
      <p:ext uri="{BB962C8B-B14F-4D97-AF65-F5344CB8AC3E}">
        <p14:creationId xmlns:p14="http://schemas.microsoft.com/office/powerpoint/2010/main" val="202771778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rmAutofit/>
          </a:bodyPr>
          <a:lstStyle/>
          <a:p>
            <a:r>
              <a:rPr lang="fr-FR" dirty="0" smtClean="0">
                <a:latin typeface="Arial" pitchFamily="34" charset="0"/>
                <a:cs typeface="Arial" pitchFamily="34" charset="0"/>
              </a:rPr>
              <a:t>Revoir, réagir et revenir :</a:t>
            </a:r>
            <a:endParaRPr lang="fr-FR" dirty="0">
              <a:latin typeface="Arial" pitchFamily="34" charset="0"/>
              <a:cs typeface="Arial" pitchFamily="34" charset="0"/>
            </a:endParaRPr>
          </a:p>
        </p:txBody>
      </p:sp>
      <p:sp>
        <p:nvSpPr>
          <p:cNvPr id="4" name="Content Placeholder 3"/>
          <p:cNvSpPr>
            <a:spLocks noGrp="1"/>
          </p:cNvSpPr>
          <p:nvPr>
            <p:ph sz="half" idx="2"/>
          </p:nvPr>
        </p:nvSpPr>
        <p:spPr/>
        <p:txBody>
          <a:bodyPr/>
          <a:lstStyle/>
          <a:p>
            <a:r>
              <a:rPr lang="fr-FR" sz="3600" b="0" u="sng" dirty="0" smtClean="0">
                <a:latin typeface="Arial" pitchFamily="34" charset="0"/>
                <a:cs typeface="Arial" pitchFamily="34" charset="0"/>
              </a:rPr>
              <a:t>www.AzBible.yolasite.com/fr</a:t>
            </a:r>
            <a:endParaRPr lang="fr-FR" sz="3600" b="0" u="sng" dirty="0">
              <a:latin typeface="Arial" pitchFamily="34" charset="0"/>
              <a:cs typeface="Arial" pitchFamily="34" charset="0"/>
            </a:endParaRPr>
          </a:p>
        </p:txBody>
      </p:sp>
      <p:pic>
        <p:nvPicPr>
          <p:cNvPr id="3" name="Content Placeholder 2">
            <a:hlinkClick r:id="rId3"/>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8244408" y="5948838"/>
            <a:ext cx="899592" cy="909162"/>
          </a:xfrm>
        </p:spPr>
      </p:pic>
      <p:sp>
        <p:nvSpPr>
          <p:cNvPr id="5" name="TextBox 4"/>
          <p:cNvSpPr txBox="1"/>
          <p:nvPr/>
        </p:nvSpPr>
        <p:spPr>
          <a:xfrm>
            <a:off x="11562" y="1210343"/>
            <a:ext cx="9132438" cy="4738495"/>
          </a:xfrm>
          <a:prstGeom prst="rect">
            <a:avLst/>
          </a:prstGeom>
          <a:noFill/>
        </p:spPr>
        <p:txBody>
          <a:bodyPr wrap="square" rtlCol="0">
            <a:normAutofit fontScale="92500"/>
          </a:bodyPr>
          <a:lstStyle/>
          <a:p>
            <a:pPr marL="685800" indent="-685800">
              <a:buFont typeface="Wingdings" panose="05000000000000000000" pitchFamily="2" charset="2"/>
              <a:buChar char="Ø"/>
            </a:pPr>
            <a:r>
              <a:rPr lang="fr-FR" sz="5000" dirty="0" smtClean="0"/>
              <a:t>La vie est trop courte pour manquer le but.</a:t>
            </a:r>
          </a:p>
          <a:p>
            <a:pPr marL="685800" indent="-685800">
              <a:buFont typeface="Wingdings" panose="05000000000000000000" pitchFamily="2" charset="2"/>
              <a:buChar char="Ø"/>
            </a:pPr>
            <a:r>
              <a:rPr lang="fr-FR" sz="5000" dirty="0" smtClean="0"/>
              <a:t>La Bible montre le but de la vie.</a:t>
            </a:r>
          </a:p>
          <a:p>
            <a:pPr marL="685800" indent="-685800">
              <a:buFont typeface="Wingdings" panose="05000000000000000000" pitchFamily="2" charset="2"/>
              <a:buChar char="Ø"/>
            </a:pPr>
            <a:r>
              <a:rPr lang="fr-FR" sz="5000" dirty="0" smtClean="0"/>
              <a:t>La vie éternelle est offerte à tous ceux qui crois Jésus au point de Lui demander son pardon.</a:t>
            </a:r>
            <a:endParaRPr lang="fr-FR" sz="5000" dirty="0"/>
          </a:p>
        </p:txBody>
      </p:sp>
    </p:spTree>
    <p:extLst>
      <p:ext uri="{BB962C8B-B14F-4D97-AF65-F5344CB8AC3E}">
        <p14:creationId xmlns:p14="http://schemas.microsoft.com/office/powerpoint/2010/main" val="2713079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wheel(1)">
                                      <p:cBhvr>
                                        <p:cTn id="3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Il y a un seul problème…</a:t>
            </a:r>
            <a:endParaRPr lang="fr-FR" dirty="0"/>
          </a:p>
        </p:txBody>
      </p:sp>
      <p:sp>
        <p:nvSpPr>
          <p:cNvPr id="3" name="Content Placeholder 2"/>
          <p:cNvSpPr>
            <a:spLocks noGrp="1"/>
          </p:cNvSpPr>
          <p:nvPr>
            <p:ph sz="half" idx="1"/>
          </p:nvPr>
        </p:nvSpPr>
        <p:spPr/>
        <p:txBody>
          <a:bodyPr>
            <a:normAutofit/>
          </a:bodyPr>
          <a:lstStyle/>
          <a:p>
            <a:r>
              <a:rPr lang="fr-FR" dirty="0" smtClean="0"/>
              <a:t>L’éducation se termine…</a:t>
            </a:r>
          </a:p>
          <a:p>
            <a:r>
              <a:rPr lang="fr-FR" dirty="0" smtClean="0"/>
              <a:t>Le plan de carrière a une limite…</a:t>
            </a:r>
          </a:p>
          <a:p>
            <a:r>
              <a:rPr lang="fr-FR" dirty="0" smtClean="0"/>
              <a:t>La retraite s’évapore…</a:t>
            </a:r>
          </a:p>
          <a:p>
            <a:r>
              <a:rPr lang="fr-FR" dirty="0" smtClean="0"/>
              <a:t>Les amis s’en vont…</a:t>
            </a:r>
          </a:p>
          <a:p>
            <a:r>
              <a:rPr lang="fr-FR" dirty="0" smtClean="0"/>
              <a:t>La santé n’est pas éternelle…</a:t>
            </a:r>
            <a:endParaRPr lang="fr-FR" dirty="0"/>
          </a:p>
        </p:txBody>
      </p:sp>
      <p:sp>
        <p:nvSpPr>
          <p:cNvPr id="4" name="Content Placeholder 3"/>
          <p:cNvSpPr>
            <a:spLocks noGrp="1"/>
          </p:cNvSpPr>
          <p:nvPr>
            <p:ph sz="half" idx="2"/>
          </p:nvPr>
        </p:nvSpPr>
        <p:spPr/>
        <p:txBody>
          <a:bodyPr/>
          <a:lstStyle/>
          <a:p>
            <a:r>
              <a:rPr lang="fr-FR" dirty="0" smtClean="0"/>
              <a:t>Quel est le problème ?</a:t>
            </a:r>
            <a:endParaRPr lang="fr-FR" dirty="0"/>
          </a:p>
        </p:txBody>
      </p:sp>
    </p:spTree>
    <p:extLst>
      <p:ext uri="{BB962C8B-B14F-4D97-AF65-F5344CB8AC3E}">
        <p14:creationId xmlns:p14="http://schemas.microsoft.com/office/powerpoint/2010/main" val="371202251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vie est trop courte !</a:t>
            </a:r>
            <a:endParaRPr lang="fr-FR" dirty="0"/>
          </a:p>
        </p:txBody>
      </p:sp>
      <p:sp>
        <p:nvSpPr>
          <p:cNvPr id="3" name="Content Placeholder 2"/>
          <p:cNvSpPr>
            <a:spLocks noGrp="1"/>
          </p:cNvSpPr>
          <p:nvPr>
            <p:ph sz="half" idx="1"/>
          </p:nvPr>
        </p:nvSpPr>
        <p:spPr/>
        <p:txBody>
          <a:bodyPr>
            <a:normAutofit/>
          </a:bodyPr>
          <a:lstStyle/>
          <a:p>
            <a:r>
              <a:rPr lang="fr-FR" sz="6000" dirty="0" smtClean="0"/>
              <a:t>« Le </a:t>
            </a:r>
            <a:r>
              <a:rPr lang="fr-FR" sz="6000" dirty="0"/>
              <a:t>péché paye un salaire, et c’est la </a:t>
            </a:r>
            <a:r>
              <a:rPr lang="fr-FR" sz="6000" dirty="0" smtClean="0"/>
              <a:t>mort… »</a:t>
            </a:r>
          </a:p>
          <a:p>
            <a:r>
              <a:rPr lang="fr-FR" sz="4000" b="1" i="1" dirty="0" smtClean="0">
                <a:solidFill>
                  <a:srgbClr val="00FF00"/>
                </a:solidFill>
              </a:rPr>
              <a:t>Romains 6v23 </a:t>
            </a:r>
            <a:r>
              <a:rPr lang="fr-FR" sz="2400" b="1" i="1" dirty="0" smtClean="0">
                <a:solidFill>
                  <a:srgbClr val="00FF00"/>
                </a:solidFill>
              </a:rPr>
              <a:t>BDP1998</a:t>
            </a:r>
          </a:p>
          <a:p>
            <a:r>
              <a:rPr lang="fr-FR" dirty="0" smtClean="0"/>
              <a:t>« Tous </a:t>
            </a:r>
            <a:r>
              <a:rPr lang="fr-FR" dirty="0"/>
              <a:t>ont </a:t>
            </a:r>
            <a:r>
              <a:rPr lang="fr-FR" dirty="0" smtClean="0"/>
              <a:t>péché… »</a:t>
            </a:r>
            <a:endParaRPr lang="fr-FR" dirty="0"/>
          </a:p>
          <a:p>
            <a:r>
              <a:rPr lang="fr-FR" sz="4000" b="1" i="1" dirty="0">
                <a:solidFill>
                  <a:srgbClr val="00FF00"/>
                </a:solidFill>
              </a:rPr>
              <a:t>Romains </a:t>
            </a:r>
            <a:r>
              <a:rPr lang="fr-FR" sz="4000" b="1" i="1" dirty="0" smtClean="0">
                <a:solidFill>
                  <a:srgbClr val="00FF00"/>
                </a:solidFill>
              </a:rPr>
              <a:t>3v23 </a:t>
            </a:r>
            <a:r>
              <a:rPr lang="fr-FR" sz="2400" b="1" i="1" dirty="0" smtClean="0">
                <a:solidFill>
                  <a:srgbClr val="00FF00"/>
                </a:solidFill>
              </a:rPr>
              <a:t>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dirty="0" smtClean="0"/>
              <a:t>Quel devrait être notre priorité ?</a:t>
            </a:r>
            <a:endParaRPr lang="fr-FR" dirty="0"/>
          </a:p>
        </p:txBody>
      </p:sp>
    </p:spTree>
    <p:extLst>
      <p:ext uri="{BB962C8B-B14F-4D97-AF65-F5344CB8AC3E}">
        <p14:creationId xmlns:p14="http://schemas.microsoft.com/office/powerpoint/2010/main" val="20243076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Rester en vie !</a:t>
            </a:r>
            <a:endParaRPr lang="fr-FR" dirty="0"/>
          </a:p>
        </p:txBody>
      </p:sp>
      <p:sp>
        <p:nvSpPr>
          <p:cNvPr id="3" name="Content Placeholder 2"/>
          <p:cNvSpPr>
            <a:spLocks noGrp="1"/>
          </p:cNvSpPr>
          <p:nvPr>
            <p:ph sz="half" idx="1"/>
          </p:nvPr>
        </p:nvSpPr>
        <p:spPr/>
        <p:txBody>
          <a:bodyPr>
            <a:normAutofit/>
          </a:bodyPr>
          <a:lstStyle/>
          <a:p>
            <a:r>
              <a:rPr lang="fr-FR" dirty="0" smtClean="0"/>
              <a:t>Mais… comment ?</a:t>
            </a:r>
          </a:p>
          <a:p>
            <a:endParaRPr lang="fr-FR" sz="1000" dirty="0" smtClean="0"/>
          </a:p>
          <a:p>
            <a:r>
              <a:rPr lang="fr-FR" dirty="0" smtClean="0">
                <a:solidFill>
                  <a:srgbClr val="FFC000"/>
                </a:solidFill>
              </a:rPr>
              <a:t>Le but de la Sainte Bible est de nous montrer le chemin.</a:t>
            </a:r>
          </a:p>
          <a:p>
            <a:endParaRPr lang="fr-FR" sz="1000" dirty="0" smtClean="0">
              <a:solidFill>
                <a:srgbClr val="FFC000"/>
              </a:solidFill>
            </a:endParaRPr>
          </a:p>
          <a:p>
            <a:r>
              <a:rPr lang="fr-FR" dirty="0" smtClean="0"/>
              <a:t>« Jésus </a:t>
            </a:r>
            <a:r>
              <a:rPr lang="fr-FR" dirty="0"/>
              <a:t>lui </a:t>
            </a:r>
            <a:r>
              <a:rPr lang="fr-FR" dirty="0" smtClean="0"/>
              <a:t>dit :  ‘Je </a:t>
            </a:r>
            <a:r>
              <a:rPr lang="fr-FR" dirty="0"/>
              <a:t>suis le chemin, la vérité et la vie</a:t>
            </a:r>
            <a:r>
              <a:rPr lang="fr-FR" dirty="0" smtClean="0"/>
              <a:t>. »  </a:t>
            </a:r>
            <a:r>
              <a:rPr lang="fr-FR" b="1" i="1" dirty="0" smtClean="0">
                <a:solidFill>
                  <a:srgbClr val="00FF00"/>
                </a:solidFill>
              </a:rPr>
              <a:t>Jean 14v6 </a:t>
            </a:r>
            <a:r>
              <a:rPr lang="fr-FR" sz="2600" b="1" i="1" dirty="0" smtClean="0">
                <a:solidFill>
                  <a:srgbClr val="00FF00"/>
                </a:solidFill>
              </a:rPr>
              <a:t>BDP1998</a:t>
            </a:r>
            <a:endParaRPr lang="fr-FR" sz="2600" b="1" i="1" dirty="0">
              <a:solidFill>
                <a:srgbClr val="00FF00"/>
              </a:solidFill>
            </a:endParaRPr>
          </a:p>
        </p:txBody>
      </p:sp>
      <p:sp>
        <p:nvSpPr>
          <p:cNvPr id="4" name="Content Placeholder 3"/>
          <p:cNvSpPr>
            <a:spLocks noGrp="1"/>
          </p:cNvSpPr>
          <p:nvPr>
            <p:ph sz="half" idx="2"/>
          </p:nvPr>
        </p:nvSpPr>
        <p:spPr/>
        <p:txBody>
          <a:bodyPr/>
          <a:lstStyle/>
          <a:p>
            <a:r>
              <a:rPr lang="fr-FR" dirty="0" smtClean="0"/>
              <a:t>Comment reçoit-on cette vie ?</a:t>
            </a:r>
            <a:endParaRPr lang="fr-FR" dirty="0"/>
          </a:p>
        </p:txBody>
      </p:sp>
    </p:spTree>
    <p:extLst>
      <p:ext uri="{BB962C8B-B14F-4D97-AF65-F5344CB8AC3E}">
        <p14:creationId xmlns:p14="http://schemas.microsoft.com/office/powerpoint/2010/main" val="303073266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u="sng" dirty="0" smtClean="0"/>
              <a:t>Toute</a:t>
            </a:r>
            <a:r>
              <a:rPr lang="fr-FR" dirty="0" smtClean="0"/>
              <a:t> la Bible en parle.</a:t>
            </a:r>
            <a:endParaRPr lang="fr-FR" dirty="0"/>
          </a:p>
        </p:txBody>
      </p:sp>
      <p:sp>
        <p:nvSpPr>
          <p:cNvPr id="3" name="Content Placeholder 2"/>
          <p:cNvSpPr>
            <a:spLocks noGrp="1"/>
          </p:cNvSpPr>
          <p:nvPr>
            <p:ph sz="half" idx="1"/>
          </p:nvPr>
        </p:nvSpPr>
        <p:spPr/>
        <p:txBody>
          <a:bodyPr>
            <a:noAutofit/>
          </a:bodyPr>
          <a:lstStyle/>
          <a:p>
            <a:pPr>
              <a:spcBef>
                <a:spcPts val="2400"/>
              </a:spcBef>
            </a:pPr>
            <a:r>
              <a:rPr lang="fr-FR" sz="4000" dirty="0" smtClean="0"/>
              <a:t>« Alors </a:t>
            </a:r>
            <a:r>
              <a:rPr lang="fr-FR" sz="4000" dirty="0"/>
              <a:t>sera sauvé, quel qu’il soit, celui qui </a:t>
            </a:r>
            <a:r>
              <a:rPr lang="fr-FR" sz="4000" dirty="0">
                <a:solidFill>
                  <a:srgbClr val="FFC000"/>
                </a:solidFill>
              </a:rPr>
              <a:t>invoquera</a:t>
            </a:r>
            <a:r>
              <a:rPr lang="fr-FR" sz="4000" dirty="0"/>
              <a:t> le Nom de Yahvé</a:t>
            </a:r>
            <a:r>
              <a:rPr lang="fr-FR" sz="4000" dirty="0" smtClean="0"/>
              <a:t>. » </a:t>
            </a:r>
            <a:r>
              <a:rPr lang="fr-FR" sz="3600" b="1" i="1" dirty="0">
                <a:solidFill>
                  <a:srgbClr val="00FF00"/>
                </a:solidFill>
              </a:rPr>
              <a:t>Joël </a:t>
            </a:r>
            <a:r>
              <a:rPr lang="fr-FR" sz="3600" b="1" i="1" dirty="0" smtClean="0">
                <a:solidFill>
                  <a:srgbClr val="00FF00"/>
                </a:solidFill>
              </a:rPr>
              <a:t>3v5 </a:t>
            </a:r>
          </a:p>
          <a:p>
            <a:pPr>
              <a:spcBef>
                <a:spcPts val="2400"/>
              </a:spcBef>
            </a:pPr>
            <a:r>
              <a:rPr lang="fr-FR" sz="4000" dirty="0" smtClean="0"/>
              <a:t>« Alors </a:t>
            </a:r>
            <a:r>
              <a:rPr lang="fr-FR" sz="4000" dirty="0"/>
              <a:t>sera sauvé, quel qu’il soit, celui qui </a:t>
            </a:r>
            <a:r>
              <a:rPr lang="fr-FR" sz="4000" dirty="0">
                <a:solidFill>
                  <a:srgbClr val="FFC000"/>
                </a:solidFill>
              </a:rPr>
              <a:t>invoquera</a:t>
            </a:r>
            <a:r>
              <a:rPr lang="fr-FR" sz="4000" dirty="0"/>
              <a:t> le Nom du Seigneur</a:t>
            </a:r>
            <a:r>
              <a:rPr lang="fr-FR" sz="4000" dirty="0" smtClean="0"/>
              <a:t>. »</a:t>
            </a:r>
            <a:r>
              <a:rPr lang="fr-FR" sz="3600" b="1" i="1" dirty="0" smtClean="0">
                <a:solidFill>
                  <a:srgbClr val="00FF00"/>
                </a:solidFill>
              </a:rPr>
              <a:t>  </a:t>
            </a:r>
            <a:r>
              <a:rPr lang="fr-FR" sz="3600" b="1" i="1" dirty="0">
                <a:solidFill>
                  <a:srgbClr val="00FF00"/>
                </a:solidFill>
              </a:rPr>
              <a:t>Actes </a:t>
            </a:r>
            <a:r>
              <a:rPr lang="fr-FR" sz="3600" b="1" i="1" dirty="0" smtClean="0">
                <a:solidFill>
                  <a:srgbClr val="00FF00"/>
                </a:solidFill>
              </a:rPr>
              <a:t>2v21</a:t>
            </a:r>
          </a:p>
          <a:p>
            <a:pPr>
              <a:spcBef>
                <a:spcPts val="2400"/>
              </a:spcBef>
            </a:pPr>
            <a:r>
              <a:rPr lang="fr-FR" sz="4000" dirty="0" smtClean="0"/>
              <a:t>« Celui </a:t>
            </a:r>
            <a:r>
              <a:rPr lang="fr-FR" sz="4000" dirty="0"/>
              <a:t>qui </a:t>
            </a:r>
            <a:r>
              <a:rPr lang="fr-FR" sz="4000" dirty="0">
                <a:solidFill>
                  <a:srgbClr val="FFC000"/>
                </a:solidFill>
              </a:rPr>
              <a:t>invoque</a:t>
            </a:r>
            <a:r>
              <a:rPr lang="fr-FR" sz="4000" dirty="0"/>
              <a:t> le nom du Seigneur sera sauvé, quel qu’il soit</a:t>
            </a:r>
            <a:r>
              <a:rPr lang="fr-FR" sz="4000" dirty="0" smtClean="0"/>
              <a:t>. »</a:t>
            </a:r>
            <a:r>
              <a:rPr lang="fr-FR" sz="3600" b="1" i="1" dirty="0" smtClean="0"/>
              <a:t> </a:t>
            </a:r>
            <a:r>
              <a:rPr lang="fr-FR" sz="3600" b="1" i="1" dirty="0" smtClean="0">
                <a:solidFill>
                  <a:srgbClr val="00FF00"/>
                </a:solidFill>
              </a:rPr>
              <a:t> </a:t>
            </a:r>
            <a:r>
              <a:rPr lang="fr-FR" sz="3600" b="1" i="1" dirty="0">
                <a:solidFill>
                  <a:srgbClr val="00FF00"/>
                </a:solidFill>
              </a:rPr>
              <a:t>Romains </a:t>
            </a:r>
            <a:r>
              <a:rPr lang="fr-FR" sz="3600" b="1" i="1" dirty="0" smtClean="0">
                <a:solidFill>
                  <a:srgbClr val="00FF00"/>
                </a:solidFill>
              </a:rPr>
              <a:t>10v13 </a:t>
            </a:r>
            <a:r>
              <a:rPr lang="fr-FR" sz="2400" b="1" i="1" dirty="0" smtClean="0">
                <a:solidFill>
                  <a:srgbClr val="00FF00"/>
                </a:solidFill>
              </a:rPr>
              <a:t>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b="0" dirty="0" smtClean="0"/>
              <a:t>Mais, que veut dire « invoquer » ?</a:t>
            </a:r>
            <a:endParaRPr lang="fr-FR" b="0" dirty="0"/>
          </a:p>
        </p:txBody>
      </p:sp>
    </p:spTree>
    <p:extLst>
      <p:ext uri="{BB962C8B-B14F-4D97-AF65-F5344CB8AC3E}">
        <p14:creationId xmlns:p14="http://schemas.microsoft.com/office/powerpoint/2010/main" val="204596869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Prier à quelqu’un </a:t>
            </a:r>
            <a:r>
              <a:rPr lang="fr-FR" u="sng" dirty="0" smtClean="0"/>
              <a:t>précis</a:t>
            </a:r>
            <a:r>
              <a:rPr lang="fr-FR" dirty="0" smtClean="0"/>
              <a:t>.</a:t>
            </a:r>
            <a:endParaRPr lang="fr-FR" dirty="0"/>
          </a:p>
        </p:txBody>
      </p:sp>
      <p:sp>
        <p:nvSpPr>
          <p:cNvPr id="3" name="Content Placeholder 2"/>
          <p:cNvSpPr>
            <a:spLocks noGrp="1"/>
          </p:cNvSpPr>
          <p:nvPr>
            <p:ph sz="half" idx="1"/>
          </p:nvPr>
        </p:nvSpPr>
        <p:spPr/>
        <p:txBody>
          <a:bodyPr>
            <a:normAutofit fontScale="92500"/>
          </a:bodyPr>
          <a:lstStyle/>
          <a:p>
            <a:pPr>
              <a:spcBef>
                <a:spcPts val="2400"/>
              </a:spcBef>
            </a:pPr>
            <a:r>
              <a:rPr lang="fr-FR" dirty="0" smtClean="0"/>
              <a:t>« Je </a:t>
            </a:r>
            <a:r>
              <a:rPr lang="fr-FR" dirty="0"/>
              <a:t>tournai mon regard vers le </a:t>
            </a:r>
            <a:r>
              <a:rPr lang="fr-FR" dirty="0">
                <a:solidFill>
                  <a:srgbClr val="FFC000"/>
                </a:solidFill>
              </a:rPr>
              <a:t>Seigneur</a:t>
            </a:r>
            <a:r>
              <a:rPr lang="fr-FR" dirty="0"/>
              <a:t> Dieu pour l’</a:t>
            </a:r>
            <a:r>
              <a:rPr lang="fr-FR" b="1" i="1" u="sng" dirty="0"/>
              <a:t>invoquer dans la </a:t>
            </a:r>
            <a:r>
              <a:rPr lang="fr-FR" b="1" i="1" u="sng" dirty="0" smtClean="0"/>
              <a:t>prière</a:t>
            </a:r>
            <a:r>
              <a:rPr lang="fr-FR" dirty="0" smtClean="0"/>
              <a:t>… »  </a:t>
            </a:r>
            <a:r>
              <a:rPr lang="fr-FR" sz="4300" b="1" i="1" dirty="0">
                <a:solidFill>
                  <a:srgbClr val="00FF00"/>
                </a:solidFill>
              </a:rPr>
              <a:t>Daniel </a:t>
            </a:r>
            <a:r>
              <a:rPr lang="fr-FR" sz="4300" b="1" i="1" dirty="0" smtClean="0">
                <a:solidFill>
                  <a:srgbClr val="00FF00"/>
                </a:solidFill>
              </a:rPr>
              <a:t>9v3</a:t>
            </a:r>
          </a:p>
          <a:p>
            <a:pPr>
              <a:spcBef>
                <a:spcPts val="2400"/>
              </a:spcBef>
            </a:pPr>
            <a:r>
              <a:rPr lang="fr-FR" dirty="0" smtClean="0"/>
              <a:t>« </a:t>
            </a:r>
            <a:r>
              <a:rPr lang="fr-FR" dirty="0" smtClean="0">
                <a:solidFill>
                  <a:srgbClr val="FFC000"/>
                </a:solidFill>
              </a:rPr>
              <a:t>Seigneur</a:t>
            </a:r>
            <a:r>
              <a:rPr lang="fr-FR" dirty="0"/>
              <a:t>, </a:t>
            </a:r>
            <a:r>
              <a:rPr lang="fr-FR" b="1" i="1" u="sng" dirty="0" smtClean="0"/>
              <a:t>sauve-moi</a:t>
            </a:r>
            <a:r>
              <a:rPr lang="fr-FR" dirty="0" smtClean="0"/>
              <a:t> ! »</a:t>
            </a:r>
            <a:r>
              <a:rPr lang="fr-FR" sz="4300" b="1" i="1" dirty="0" smtClean="0">
                <a:solidFill>
                  <a:srgbClr val="00FF00"/>
                </a:solidFill>
              </a:rPr>
              <a:t>  </a:t>
            </a:r>
            <a:r>
              <a:rPr lang="fr-FR" sz="4300" b="1" i="1" dirty="0">
                <a:solidFill>
                  <a:srgbClr val="00FF00"/>
                </a:solidFill>
              </a:rPr>
              <a:t>Matthieu </a:t>
            </a:r>
            <a:r>
              <a:rPr lang="fr-FR" sz="4300" b="1" i="1" dirty="0" smtClean="0">
                <a:solidFill>
                  <a:srgbClr val="00FF00"/>
                </a:solidFill>
              </a:rPr>
              <a:t>14v30</a:t>
            </a:r>
          </a:p>
          <a:p>
            <a:pPr>
              <a:spcBef>
                <a:spcPts val="2400"/>
              </a:spcBef>
            </a:pPr>
            <a:r>
              <a:rPr lang="fr-FR" dirty="0" smtClean="0"/>
              <a:t>« </a:t>
            </a:r>
            <a:r>
              <a:rPr lang="fr-FR" dirty="0" smtClean="0">
                <a:solidFill>
                  <a:srgbClr val="FFC000"/>
                </a:solidFill>
              </a:rPr>
              <a:t>Maître</a:t>
            </a:r>
            <a:r>
              <a:rPr lang="fr-FR" dirty="0" smtClean="0"/>
              <a:t>… Je </a:t>
            </a:r>
            <a:r>
              <a:rPr lang="fr-FR" dirty="0"/>
              <a:t>crois, mais viens en aide à mon manque de </a:t>
            </a:r>
            <a:r>
              <a:rPr lang="fr-FR" dirty="0" smtClean="0"/>
              <a:t>foi ! »</a:t>
            </a:r>
            <a:r>
              <a:rPr lang="fr-FR" b="1" i="1" dirty="0" smtClean="0">
                <a:solidFill>
                  <a:srgbClr val="00FF00"/>
                </a:solidFill>
              </a:rPr>
              <a:t>  </a:t>
            </a:r>
            <a:r>
              <a:rPr lang="fr-FR" sz="4300" b="1" i="1" dirty="0">
                <a:solidFill>
                  <a:srgbClr val="00FF00"/>
                </a:solidFill>
              </a:rPr>
              <a:t>Marc </a:t>
            </a:r>
            <a:r>
              <a:rPr lang="fr-FR" sz="4300" b="1" i="1" dirty="0" smtClean="0">
                <a:solidFill>
                  <a:srgbClr val="00FF00"/>
                </a:solidFill>
              </a:rPr>
              <a:t>9v17à24 </a:t>
            </a:r>
            <a:r>
              <a:rPr lang="fr-FR" sz="2600" b="1" i="1" dirty="0" smtClean="0">
                <a:solidFill>
                  <a:srgbClr val="00FF00"/>
                </a:solidFill>
              </a:rPr>
              <a:t>BDP1998</a:t>
            </a:r>
            <a:endParaRPr lang="fr-FR" sz="2600" b="1" i="1" dirty="0">
              <a:solidFill>
                <a:srgbClr val="00FF00"/>
              </a:solidFill>
            </a:endParaRPr>
          </a:p>
        </p:txBody>
      </p:sp>
      <p:sp>
        <p:nvSpPr>
          <p:cNvPr id="4" name="Content Placeholder 3"/>
          <p:cNvSpPr>
            <a:spLocks noGrp="1"/>
          </p:cNvSpPr>
          <p:nvPr>
            <p:ph sz="half" idx="2"/>
          </p:nvPr>
        </p:nvSpPr>
        <p:spPr/>
        <p:txBody>
          <a:bodyPr/>
          <a:lstStyle/>
          <a:p>
            <a:r>
              <a:rPr lang="fr-FR" dirty="0" smtClean="0"/>
              <a:t>Il faut invoquer Dieu seul.</a:t>
            </a:r>
            <a:endParaRPr lang="fr-FR" dirty="0"/>
          </a:p>
        </p:txBody>
      </p:sp>
    </p:spTree>
    <p:extLst>
      <p:ext uri="{BB962C8B-B14F-4D97-AF65-F5344CB8AC3E}">
        <p14:creationId xmlns:p14="http://schemas.microsoft.com/office/powerpoint/2010/main" val="418315936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Il n’y a que le </a:t>
            </a:r>
            <a:r>
              <a:rPr lang="fr-FR" u="sng" dirty="0" smtClean="0"/>
              <a:t>Sauveur</a:t>
            </a:r>
            <a:r>
              <a:rPr lang="fr-FR" dirty="0" smtClean="0"/>
              <a:t> qui sauve.</a:t>
            </a:r>
            <a:endParaRPr lang="fr-FR" dirty="0"/>
          </a:p>
        </p:txBody>
      </p:sp>
      <p:sp>
        <p:nvSpPr>
          <p:cNvPr id="3" name="Content Placeholder 2"/>
          <p:cNvSpPr>
            <a:spLocks noGrp="1"/>
          </p:cNvSpPr>
          <p:nvPr>
            <p:ph sz="half" idx="1"/>
          </p:nvPr>
        </p:nvSpPr>
        <p:spPr/>
        <p:txBody>
          <a:bodyPr>
            <a:normAutofit/>
          </a:bodyPr>
          <a:lstStyle/>
          <a:p>
            <a:r>
              <a:rPr lang="fr-FR" dirty="0" smtClean="0"/>
              <a:t>« Si </a:t>
            </a:r>
            <a:r>
              <a:rPr lang="fr-FR" dirty="0"/>
              <a:t>Noé, Daniel et Job étaient dans ce pays, par ma vie, dit Yahvé, ils ne sauveraient ni fils ni fille, mais ils sauveraient leur propre vie à cause de leur justice</a:t>
            </a:r>
            <a:r>
              <a:rPr lang="fr-FR" dirty="0" smtClean="0"/>
              <a:t>. »  </a:t>
            </a:r>
            <a:r>
              <a:rPr lang="fr-FR" b="1" i="1" dirty="0">
                <a:solidFill>
                  <a:srgbClr val="00FF00"/>
                </a:solidFill>
              </a:rPr>
              <a:t>Ezéchiel </a:t>
            </a:r>
            <a:r>
              <a:rPr lang="fr-FR" b="1" i="1" dirty="0" smtClean="0">
                <a:solidFill>
                  <a:srgbClr val="00FF00"/>
                </a:solidFill>
              </a:rPr>
              <a:t>14v20</a:t>
            </a:r>
            <a:r>
              <a:rPr lang="fr-FR" sz="2400" b="1" i="1" dirty="0" smtClean="0">
                <a:solidFill>
                  <a:srgbClr val="00FF00"/>
                </a:solidFill>
              </a:rPr>
              <a:t> 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b="0" dirty="0" smtClean="0"/>
              <a:t>Souvenez-vous de Saül ! </a:t>
            </a:r>
            <a:r>
              <a:rPr lang="fr-FR" sz="4000" dirty="0" smtClean="0">
                <a:solidFill>
                  <a:srgbClr val="00FF00"/>
                </a:solidFill>
              </a:rPr>
              <a:t>1Ch10v13</a:t>
            </a:r>
            <a:endParaRPr lang="fr-FR" sz="4000" dirty="0">
              <a:solidFill>
                <a:srgbClr val="00FF00"/>
              </a:solidFill>
            </a:endParaRPr>
          </a:p>
        </p:txBody>
      </p:sp>
    </p:spTree>
    <p:extLst>
      <p:ext uri="{BB962C8B-B14F-4D97-AF65-F5344CB8AC3E}">
        <p14:creationId xmlns:p14="http://schemas.microsoft.com/office/powerpoint/2010/main" val="66995226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La prière à Jésus</a:t>
            </a:r>
            <a:endParaRPr lang="fr-FR" dirty="0"/>
          </a:p>
        </p:txBody>
      </p:sp>
      <p:sp>
        <p:nvSpPr>
          <p:cNvPr id="3" name="Content Placeholder 2"/>
          <p:cNvSpPr>
            <a:spLocks noGrp="1"/>
          </p:cNvSpPr>
          <p:nvPr>
            <p:ph sz="half" idx="1"/>
          </p:nvPr>
        </p:nvSpPr>
        <p:spPr/>
        <p:txBody>
          <a:bodyPr>
            <a:normAutofit/>
          </a:bodyPr>
          <a:lstStyle/>
          <a:p>
            <a:r>
              <a:rPr lang="fr-FR" dirty="0" smtClean="0"/>
              <a:t>« </a:t>
            </a:r>
            <a:r>
              <a:rPr lang="fr-FR" b="1" i="1" dirty="0" smtClean="0">
                <a:solidFill>
                  <a:srgbClr val="FFC000"/>
                </a:solidFill>
              </a:rPr>
              <a:t>C’est </a:t>
            </a:r>
            <a:r>
              <a:rPr lang="fr-FR" b="1" i="1" dirty="0">
                <a:solidFill>
                  <a:srgbClr val="FFC000"/>
                </a:solidFill>
              </a:rPr>
              <a:t>grâce au Nom de </a:t>
            </a:r>
            <a:r>
              <a:rPr lang="fr-FR" b="1" i="1" dirty="0" smtClean="0">
                <a:solidFill>
                  <a:srgbClr val="FFC000"/>
                </a:solidFill>
              </a:rPr>
              <a:t>Jésus</a:t>
            </a:r>
            <a:r>
              <a:rPr lang="fr-FR" dirty="0" smtClean="0"/>
              <a:t>… Le </a:t>
            </a:r>
            <a:r>
              <a:rPr lang="fr-FR" dirty="0"/>
              <a:t>salut ne se trouve en aucun autre</a:t>
            </a:r>
            <a:r>
              <a:rPr lang="fr-FR" dirty="0" smtClean="0"/>
              <a:t>.  </a:t>
            </a:r>
            <a:r>
              <a:rPr lang="fr-FR" b="1" i="1" u="sng" dirty="0"/>
              <a:t>Aucun autre Nom</a:t>
            </a:r>
            <a:r>
              <a:rPr lang="fr-FR" dirty="0"/>
              <a:t> sous le ciel n’a été donné aux hommes par lequel nous devrions être sauvés</a:t>
            </a:r>
            <a:r>
              <a:rPr lang="fr-FR" dirty="0" smtClean="0"/>
              <a:t>. »</a:t>
            </a:r>
          </a:p>
          <a:p>
            <a:r>
              <a:rPr lang="fr-FR" b="1" i="1" dirty="0" smtClean="0">
                <a:solidFill>
                  <a:srgbClr val="00FF00"/>
                </a:solidFill>
              </a:rPr>
              <a:t>Actes 4v10à12</a:t>
            </a:r>
            <a:r>
              <a:rPr lang="fr-FR" sz="2400" b="1" i="1" dirty="0" smtClean="0">
                <a:solidFill>
                  <a:srgbClr val="00FF00"/>
                </a:solidFill>
              </a:rPr>
              <a:t> 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dirty="0" smtClean="0"/>
              <a:t>Pourquoi ?</a:t>
            </a:r>
            <a:endParaRPr lang="fr-FR" dirty="0"/>
          </a:p>
        </p:txBody>
      </p:sp>
    </p:spTree>
    <p:extLst>
      <p:ext uri="{BB962C8B-B14F-4D97-AF65-F5344CB8AC3E}">
        <p14:creationId xmlns:p14="http://schemas.microsoft.com/office/powerpoint/2010/main" val="28042591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Il n’y </a:t>
            </a:r>
            <a:r>
              <a:rPr lang="fr-FR" u="sng" dirty="0" smtClean="0"/>
              <a:t>que</a:t>
            </a:r>
            <a:r>
              <a:rPr lang="fr-FR" dirty="0" smtClean="0"/>
              <a:t> le Sauveur qui sauve.</a:t>
            </a:r>
            <a:endParaRPr lang="fr-FR" dirty="0"/>
          </a:p>
        </p:txBody>
      </p:sp>
      <p:sp>
        <p:nvSpPr>
          <p:cNvPr id="3" name="Content Placeholder 2"/>
          <p:cNvSpPr>
            <a:spLocks noGrp="1"/>
          </p:cNvSpPr>
          <p:nvPr>
            <p:ph sz="half" idx="1"/>
          </p:nvPr>
        </p:nvSpPr>
        <p:spPr/>
        <p:txBody>
          <a:bodyPr>
            <a:normAutofit/>
          </a:bodyPr>
          <a:lstStyle/>
          <a:p>
            <a:r>
              <a:rPr lang="fr-FR" dirty="0" smtClean="0"/>
              <a:t>« </a:t>
            </a:r>
            <a:r>
              <a:rPr lang="fr-FR" dirty="0" smtClean="0">
                <a:solidFill>
                  <a:srgbClr val="FFC000"/>
                </a:solidFill>
              </a:rPr>
              <a:t>Christ</a:t>
            </a:r>
            <a:r>
              <a:rPr lang="fr-FR" dirty="0" smtClean="0"/>
              <a:t> </a:t>
            </a:r>
            <a:r>
              <a:rPr lang="fr-FR" dirty="0"/>
              <a:t>est mort pour nos péchés, en accord avec les Écritures; </a:t>
            </a:r>
            <a:r>
              <a:rPr lang="fr-FR" dirty="0" smtClean="0"/>
              <a:t>…</a:t>
            </a:r>
            <a:r>
              <a:rPr lang="fr-FR" dirty="0" smtClean="0">
                <a:solidFill>
                  <a:srgbClr val="FFC000"/>
                </a:solidFill>
              </a:rPr>
              <a:t>il</a:t>
            </a:r>
            <a:r>
              <a:rPr lang="fr-FR" dirty="0" smtClean="0"/>
              <a:t> </a:t>
            </a:r>
            <a:r>
              <a:rPr lang="fr-FR" dirty="0"/>
              <a:t>a été enseveli, et </a:t>
            </a:r>
            <a:r>
              <a:rPr lang="fr-FR" dirty="0" smtClean="0"/>
              <a:t>…</a:t>
            </a:r>
            <a:r>
              <a:rPr lang="fr-FR" dirty="0" smtClean="0">
                <a:solidFill>
                  <a:srgbClr val="FFC000"/>
                </a:solidFill>
              </a:rPr>
              <a:t>il</a:t>
            </a:r>
            <a:r>
              <a:rPr lang="fr-FR" dirty="0" smtClean="0"/>
              <a:t> </a:t>
            </a:r>
            <a:r>
              <a:rPr lang="fr-FR" dirty="0"/>
              <a:t>est ressuscité le troisième </a:t>
            </a:r>
            <a:r>
              <a:rPr lang="fr-FR" dirty="0" smtClean="0"/>
              <a:t>jour. »</a:t>
            </a:r>
            <a:r>
              <a:rPr lang="fr-FR" b="1" i="1" dirty="0" smtClean="0">
                <a:solidFill>
                  <a:srgbClr val="00FF00"/>
                </a:solidFill>
              </a:rPr>
              <a:t>  </a:t>
            </a:r>
            <a:r>
              <a:rPr lang="fr-FR" sz="4000" b="1" i="1" dirty="0">
                <a:solidFill>
                  <a:srgbClr val="00FF00"/>
                </a:solidFill>
              </a:rPr>
              <a:t>1 Corinthiens </a:t>
            </a:r>
            <a:r>
              <a:rPr lang="fr-FR" sz="4000" b="1" i="1" dirty="0" smtClean="0">
                <a:solidFill>
                  <a:srgbClr val="00FF00"/>
                </a:solidFill>
              </a:rPr>
              <a:t>15v4 </a:t>
            </a:r>
            <a:r>
              <a:rPr lang="fr-FR" sz="2400" b="1" i="1" dirty="0" smtClean="0">
                <a:solidFill>
                  <a:srgbClr val="00FF00"/>
                </a:solidFill>
              </a:rPr>
              <a:t>BDP1998</a:t>
            </a:r>
            <a:endParaRPr lang="fr-FR" sz="2400" b="1" i="1" dirty="0">
              <a:solidFill>
                <a:srgbClr val="00FF00"/>
              </a:solidFill>
            </a:endParaRPr>
          </a:p>
        </p:txBody>
      </p:sp>
      <p:sp>
        <p:nvSpPr>
          <p:cNvPr id="4" name="Content Placeholder 3"/>
          <p:cNvSpPr>
            <a:spLocks noGrp="1"/>
          </p:cNvSpPr>
          <p:nvPr>
            <p:ph sz="half" idx="2"/>
          </p:nvPr>
        </p:nvSpPr>
        <p:spPr/>
        <p:txBody>
          <a:bodyPr/>
          <a:lstStyle/>
          <a:p>
            <a:r>
              <a:rPr lang="fr-FR" dirty="0" smtClean="0"/>
              <a:t>Invoquons-le pour son salut.</a:t>
            </a:r>
            <a:endParaRPr lang="fr-FR" dirty="0"/>
          </a:p>
        </p:txBody>
      </p:sp>
    </p:spTree>
    <p:extLst>
      <p:ext uri="{BB962C8B-B14F-4D97-AF65-F5344CB8AC3E}">
        <p14:creationId xmlns:p14="http://schemas.microsoft.com/office/powerpoint/2010/main" val="145092895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TotalTime>
  <Words>349</Words>
  <Application>Microsoft Office PowerPoint</Application>
  <PresentationFormat>On-screen Show (4:3)</PresentationFormat>
  <Paragraphs>76</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Comic Sans MS</vt:lpstr>
      <vt:lpstr>Wingdings</vt:lpstr>
      <vt:lpstr>Office Theme</vt:lpstr>
      <vt:lpstr>Soirées de découverte au sujet de la foi chrétienne</vt:lpstr>
      <vt:lpstr>Il y a un seul problème…</vt:lpstr>
      <vt:lpstr>La vie est trop courte !</vt:lpstr>
      <vt:lpstr>Rester en vie !</vt:lpstr>
      <vt:lpstr>Toute la Bible en parle.</vt:lpstr>
      <vt:lpstr>Prier à quelqu’un précis.</vt:lpstr>
      <vt:lpstr>Il n’y a que le Sauveur qui sauve.</vt:lpstr>
      <vt:lpstr>La prière à Jésus</vt:lpstr>
      <vt:lpstr>Il n’y que le Sauveur qui sauve.</vt:lpstr>
      <vt:lpstr>Le but de la vie est donc clair.</vt:lpstr>
      <vt:lpstr>Revoir, réagir et revenir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Howland.France hotmail.com</cp:lastModifiedBy>
  <cp:revision>132</cp:revision>
  <dcterms:created xsi:type="dcterms:W3CDTF">2010-11-10T08:57:02Z</dcterms:created>
  <dcterms:modified xsi:type="dcterms:W3CDTF">2013-09-27T06:45:50Z</dcterms:modified>
</cp:coreProperties>
</file>