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73" r:id="rId3"/>
    <p:sldId id="261" r:id="rId4"/>
    <p:sldId id="262" r:id="rId5"/>
    <p:sldId id="275" r:id="rId6"/>
    <p:sldId id="263" r:id="rId7"/>
    <p:sldId id="264" r:id="rId8"/>
    <p:sldId id="265" r:id="rId9"/>
    <p:sldId id="274" r:id="rId10"/>
    <p:sldId id="266" r:id="rId11"/>
    <p:sldId id="267" r:id="rId12"/>
    <p:sldId id="268" r:id="rId13"/>
    <p:sldId id="276" r:id="rId14"/>
    <p:sldId id="270" r:id="rId15"/>
    <p:sldId id="271"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8735" autoAdjust="0"/>
  </p:normalViewPr>
  <p:slideViewPr>
    <p:cSldViewPr>
      <p:cViewPr varScale="1">
        <p:scale>
          <a:sx n="29" d="100"/>
          <a:sy n="29" d="100"/>
        </p:scale>
        <p:origin x="1814" y="43"/>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14/09/2014</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smtClean="0"/>
              <a:t>Pourquoi avoir CONFIANCE en Jésus JUSQU’À Lui demander son salut éternel</a:t>
            </a:r>
            <a:r>
              <a:rPr lang="fr-FR" baseline="0" noProof="0" smtClean="0"/>
              <a:t> ?</a:t>
            </a:r>
          </a:p>
          <a:p>
            <a:pPr marL="171450" indent="-171450">
              <a:buFont typeface="Wingdings" pitchFamily="2" charset="2"/>
              <a:buChar char="Ø"/>
            </a:pPr>
            <a:r>
              <a:rPr lang="fr-FR" baseline="0" noProof="0" smtClean="0"/>
              <a:t>=Voici un schéma du livre qui vient des DIVISION NATURELLES du texte.</a:t>
            </a:r>
          </a:p>
          <a:p>
            <a:pPr marL="171450" indent="-171450">
              <a:buFont typeface="Wingdings" pitchFamily="2" charset="2"/>
              <a:buChar char="Ø"/>
            </a:pPr>
            <a:r>
              <a:rPr lang="fr-FR" baseline="0" noProof="0" smtClean="0"/>
              <a:t>Dans ch1à3 il y a des HISTOIRES de beaucoup de gens qui ont vu et parlé de Jésus.</a:t>
            </a:r>
          </a:p>
          <a:p>
            <a:pPr marL="171450" indent="-171450">
              <a:buFont typeface="Wingdings" pitchFamily="2" charset="2"/>
              <a:buChar char="Ø"/>
            </a:pPr>
            <a:r>
              <a:rPr lang="fr-FR" baseline="0" noProof="0" smtClean="0"/>
              <a:t>Dans ch4à11 cela change complètement, car Jésus commence à PARLER.</a:t>
            </a:r>
          </a:p>
          <a:p>
            <a:pPr marL="171450" indent="-171450">
              <a:buFont typeface="Wingdings" pitchFamily="2" charset="2"/>
              <a:buChar char="Ø"/>
            </a:pPr>
            <a:r>
              <a:rPr lang="fr-FR" baseline="0" noProof="0" smtClean="0"/>
              <a:t>Dans ch12à17 cela change encore, car ceux qui suivent Jésus MONTRE que Jésus leur a donné une nouvelle vie.</a:t>
            </a:r>
          </a:p>
          <a:p>
            <a:pPr marL="171450" indent="-171450">
              <a:buFont typeface="Wingdings" pitchFamily="2" charset="2"/>
              <a:buChar char="Ø"/>
            </a:pPr>
            <a:r>
              <a:rPr lang="fr-FR" baseline="0" noProof="0" smtClean="0"/>
              <a:t>Dans ch18à21 cela change encore avec la mort et la résurrection de Jésus, la BONNE NOUVELLE qu’Il est revenu à la vie et capable de nous sauver éternellement.</a:t>
            </a:r>
          </a:p>
          <a:p>
            <a:pPr marL="171450" indent="-171450">
              <a:buFont typeface="Wingdings" pitchFamily="2" charset="2"/>
              <a:buChar char="Ø"/>
            </a:pPr>
            <a:r>
              <a:rPr lang="fr-FR" baseline="0" noProof="0" smtClean="0"/>
              <a:t>=Comme sur un chemin, Jean nous amène à croire Jésus.</a:t>
            </a:r>
            <a:endParaRPr lang="fr-FR" noProof="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dirty="0" smtClean="0"/>
              <a:t>La Bible</a:t>
            </a:r>
            <a:r>
              <a:rPr lang="fr-FR" baseline="0" noProof="0" dirty="0" smtClean="0"/>
              <a:t> appel les personnes qui suivent Jésus ses DISCIPLES.</a:t>
            </a:r>
          </a:p>
          <a:p>
            <a:pPr marL="171450" indent="-171450">
              <a:buFont typeface="Wingdings" pitchFamily="2" charset="2"/>
              <a:buChar char="Ø"/>
            </a:pPr>
            <a:r>
              <a:rPr lang="fr-FR" baseline="0" noProof="0" dirty="0" smtClean="0"/>
              <a:t>=[Lire écran]</a:t>
            </a:r>
          </a:p>
          <a:p>
            <a:pPr marL="171450" indent="-171450">
              <a:buFont typeface="Wingdings" pitchFamily="2" charset="2"/>
              <a:buChar char="Ø"/>
            </a:pPr>
            <a:r>
              <a:rPr lang="fr-FR" baseline="0" noProof="0" dirty="0" smtClean="0"/>
              <a:t>LAZARE n’était plus le même.</a:t>
            </a:r>
          </a:p>
          <a:p>
            <a:pPr marL="171450" indent="-171450">
              <a:buFont typeface="Wingdings" pitchFamily="2" charset="2"/>
              <a:buChar char="Ø"/>
            </a:pPr>
            <a:r>
              <a:rPr lang="fr-FR" baseline="0" noProof="0" dirty="0" smtClean="0"/>
              <a:t>Il a certainement VÉCU DIFFÉREMMENT après sa résurrection.</a:t>
            </a:r>
          </a:p>
          <a:p>
            <a:pPr marL="171450" indent="-171450">
              <a:buFont typeface="Wingdings" pitchFamily="2" charset="2"/>
              <a:buChar char="Ø"/>
            </a:pPr>
            <a:r>
              <a:rPr lang="fr-FR" baseline="0" noProof="0" dirty="0" smtClean="0"/>
              <a:t>Mais, ATTENTION, les non-croyants n’aiment pas la preuve que Jésus transforme une vie.</a:t>
            </a:r>
          </a:p>
          <a:p>
            <a:pPr marL="171450" indent="-171450">
              <a:buFont typeface="Wingdings" pitchFamily="2" charset="2"/>
              <a:buChar char="Ø"/>
            </a:pPr>
            <a:r>
              <a:rPr lang="fr-FR" baseline="0" noProof="0" dirty="0" smtClean="0"/>
              <a:t>Lazare était en DANGER de mort.</a:t>
            </a:r>
          </a:p>
          <a:p>
            <a:pPr marL="171450" indent="-171450">
              <a:buFont typeface="Wingdings" pitchFamily="2" charset="2"/>
              <a:buChar char="Ø"/>
            </a:pPr>
            <a:r>
              <a:rPr lang="fr-FR" baseline="0" noProof="0" dirty="0" smtClean="0"/>
              <a:t>=Une vrai chrétien est une preuve IRRÉFUTABLE que Jésus est digne de confiance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dirty="0" smtClean="0"/>
              <a:t>Un « DISCIPLE »</a:t>
            </a:r>
            <a:r>
              <a:rPr lang="fr-FR" baseline="0" noProof="0" dirty="0" smtClean="0"/>
              <a:t> de Jésus est tout simplement qqn « sous la discipline du Maître ».</a:t>
            </a:r>
          </a:p>
          <a:p>
            <a:pPr marL="171450" indent="-171450">
              <a:buFont typeface="Wingdings" pitchFamily="2" charset="2"/>
              <a:buChar char="Ø"/>
            </a:pPr>
            <a:r>
              <a:rPr lang="fr-FR" baseline="0" noProof="0" dirty="0" smtClean="0"/>
              <a:t>Ce n’est pas une école avec des diplômes, mais uns PASSION de suivre Jésus !</a:t>
            </a:r>
          </a:p>
          <a:p>
            <a:pPr marL="171450" indent="-171450">
              <a:buFont typeface="Wingdings" pitchFamily="2" charset="2"/>
              <a:buChar char="Ø"/>
            </a:pPr>
            <a:r>
              <a:rPr lang="fr-FR" baseline="0" noProof="0" dirty="0" smtClean="0"/>
              <a:t>=Il y a encore une DIVISION NATURELLE dans ce livre.</a:t>
            </a:r>
          </a:p>
          <a:p>
            <a:pPr marL="171450" indent="-171450">
              <a:buFont typeface="Wingdings" pitchFamily="2" charset="2"/>
              <a:buChar char="Ø"/>
            </a:pPr>
            <a:r>
              <a:rPr lang="fr-FR" noProof="0" dirty="0" smtClean="0"/>
              <a:t>Jean RACONTE comment la vie des disciples</a:t>
            </a:r>
            <a:r>
              <a:rPr lang="fr-FR" baseline="0" noProof="0" dirty="0" smtClean="0"/>
              <a:t> de Jésus ont influencée d’autres.</a:t>
            </a:r>
          </a:p>
          <a:p>
            <a:pPr marL="171450" indent="-171450">
              <a:buFont typeface="Wingdings" pitchFamily="2" charset="2"/>
              <a:buChar char="Ø"/>
            </a:pPr>
            <a:r>
              <a:rPr lang="fr-FR" baseline="0" noProof="0" dirty="0" smtClean="0"/>
              <a:t>Et JÉSUS ENSEIGNE que ces disciples sur leur influence sur le monde dans cette section du livre.</a:t>
            </a:r>
            <a:endParaRPr lang="fr-FR" noProof="0" dirty="0" smtClean="0"/>
          </a:p>
          <a:p>
            <a:pPr marL="171450" indent="-171450">
              <a:buFont typeface="Wingdings" pitchFamily="2" charset="2"/>
              <a:buChar char="Ø"/>
            </a:pPr>
            <a:r>
              <a:rPr lang="fr-FR" noProof="0" dirty="0" smtClean="0"/>
              <a:t>=Jésus avait dit qu’Il était la lumière du monde.</a:t>
            </a:r>
          </a:p>
          <a:p>
            <a:pPr marL="171450" indent="-171450">
              <a:buFont typeface="Wingdings" pitchFamily="2" charset="2"/>
              <a:buChar char="Ø"/>
            </a:pPr>
            <a:r>
              <a:rPr lang="fr-FR" noProof="0" dirty="0" smtClean="0"/>
              <a:t>Mais, </a:t>
            </a:r>
            <a:r>
              <a:rPr lang="fr-FR" sz="1400" b="0" noProof="0" dirty="0" smtClean="0"/>
              <a:t>DESORMAIS </a:t>
            </a:r>
            <a:r>
              <a:rPr lang="fr-FR" noProof="0" dirty="0" smtClean="0"/>
              <a:t>cette lumière brille à travers ses</a:t>
            </a:r>
            <a:r>
              <a:rPr lang="fr-FR" baseline="0" noProof="0" dirty="0" smtClean="0"/>
              <a:t> disciples.</a:t>
            </a:r>
          </a:p>
          <a:p>
            <a:pPr marL="171450" indent="-171450">
              <a:buFont typeface="Wingdings" pitchFamily="2" charset="2"/>
              <a:buChar char="Ø"/>
            </a:pPr>
            <a:r>
              <a:rPr lang="fr-FR" noProof="0" dirty="0" smtClean="0"/>
              <a:t>Cf. </a:t>
            </a:r>
            <a:r>
              <a:rPr lang="fr-FR" b="0" noProof="0" dirty="0" smtClean="0"/>
              <a:t>Jn8v12</a:t>
            </a:r>
            <a:r>
              <a:rPr lang="fr-FR" noProof="0" dirty="0" smtClean="0"/>
              <a:t> et Mt5v14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dirty="0" smtClean="0"/>
              <a:t>Combien</a:t>
            </a:r>
            <a:r>
              <a:rPr lang="fr-FR" baseline="0" noProof="0" dirty="0" smtClean="0"/>
              <a:t> de fois avons-nous entendu qqn dire : « J’ADMIRE votre foi ! »</a:t>
            </a:r>
          </a:p>
          <a:p>
            <a:pPr marL="171450" indent="-171450">
              <a:buFont typeface="Wingdings" pitchFamily="2" charset="2"/>
              <a:buChar char="Ø"/>
            </a:pPr>
            <a:r>
              <a:rPr lang="fr-FR" baseline="0" noProof="0" dirty="0" smtClean="0"/>
              <a:t>Le CONTRAIRE est terrible, quand qqn dit : « Si c’est ça un chrétien, je n’en veux pas ! »</a:t>
            </a:r>
          </a:p>
          <a:p>
            <a:pPr marL="171450" indent="-171450">
              <a:buFont typeface="Wingdings" pitchFamily="2" charset="2"/>
              <a:buChar char="Ø"/>
            </a:pPr>
            <a:r>
              <a:rPr lang="fr-FR" baseline="0" noProof="0" dirty="0" smtClean="0"/>
              <a:t>=Le </a:t>
            </a:r>
            <a:r>
              <a:rPr lang="fr-FR" baseline="0" noProof="0" dirty="0" err="1" smtClean="0"/>
              <a:t>SJC</a:t>
            </a:r>
            <a:r>
              <a:rPr lang="fr-FR" baseline="0" noProof="0" dirty="0" smtClean="0"/>
              <a:t> termine l’enseignement de ses disciples avec des leçons sur LEUR INFLUENCE.</a:t>
            </a:r>
          </a:p>
          <a:p>
            <a:pPr marL="171450" indent="-171450">
              <a:buFont typeface="Wingdings" pitchFamily="2" charset="2"/>
              <a:buChar char="Ø"/>
            </a:pPr>
            <a:r>
              <a:rPr lang="fr-FR" baseline="0" noProof="0" dirty="0" smtClean="0"/>
              <a:t>La paix, le fruit, la conviction et l’unité PARLENT aux cœurs des non-croyants.</a:t>
            </a:r>
          </a:p>
          <a:p>
            <a:pPr marL="171450" indent="-171450">
              <a:buFont typeface="Wingdings" pitchFamily="2" charset="2"/>
              <a:buChar char="Ø"/>
            </a:pPr>
            <a:r>
              <a:rPr lang="fr-FR" baseline="0" noProof="0" dirty="0" smtClean="0"/>
              <a:t>=Prenant par exemple l’UNITÉ des chrétiens !</a:t>
            </a:r>
          </a:p>
          <a:p>
            <a:pPr marL="171450" indent="-171450">
              <a:buFont typeface="Wingdings" pitchFamily="2" charset="2"/>
              <a:buChar char="Ø"/>
            </a:pPr>
            <a:r>
              <a:rPr lang="fr-FR" baseline="0" noProof="0" dirty="0" smtClean="0"/>
              <a:t>Lisons Jn17v20à21…</a:t>
            </a:r>
          </a:p>
          <a:p>
            <a:pPr marL="171450" indent="-171450">
              <a:buFont typeface="Wingdings" pitchFamily="2" charset="2"/>
              <a:buChar char="Ø"/>
            </a:pPr>
            <a:r>
              <a:rPr lang="fr-FR" baseline="0" noProof="0" dirty="0" smtClean="0"/>
              <a:t>La SOLIDARITÉ des chrétiens n’est PAS UN CONFORMISME à un modèle humain.</a:t>
            </a:r>
          </a:p>
          <a:p>
            <a:pPr marL="171450" indent="-171450">
              <a:buFont typeface="Wingdings" pitchFamily="2" charset="2"/>
              <a:buChar char="Ø"/>
            </a:pPr>
            <a:r>
              <a:rPr lang="fr-FR" baseline="0" noProof="0" dirty="0" smtClean="0"/>
              <a:t>L’UNION est avec Jésus et la conformité est à Lui !</a:t>
            </a:r>
            <a:endParaRPr lang="fr-FR" noProof="0" dirty="0" smtClean="0"/>
          </a:p>
          <a:p>
            <a:pPr marL="171450" indent="-171450">
              <a:buFont typeface="Wingdings" pitchFamily="2" charset="2"/>
              <a:buChar char="Ø"/>
            </a:pPr>
            <a:r>
              <a:rPr lang="fr-FR" noProof="0" dirty="0" smtClean="0"/>
              <a:t>=[Lire verset</a:t>
            </a:r>
            <a:r>
              <a:rPr lang="fr-FR" baseline="0" noProof="0" dirty="0" smtClean="0"/>
              <a:t> sur écran] …</a:t>
            </a:r>
            <a:r>
              <a:rPr lang="fr-FR" noProof="0" dirty="0" smtClean="0"/>
              <a:t>Ac4v13</a:t>
            </a:r>
            <a:r>
              <a:rPr lang="fr-FR" baseline="0" noProof="0" dirty="0" smtClean="0"/>
              <a:t>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958470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dirty="0" smtClean="0"/>
              <a:t>La</a:t>
            </a:r>
            <a:r>
              <a:rPr lang="fr-FR" baseline="0" dirty="0" smtClean="0"/>
              <a:t> QUATRIÈME raison d’avoir confiance en Jésus est la MEILLEURE !</a:t>
            </a:r>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2502843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fr-FR" baseline="0" dirty="0" smtClean="0"/>
              <a:t>L’Evangile est la Bonne Nouvelle qu’Il est mort à notre place, prenant la punition de nos fautes, et ensuite Il est revenu à la vie pour nous offrir le pardon, le salut éternel.</a:t>
            </a:r>
          </a:p>
          <a:p>
            <a:pPr marL="171450" indent="-171450">
              <a:buFont typeface="Wingdings" panose="05000000000000000000" pitchFamily="2" charset="2"/>
              <a:buChar char="Ø"/>
            </a:pPr>
            <a:r>
              <a:rPr lang="fr-FR" baseline="0" dirty="0" smtClean="0"/>
              <a:t>=[Lire écran]</a:t>
            </a:r>
          </a:p>
          <a:p>
            <a:pPr marL="171450" indent="-171450">
              <a:buFont typeface="Wingdings" panose="05000000000000000000" pitchFamily="2" charset="2"/>
              <a:buChar char="Ø"/>
            </a:pPr>
            <a:r>
              <a:rPr lang="fr-FR" baseline="0" dirty="0" smtClean="0"/>
              <a:t>Comme un chemin qui monte la colline du Calvaire, nom latin pour Golgotha, le livre de Jean nous mène au sommet.</a:t>
            </a:r>
          </a:p>
          <a:p>
            <a:pPr marL="171450" indent="-171450">
              <a:buFont typeface="Wingdings" panose="05000000000000000000" pitchFamily="2" charset="2"/>
              <a:buChar char="Ø"/>
            </a:pPr>
            <a:r>
              <a:rPr lang="fr-FR" baseline="0" dirty="0" smtClean="0"/>
              <a:t>Il a commencé le chemin de la foi en Jésus par le témoignage des autres, en passant par la Parole de Jésus et en regardant la transformation dans la vie des siens.</a:t>
            </a:r>
          </a:p>
          <a:p>
            <a:pPr marL="171450" indent="-171450">
              <a:buFont typeface="Wingdings" panose="05000000000000000000" pitchFamily="2" charset="2"/>
              <a:buChar char="Ø"/>
            </a:pPr>
            <a:r>
              <a:rPr lang="fr-FR" baseline="0" dirty="0" smtClean="0"/>
              <a:t>Nous sommes en face de la croix… et puis le tombeau vide.</a:t>
            </a:r>
          </a:p>
          <a:p>
            <a:pPr marL="171450" indent="-171450">
              <a:buFont typeface="Wingdings" panose="05000000000000000000" pitchFamily="2" charset="2"/>
              <a:buChar char="Ø"/>
            </a:pPr>
            <a:r>
              <a:rPr lang="fr-FR" baseline="0" dirty="0" smtClean="0"/>
              <a:t>=1Cor15v3 est très clair.  [Lire verset sur écran]</a:t>
            </a:r>
          </a:p>
          <a:p>
            <a:pPr marL="171450" indent="-171450">
              <a:buFont typeface="Wingdings" panose="05000000000000000000" pitchFamily="2" charset="2"/>
              <a:buChar char="Ø"/>
            </a:pPr>
            <a:r>
              <a:rPr lang="fr-FR" baseline="0" dirty="0" smtClean="0"/>
              <a:t>Christ n’est pas mort pour un exemple, ni pour gagner notre amitié.</a:t>
            </a:r>
          </a:p>
          <a:p>
            <a:pPr marL="171450" indent="-171450">
              <a:buFont typeface="Wingdings" panose="05000000000000000000" pitchFamily="2" charset="2"/>
              <a:buChar char="Ø"/>
            </a:pPr>
            <a:r>
              <a:rPr lang="fr-FR" baseline="0" dirty="0" smtClean="0"/>
              <a:t>Il a pris la peine de mort qui pèse sur nous tous.</a:t>
            </a:r>
          </a:p>
          <a:p>
            <a:pPr marL="171450" indent="-171450">
              <a:buFont typeface="Wingdings" panose="05000000000000000000" pitchFamily="2" charset="2"/>
              <a:buChar char="Ø"/>
            </a:pPr>
            <a:r>
              <a:rPr lang="fr-FR" baseline="0" dirty="0" smtClean="0"/>
              <a:t>La Bonne Nouvelle est qu’Il est aussi revenu à la vie pour toujours et qu’Il peut nous sauver aujourd’hui.</a:t>
            </a:r>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1977495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fr-FR" dirty="0" smtClean="0"/>
              <a:t>La liste de ceux qui ont cru, grâce à la Bonne Nouvelle, est énorme.</a:t>
            </a:r>
          </a:p>
          <a:p>
            <a:pPr marL="171450" indent="-171450">
              <a:buFont typeface="Wingdings" panose="05000000000000000000" pitchFamily="2" charset="2"/>
              <a:buChar char="Ø"/>
            </a:pPr>
            <a:r>
              <a:rPr lang="fr-FR" dirty="0" smtClean="0"/>
              <a:t>=Voici l’objectif de ce livre… </a:t>
            </a:r>
          </a:p>
          <a:p>
            <a:pPr marL="171450" indent="-171450">
              <a:buFont typeface="Wingdings" panose="05000000000000000000" pitchFamily="2" charset="2"/>
              <a:buChar char="Ø"/>
            </a:pPr>
            <a:r>
              <a:rPr lang="fr-FR" dirty="0" smtClean="0"/>
              <a:t>[Lire écran]</a:t>
            </a:r>
          </a:p>
          <a:p>
            <a:pPr marL="171450" indent="-171450">
              <a:buFont typeface="Wingdings" panose="05000000000000000000" pitchFamily="2" charset="2"/>
              <a:buChar char="Ø"/>
            </a:pPr>
            <a:r>
              <a:rPr lang="fr-FR" dirty="0" smtClean="0"/>
              <a:t>L’Evangile</a:t>
            </a:r>
            <a:r>
              <a:rPr lang="fr-FR" baseline="0" dirty="0" smtClean="0"/>
              <a:t> ne sauve personne en soi, mais il est important de savoir ce que Christ a fait afin d’avoir confiance « en son Nom ».</a:t>
            </a:r>
          </a:p>
          <a:p>
            <a:pPr marL="171450" indent="-171450">
              <a:buFont typeface="Wingdings" panose="05000000000000000000" pitchFamily="2" charset="2"/>
              <a:buChar char="Ø"/>
            </a:pPr>
            <a:r>
              <a:rPr lang="fr-FR" baseline="0" dirty="0" smtClean="0"/>
              <a:t>Cela veut dire, appeler Jésus par son Nom, que la Bible appel « la prière ».</a:t>
            </a:r>
          </a:p>
          <a:p>
            <a:pPr marL="171450" indent="-171450">
              <a:buFont typeface="Wingdings" panose="05000000000000000000" pitchFamily="2" charset="2"/>
              <a:buChar char="Ø"/>
            </a:pPr>
            <a:r>
              <a:rPr lang="fr-FR" baseline="0" dirty="0" smtClean="0"/>
              <a:t>Le chemin du salut n’est pas seulement une éducation chrétienne, mais un confiance dans le Sauveur pour Lui demander directement Son secours, Son salut éternel.</a:t>
            </a:r>
          </a:p>
          <a:p>
            <a:pPr marL="171450" indent="-171450">
              <a:buFont typeface="Wingdings" panose="05000000000000000000" pitchFamily="2" charset="2"/>
              <a:buChar char="Ø"/>
            </a:pPr>
            <a:r>
              <a:rPr lang="fr-FR" dirty="0" smtClean="0"/>
              <a:t>=Remarquez bien le verbe « avoir » dans le SUBJONCTIF </a:t>
            </a:r>
            <a:r>
              <a:rPr lang="fr-FR" baseline="0" dirty="0" smtClean="0"/>
              <a:t>!</a:t>
            </a:r>
          </a:p>
          <a:p>
            <a:pPr marL="171450" indent="-171450">
              <a:buFont typeface="Wingdings" panose="05000000000000000000" pitchFamily="2" charset="2"/>
              <a:buChar char="Ø"/>
            </a:pPr>
            <a:r>
              <a:rPr lang="fr-FR" baseline="0" dirty="0" smtClean="0"/>
              <a:t>En croyant ces choses vous POUVEZ avoir le vie éternelle, mais SEULEMENT EN SON NOM, pas juste en croyant ces choses.</a:t>
            </a:r>
          </a:p>
          <a:p>
            <a:pPr marL="171450" indent="-171450">
              <a:buFont typeface="Wingdings" panose="05000000000000000000" pitchFamily="2" charset="2"/>
              <a:buChar char="Ø"/>
            </a:pPr>
            <a:r>
              <a:rPr lang="fr-FR" baseline="0" dirty="0" smtClean="0"/>
              <a:t>Il y a une fin, mais importante différence entre la foi mentale et la confiance personnelle qui agit.</a:t>
            </a:r>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15</a:t>
            </a:fld>
            <a:endParaRPr lang="fr-FR"/>
          </a:p>
        </p:txBody>
      </p:sp>
    </p:spTree>
    <p:extLst>
      <p:ext uri="{BB962C8B-B14F-4D97-AF65-F5344CB8AC3E}">
        <p14:creationId xmlns:p14="http://schemas.microsoft.com/office/powerpoint/2010/main" val="2319031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A la fin de tous message biblique il est bien de REVOIR ce qu’on a vu…</a:t>
            </a:r>
          </a:p>
          <a:p>
            <a:r>
              <a:rPr lang="fr-FR" dirty="0" smtClean="0"/>
              <a:t>RÉAGIR, car il n’y a rien de pire de laisser passer</a:t>
            </a:r>
            <a:r>
              <a:rPr lang="fr-FR" baseline="0" dirty="0" smtClean="0"/>
              <a:t> l’occasion…</a:t>
            </a:r>
          </a:p>
          <a:p>
            <a:r>
              <a:rPr lang="fr-FR" baseline="0" dirty="0" smtClean="0"/>
              <a:t>ET NE PAS OUBLIER le message et notre décision de réagir !</a:t>
            </a:r>
          </a:p>
          <a:p>
            <a:endParaRPr lang="fr-FR" baseline="0" dirty="0" smtClean="0"/>
          </a:p>
          <a:p>
            <a:r>
              <a:rPr lang="fr-FR" baseline="0" smtClean="0"/>
              <a:t>Le MESSAGE de </a:t>
            </a:r>
            <a:r>
              <a:rPr lang="fr-FR" baseline="0" dirty="0" smtClean="0"/>
              <a:t>Jean est à la fois pour ceux doute encore… ayez confiance en Jésus !</a:t>
            </a:r>
          </a:p>
          <a:p>
            <a:r>
              <a:rPr lang="fr-FR" baseline="0" dirty="0" smtClean="0"/>
              <a:t>…Et pour ceux qui sont sûrs d’être sauvés par Christ… montrez aux autres le chemin du salut qui est PLUS que de croire au sujet de Jésus, mais PLUTÔT d’avoir confiance EN LUI.</a:t>
            </a:r>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16</a:t>
            </a:fld>
            <a:endParaRPr lang="fr-FR"/>
          </a:p>
        </p:txBody>
      </p:sp>
    </p:spTree>
    <p:extLst>
      <p:ext uri="{BB962C8B-B14F-4D97-AF65-F5344CB8AC3E}">
        <p14:creationId xmlns:p14="http://schemas.microsoft.com/office/powerpoint/2010/main" val="2391050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noProof="0" dirty="0" smtClean="0"/>
              <a:t>Le PREMIER pas vers la confiance</a:t>
            </a:r>
            <a:r>
              <a:rPr lang="fr-FR" baseline="0" noProof="0" dirty="0" smtClean="0"/>
              <a:t> dans le </a:t>
            </a:r>
            <a:r>
              <a:rPr lang="fr-FR" baseline="0" noProof="0" dirty="0" err="1" smtClean="0"/>
              <a:t>SJC</a:t>
            </a:r>
            <a:r>
              <a:rPr lang="fr-FR" baseline="0" noProof="0" dirty="0" smtClean="0"/>
              <a:t> est souvent un rencontre avec un chrétien.</a:t>
            </a:r>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256019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dirty="0" smtClean="0"/>
              <a:t>La Bible appel ceux qui parle</a:t>
            </a:r>
            <a:r>
              <a:rPr lang="fr-FR" baseline="0" noProof="0" dirty="0" smtClean="0"/>
              <a:t> de ce qu’ils ont vu et entendu, des témoins.</a:t>
            </a:r>
          </a:p>
          <a:p>
            <a:pPr marL="171450" indent="-171450">
              <a:buFont typeface="Wingdings" pitchFamily="2" charset="2"/>
              <a:buChar char="Ø"/>
            </a:pPr>
            <a:r>
              <a:rPr lang="fr-FR" baseline="0" noProof="0" dirty="0" smtClean="0"/>
              <a:t>=[Lire texte]…</a:t>
            </a:r>
          </a:p>
          <a:p>
            <a:pPr marL="171450" indent="-171450">
              <a:buFont typeface="Wingdings" pitchFamily="2" charset="2"/>
              <a:buChar char="Ø"/>
            </a:pPr>
            <a:r>
              <a:rPr lang="fr-FR" baseline="0" noProof="0" dirty="0" smtClean="0"/>
              <a:t>Un témoin est qqn qui a VU et ensuite DIT ce qu’il a vu.</a:t>
            </a:r>
          </a:p>
          <a:p>
            <a:pPr marL="171450" indent="-171450">
              <a:buFont typeface="Wingdings" pitchFamily="2" charset="2"/>
              <a:buChar char="Ø"/>
            </a:pPr>
            <a:r>
              <a:rPr lang="fr-FR" baseline="0" noProof="0" dirty="0" smtClean="0"/>
              <a:t>=Un « témoin silencieux » est un NON-SENS !</a:t>
            </a:r>
          </a:p>
          <a:p>
            <a:pPr marL="171450" indent="-171450">
              <a:buFont typeface="Wingdings" pitchFamily="2" charset="2"/>
              <a:buChar char="Ø"/>
            </a:pPr>
            <a:r>
              <a:rPr lang="fr-FR" baseline="0" noProof="0" dirty="0" smtClean="0"/>
              <a:t>Si vous passez au TRIBUNAL et vous dites au juge que vous voulez être un témoin silencieux, il vous traitera pour « outrage à la Cour ».</a:t>
            </a:r>
          </a:p>
          <a:p>
            <a:pPr marL="171450" indent="-171450">
              <a:buFont typeface="Wingdings" pitchFamily="2" charset="2"/>
              <a:buChar char="Ø"/>
            </a:pPr>
            <a:r>
              <a:rPr lang="fr-FR" baseline="0" noProof="0" dirty="0" smtClean="0"/>
              <a:t>Le livre de Jean est REMPLI d’exemples de bons témoins.</a:t>
            </a:r>
          </a:p>
          <a:p>
            <a:pPr marL="171450" indent="-171450">
              <a:buFont typeface="Wingdings" pitchFamily="2" charset="2"/>
              <a:buChar char="Ø"/>
            </a:pP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smtClean="0"/>
              <a:t>Dans Jn1à3 nous avons 6 HISTOIRES </a:t>
            </a:r>
            <a:r>
              <a:rPr lang="fr-FR" baseline="0" noProof="0" smtClean="0"/>
              <a:t>de témoignages</a:t>
            </a:r>
            <a:r>
              <a:rPr lang="fr-FR" noProof="0" smtClean="0"/>
              <a:t>.</a:t>
            </a:r>
          </a:p>
          <a:p>
            <a:pPr marL="171450" indent="-171450">
              <a:buFont typeface="Wingdings" pitchFamily="2" charset="2"/>
              <a:buChar char="Ø"/>
            </a:pPr>
            <a:r>
              <a:rPr lang="fr-FR" noProof="0" smtClean="0"/>
              <a:t>=CHAQUE personne qui a suivi Jésus était INFLUENCÉE par un bon témoignage.</a:t>
            </a:r>
          </a:p>
          <a:p>
            <a:pPr marL="171450" indent="-171450">
              <a:buFont typeface="Wingdings" pitchFamily="2" charset="2"/>
              <a:buChar char="Ø"/>
            </a:pPr>
            <a:r>
              <a:rPr lang="fr-FR" noProof="0" smtClean="0"/>
              <a:t>Je vous LAISE le soins de les noter au dos de l’imprimée si vous voulez.</a:t>
            </a:r>
          </a:p>
          <a:p>
            <a:pPr marL="171450" indent="-171450">
              <a:buFont typeface="Wingdings" pitchFamily="2" charset="2"/>
              <a:buChar char="Ø"/>
            </a:pPr>
            <a:r>
              <a:rPr lang="fr-FR" noProof="0" smtClean="0"/>
              <a:t>=Le</a:t>
            </a:r>
            <a:r>
              <a:rPr lang="fr-FR" baseline="0" noProof="0" smtClean="0"/>
              <a:t> témoignage de PHILIPPE est exemplaire.</a:t>
            </a:r>
          </a:p>
          <a:p>
            <a:pPr marL="171450" indent="-171450">
              <a:buFont typeface="Wingdings" pitchFamily="2" charset="2"/>
              <a:buChar char="Ø"/>
            </a:pPr>
            <a:r>
              <a:rPr lang="fr-FR" noProof="0" smtClean="0"/>
              <a:t>Lisons</a:t>
            </a:r>
            <a:r>
              <a:rPr lang="fr-FR" baseline="0" noProof="0" smtClean="0"/>
              <a:t> Jn1v43à51…</a:t>
            </a:r>
          </a:p>
          <a:p>
            <a:pPr marL="171450" indent="-171450">
              <a:buFont typeface="Wingdings" pitchFamily="2" charset="2"/>
              <a:buChar char="Ø"/>
            </a:pPr>
            <a:r>
              <a:rPr lang="fr-FR" baseline="0" noProof="0" smtClean="0"/>
              <a:t>=Philippe est allé droit au BUT.</a:t>
            </a:r>
          </a:p>
          <a:p>
            <a:pPr marL="171450" indent="-171450">
              <a:buFont typeface="Wingdings" pitchFamily="2" charset="2"/>
              <a:buChar char="Ø"/>
            </a:pPr>
            <a:r>
              <a:rPr lang="fr-FR" baseline="0" noProof="0" smtClean="0"/>
              <a:t>Il n’a PAS essayé de CONVAINCRE Nathanaël.</a:t>
            </a:r>
          </a:p>
          <a:p>
            <a:pPr marL="171450" indent="-171450">
              <a:buFont typeface="Wingdings" pitchFamily="2" charset="2"/>
              <a:buChar char="Ø"/>
            </a:pPr>
            <a:r>
              <a:rPr lang="fr-FR" baseline="0" noProof="0" smtClean="0"/>
              <a:t>Il a AMENÉ Nathanaël à écouter Jésus… à avoir confiance en Lui, pas dans le témoin !</a:t>
            </a:r>
            <a:endParaRPr lang="fr-FR" noProof="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noProof="0" dirty="0" smtClean="0"/>
              <a:t>Le DEUXIÈME pas de la</a:t>
            </a:r>
            <a:r>
              <a:rPr lang="fr-FR" baseline="0" noProof="0" dirty="0" smtClean="0"/>
              <a:t> confiance en Jésus est de L’ÉCOUTER.</a:t>
            </a:r>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896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baseline="0" noProof="0" dirty="0" smtClean="0"/>
              <a:t>L’évangile selon Jean est DIVISÉ NATURELLEMENT par de nouveaux thèmes.</a:t>
            </a:r>
          </a:p>
          <a:p>
            <a:pPr marL="171450" indent="-171450">
              <a:buFont typeface="Wingdings" pitchFamily="2" charset="2"/>
              <a:buChar char="Ø"/>
            </a:pPr>
            <a:r>
              <a:rPr lang="fr-FR" baseline="0" noProof="0" dirty="0" smtClean="0"/>
              <a:t>Dans les ch4à11 Jésus commence son ministère de prédication et c’est CONVAINCANT.</a:t>
            </a:r>
          </a:p>
          <a:p>
            <a:pPr marL="171450" indent="-171450">
              <a:buFont typeface="Wingdings" pitchFamily="2" charset="2"/>
              <a:buChar char="Ø"/>
            </a:pPr>
            <a:r>
              <a:rPr lang="fr-FR" baseline="0" noProof="0" dirty="0" smtClean="0"/>
              <a:t>=[Lire écran]</a:t>
            </a:r>
          </a:p>
          <a:p>
            <a:pPr marL="171450" indent="-171450">
              <a:buFont typeface="Wingdings" pitchFamily="2" charset="2"/>
              <a:buChar char="Ø"/>
            </a:pPr>
            <a:r>
              <a:rPr lang="fr-FR" baseline="0" noProof="0" dirty="0" smtClean="0"/>
              <a:t>Dans ce verset nous voyons les DEUX PAS de rencontrer un bon témoin de Jésus et ENSUITE le pas de l’écoute de Jésus lui-même.</a:t>
            </a:r>
          </a:p>
          <a:p>
            <a:pPr marL="171450" indent="-171450">
              <a:buFont typeface="Wingdings" pitchFamily="2" charset="2"/>
              <a:buChar char="Ø"/>
            </a:pPr>
            <a:r>
              <a:rPr lang="fr-FR" noProof="0" dirty="0" smtClean="0"/>
              <a:t>=Rm10v17 nous rappel le fait que la foi CHRÉTIENNE vient de l’écoute du Christ.</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dirty="0" smtClean="0"/>
              <a:t>Dans Jn4à11 il y a 7 chapitres et SEPT </a:t>
            </a:r>
            <a:r>
              <a:rPr lang="fr-FR" noProof="0" dirty="0" err="1" smtClean="0"/>
              <a:t>FACTETTES</a:t>
            </a:r>
            <a:r>
              <a:rPr lang="fr-FR" noProof="0" dirty="0" smtClean="0"/>
              <a:t> </a:t>
            </a:r>
            <a:r>
              <a:rPr lang="fr-FR" baseline="0" noProof="0" dirty="0" smtClean="0"/>
              <a:t>de la Parole de Dieu.</a:t>
            </a:r>
          </a:p>
          <a:p>
            <a:pPr marL="171450" indent="-171450">
              <a:buFont typeface="Wingdings" pitchFamily="2" charset="2"/>
              <a:buChar char="Ø"/>
            </a:pPr>
            <a:r>
              <a:rPr lang="fr-FR" baseline="0" noProof="0" dirty="0" smtClean="0"/>
              <a:t>=Sa Parole ATTIRE, GUÉRIT, NOURRIT, JUGE, EXPOSE, OUVRE LES YEUX, CONDUIT et même RESSUSCITE les morts.</a:t>
            </a:r>
          </a:p>
          <a:p>
            <a:pPr marL="171450" indent="-171450">
              <a:buFont typeface="Wingdings" pitchFamily="2" charset="2"/>
              <a:buChar char="Ø"/>
            </a:pPr>
            <a:r>
              <a:rPr lang="fr-FR" baseline="0" noProof="0" dirty="0" smtClean="0"/>
              <a:t>=Ils peuvent tous dire : « Il m’a DONNÉ LA FOI et maintenant j’ai confiance en Lui. »</a:t>
            </a:r>
          </a:p>
          <a:p>
            <a:pPr marL="171450" indent="-171450">
              <a:buFont typeface="Wingdings" pitchFamily="2" charset="2"/>
              <a:buChar char="Ø"/>
            </a:pPr>
            <a:r>
              <a:rPr lang="fr-FR" baseline="0" noProof="0" dirty="0" smtClean="0"/>
              <a:t>Si vous voulez la liste de toutes ces personnes, ce message sera sur ma SITE WEB plus tard.</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fr-FR" noProof="0" dirty="0" smtClean="0"/>
              <a:t>Cette IMAGE se</a:t>
            </a:r>
            <a:r>
              <a:rPr lang="fr-FR" baseline="0" noProof="0" dirty="0" smtClean="0"/>
              <a:t> retrouve souvent : </a:t>
            </a:r>
            <a:r>
              <a:rPr lang="fr-FR" noProof="0" dirty="0" smtClean="0"/>
              <a:t>Eph6v17, Héb4v12, Ap1v16, 2v12, 19v15 &amp; 21.</a:t>
            </a:r>
          </a:p>
          <a:p>
            <a:pPr marL="171450" indent="-171450">
              <a:buFont typeface="Wingdings" pitchFamily="2" charset="2"/>
              <a:buChar char="Ø"/>
            </a:pPr>
            <a:r>
              <a:rPr lang="fr-FR" noProof="0" dirty="0" smtClean="0"/>
              <a:t>=A travers cette section de l’Evangile nous voyons que la Parole de Jésus</a:t>
            </a:r>
            <a:r>
              <a:rPr lang="fr-FR" baseline="0" noProof="0" dirty="0" smtClean="0"/>
              <a:t> touche TOUTES les couches de la société sans exception.</a:t>
            </a:r>
            <a:endParaRPr lang="fr-FR" noProof="0" dirty="0" smtClean="0"/>
          </a:p>
          <a:p>
            <a:pPr marL="171450" indent="-171450">
              <a:buFont typeface="Wingdings" pitchFamily="2" charset="2"/>
              <a:buChar char="Ø"/>
            </a:pPr>
            <a:r>
              <a:rPr lang="fr-FR" noProof="0" dirty="0" smtClean="0"/>
              <a:t>=Les huissiers étaient la POLICE du</a:t>
            </a:r>
            <a:r>
              <a:rPr lang="fr-FR" baseline="0" noProof="0" dirty="0" smtClean="0"/>
              <a:t> Temple.</a:t>
            </a:r>
          </a:p>
          <a:p>
            <a:pPr marL="171450" indent="-171450">
              <a:buFont typeface="Wingdings" pitchFamily="2" charset="2"/>
              <a:buChar char="Ø"/>
            </a:pPr>
            <a:r>
              <a:rPr lang="fr-FR" baseline="0" noProof="0" dirty="0" smtClean="0"/>
              <a:t>Lisons Jn7v32 &amp; 45à46…</a:t>
            </a:r>
          </a:p>
          <a:p>
            <a:pPr marL="171450" indent="-171450">
              <a:buFont typeface="Wingdings" pitchFamily="2" charset="2"/>
              <a:buChar char="Ø"/>
            </a:pPr>
            <a:r>
              <a:rPr lang="fr-FR" baseline="0" noProof="0" dirty="0" smtClean="0"/>
              <a:t>Si vous n’êtes PAS ENCORE CROYANT de Jésus, voire même contre Lui, faites comme ces policiers qui l’ont écouté.</a:t>
            </a:r>
          </a:p>
          <a:p>
            <a:pPr marL="171450" indent="-171450">
              <a:buFont typeface="Wingdings" pitchFamily="2" charset="2"/>
              <a:buChar char="Ø"/>
            </a:pPr>
            <a:r>
              <a:rPr lang="fr-FR" baseline="0" noProof="0" dirty="0" smtClean="0"/>
              <a:t>Vous serez surpris par la confiance qu’Il INSPIRE en l’écoutant.</a:t>
            </a:r>
          </a:p>
          <a:p>
            <a:pPr marL="171450" indent="-171450">
              <a:buFont typeface="Wingdings" pitchFamily="2" charset="2"/>
              <a:buChar char="Ø"/>
            </a:pPr>
            <a:r>
              <a:rPr lang="fr-FR" baseline="0" noProof="0" dirty="0" smtClean="0"/>
              <a:t>=Si vous êtes croyant, voici ce qu’il faut faire.</a:t>
            </a:r>
          </a:p>
          <a:p>
            <a:pPr marL="171450" indent="-171450">
              <a:buFont typeface="Wingdings" pitchFamily="2" charset="2"/>
              <a:buChar char="Ø"/>
            </a:pPr>
            <a:r>
              <a:rPr lang="fr-FR" baseline="0" noProof="0" dirty="0" smtClean="0"/>
              <a:t>Il ne s’agit pas d’arguments, mais de citations de ce que Jésus dit.</a:t>
            </a:r>
          </a:p>
          <a:p>
            <a:pPr marL="171450" indent="-171450">
              <a:buFont typeface="Wingdings" pitchFamily="2" charset="2"/>
              <a:buChar char="Ø"/>
            </a:pPr>
            <a:r>
              <a:rPr lang="fr-FR" baseline="0" noProof="0" dirty="0" smtClean="0"/>
              <a:t>Cela inspira confiance en Lui au lieu de confiance en vous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noProof="0" dirty="0" smtClean="0"/>
              <a:t>La TROISIÈME</a:t>
            </a:r>
            <a:r>
              <a:rPr lang="fr-FR" baseline="0" noProof="0" dirty="0" smtClean="0"/>
              <a:t> raison d’avoir confiance en Jésus est le RÉSULTAT de son œuvre dans la vie des personnes qui Le suivent.</a:t>
            </a:r>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1432239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5970" y="5959541"/>
            <a:ext cx="888030" cy="897477"/>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5948838"/>
            <a:ext cx="899592" cy="909162"/>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smtClean="0">
                <a:latin typeface="Arial" pitchFamily="34" charset="0"/>
                <a:cs typeface="Arial" pitchFamily="34" charset="0"/>
              </a:rPr>
              <a:t>Pourquoi croire Jésus ?</a:t>
            </a:r>
            <a:endParaRPr lang="fr-FR">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fr-FR" dirty="0" smtClean="0">
                <a:latin typeface="Arial" pitchFamily="34" charset="0"/>
                <a:cs typeface="Arial" pitchFamily="34" charset="0"/>
              </a:rPr>
              <a:t>Jean 1à3 ...grâce aux témoins</a:t>
            </a:r>
          </a:p>
          <a:p>
            <a:r>
              <a:rPr lang="fr-FR" dirty="0" smtClean="0">
                <a:latin typeface="Arial" pitchFamily="34" charset="0"/>
                <a:cs typeface="Arial" pitchFamily="34" charset="0"/>
              </a:rPr>
              <a:t>Jean 4à11 ...grâce à sa parole</a:t>
            </a:r>
          </a:p>
          <a:p>
            <a:r>
              <a:rPr lang="fr-FR" dirty="0" smtClean="0">
                <a:latin typeface="Arial" pitchFamily="34" charset="0"/>
                <a:cs typeface="Arial" pitchFamily="34" charset="0"/>
              </a:rPr>
              <a:t>Jean 12à17 …grâce aux siens</a:t>
            </a:r>
          </a:p>
          <a:p>
            <a:r>
              <a:rPr lang="fr-FR" dirty="0" smtClean="0">
                <a:latin typeface="Arial" pitchFamily="34" charset="0"/>
                <a:cs typeface="Arial" pitchFamily="34" charset="0"/>
              </a:rPr>
              <a:t>Jean 18à21 …grâce à sa mort et sa résurrection !</a:t>
            </a:r>
            <a:endParaRPr lang="fr-FR"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mtClean="0">
                <a:latin typeface="Arial" pitchFamily="34" charset="0"/>
                <a:cs typeface="Arial" pitchFamily="34" charset="0"/>
              </a:rPr>
              <a:t>Cela fait </a:t>
            </a:r>
            <a:r>
              <a:rPr lang="fr-FR" u="sng" smtClean="0">
                <a:latin typeface="Arial" pitchFamily="34" charset="0"/>
                <a:cs typeface="Arial" pitchFamily="34" charset="0"/>
              </a:rPr>
              <a:t>4 pas</a:t>
            </a:r>
            <a:r>
              <a:rPr lang="fr-FR" smtClean="0">
                <a:latin typeface="Arial" pitchFamily="34" charset="0"/>
                <a:cs typeface="Arial" pitchFamily="34" charset="0"/>
              </a:rPr>
              <a:t> vers la foi.</a:t>
            </a:r>
            <a:endParaRPr lang="fr-FR">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smtClean="0">
                <a:latin typeface="Arial" pitchFamily="34" charset="0"/>
                <a:cs typeface="Arial" pitchFamily="34" charset="0"/>
              </a:rPr>
              <a:t>Jean 12à17 : </a:t>
            </a:r>
            <a:r>
              <a:rPr lang="fr-FR" u="sng" smtClean="0">
                <a:latin typeface="Arial" pitchFamily="34" charset="0"/>
                <a:cs typeface="Arial" pitchFamily="34" charset="0"/>
              </a:rPr>
              <a:t>Ses</a:t>
            </a:r>
            <a:r>
              <a:rPr lang="fr-FR" smtClean="0">
                <a:latin typeface="Arial" pitchFamily="34" charset="0"/>
                <a:cs typeface="Arial" pitchFamily="34" charset="0"/>
              </a:rPr>
              <a:t> </a:t>
            </a:r>
            <a:r>
              <a:rPr lang="fr-FR" u="sng" smtClean="0">
                <a:latin typeface="Arial" pitchFamily="34" charset="0"/>
                <a:cs typeface="Arial" pitchFamily="34" charset="0"/>
              </a:rPr>
              <a:t>disciples</a:t>
            </a:r>
            <a:endParaRPr lang="fr-FR" u="sng">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Autofit/>
          </a:bodyPr>
          <a:lstStyle/>
          <a:p>
            <a:pPr>
              <a:lnSpc>
                <a:spcPct val="120000"/>
              </a:lnSpc>
            </a:pPr>
            <a:r>
              <a:rPr lang="fr-FR" sz="3300" smtClean="0">
                <a:latin typeface="Arial" pitchFamily="34" charset="0"/>
                <a:cs typeface="Arial" pitchFamily="34" charset="0"/>
              </a:rPr>
              <a:t>« Une grande multitude de Juifs apprirent que Jésus était à Béthanie ; et ils </a:t>
            </a:r>
            <a:r>
              <a:rPr lang="fr-FR" sz="3300">
                <a:latin typeface="Arial" pitchFamily="34" charset="0"/>
                <a:cs typeface="Arial" pitchFamily="34" charset="0"/>
              </a:rPr>
              <a:t>y vinrent, non pas seulement à cause de lui, mais aussi pour voir Lazare, qu'il avait ressuscité des morts. </a:t>
            </a:r>
            <a:r>
              <a:rPr lang="fr-FR" sz="3300" smtClean="0">
                <a:latin typeface="Arial" pitchFamily="34" charset="0"/>
                <a:cs typeface="Arial" pitchFamily="34" charset="0"/>
              </a:rPr>
              <a:t> Les </a:t>
            </a:r>
            <a:r>
              <a:rPr lang="fr-FR" sz="3300">
                <a:latin typeface="Arial" pitchFamily="34" charset="0"/>
                <a:cs typeface="Arial" pitchFamily="34" charset="0"/>
              </a:rPr>
              <a:t>principaux sacrificateurs délibérèrent de faire mourir aussi Lazare, parce que beaucoup de Juifs se retiraient d'eux </a:t>
            </a:r>
            <a:r>
              <a:rPr lang="fr-FR" sz="3300" b="1" i="1" u="sng">
                <a:latin typeface="Arial" pitchFamily="34" charset="0"/>
                <a:cs typeface="Arial" pitchFamily="34" charset="0"/>
              </a:rPr>
              <a:t>à cause de lui</a:t>
            </a:r>
            <a:r>
              <a:rPr lang="fr-FR" sz="3300">
                <a:latin typeface="Arial" pitchFamily="34" charset="0"/>
                <a:cs typeface="Arial" pitchFamily="34" charset="0"/>
              </a:rPr>
              <a:t>, et croyaient en Jésus</a:t>
            </a:r>
            <a:r>
              <a:rPr lang="fr-FR" sz="3300" smtClean="0">
                <a:latin typeface="Arial" pitchFamily="34" charset="0"/>
                <a:cs typeface="Arial" pitchFamily="34" charset="0"/>
              </a:rPr>
              <a:t>. » </a:t>
            </a:r>
            <a:r>
              <a:rPr lang="fr-FR" sz="3300" b="1" i="1" smtClean="0">
                <a:solidFill>
                  <a:srgbClr val="00FF00"/>
                </a:solidFill>
                <a:latin typeface="Arial" pitchFamily="34" charset="0"/>
                <a:cs typeface="Arial" pitchFamily="34" charset="0"/>
              </a:rPr>
              <a:t>Jean 12v9à11</a:t>
            </a:r>
            <a:endParaRPr lang="fr-FR" sz="3300" b="1" i="1">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mtClean="0">
                <a:latin typeface="Arial" pitchFamily="34" charset="0"/>
                <a:cs typeface="Arial" pitchFamily="34" charset="0"/>
              </a:rPr>
              <a:t>Jésus transforme une vie.</a:t>
            </a:r>
            <a:endParaRPr lang="fr-FR">
              <a:latin typeface="Arial" pitchFamily="34" charset="0"/>
              <a:cs typeface="Arial" pitchFamily="34" charset="0"/>
            </a:endParaRPr>
          </a:p>
        </p:txBody>
      </p:sp>
    </p:spTree>
    <p:extLst>
      <p:ext uri="{BB962C8B-B14F-4D97-AF65-F5344CB8AC3E}">
        <p14:creationId xmlns:p14="http://schemas.microsoft.com/office/powerpoint/2010/main" val="23924578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fr-FR" dirty="0" smtClean="0">
                <a:solidFill>
                  <a:srgbClr val="FFC000"/>
                </a:solidFill>
                <a:latin typeface="Arial" pitchFamily="34" charset="0"/>
                <a:cs typeface="Arial" pitchFamily="34" charset="0"/>
              </a:rPr>
              <a:t>Ils ont cru, grâce à </a:t>
            </a:r>
            <a:r>
              <a:rPr lang="fr-FR" u="sng" dirty="0" smtClean="0">
                <a:solidFill>
                  <a:srgbClr val="FFC000"/>
                </a:solidFill>
                <a:latin typeface="Arial" pitchFamily="34" charset="0"/>
                <a:cs typeface="Arial" pitchFamily="34" charset="0"/>
              </a:rPr>
              <a:t>ses</a:t>
            </a:r>
            <a:r>
              <a:rPr lang="fr-FR" dirty="0" smtClean="0">
                <a:solidFill>
                  <a:srgbClr val="FFC000"/>
                </a:solidFill>
                <a:latin typeface="Arial" pitchFamily="34" charset="0"/>
                <a:cs typeface="Arial" pitchFamily="34" charset="0"/>
              </a:rPr>
              <a:t> </a:t>
            </a:r>
            <a:r>
              <a:rPr lang="fr-FR" u="sng" dirty="0" smtClean="0">
                <a:solidFill>
                  <a:srgbClr val="FFC000"/>
                </a:solidFill>
                <a:latin typeface="Arial" pitchFamily="34" charset="0"/>
                <a:cs typeface="Arial" pitchFamily="34" charset="0"/>
              </a:rPr>
              <a:t>disciples</a:t>
            </a:r>
            <a:r>
              <a:rPr lang="fr-FR" dirty="0" smtClean="0">
                <a:solidFill>
                  <a:srgbClr val="FFC000"/>
                </a:solidFill>
                <a:latin typeface="Arial" pitchFamily="34" charset="0"/>
                <a:cs typeface="Arial" pitchFamily="34" charset="0"/>
              </a:rPr>
              <a:t>. </a:t>
            </a:r>
            <a:endParaRPr lang="fr-FR" dirty="0">
              <a:solidFill>
                <a:srgbClr val="FFC000"/>
              </a:solidFill>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numCol="1">
            <a:noAutofit/>
          </a:bodyPr>
          <a:lstStyle/>
          <a:p>
            <a:r>
              <a:rPr lang="fr-FR" b="1" i="1" dirty="0" smtClean="0">
                <a:solidFill>
                  <a:srgbClr val="00FF00"/>
                </a:solidFill>
                <a:latin typeface="Arial" pitchFamily="34" charset="0"/>
                <a:cs typeface="Arial" pitchFamily="34" charset="0"/>
              </a:rPr>
              <a:t>Jn12v3</a:t>
            </a:r>
            <a:r>
              <a:rPr lang="fr-FR" dirty="0" smtClean="0">
                <a:latin typeface="Arial" pitchFamily="34" charset="0"/>
                <a:cs typeface="Arial" pitchFamily="34" charset="0"/>
              </a:rPr>
              <a:t> La passion pour Christ</a:t>
            </a:r>
          </a:p>
          <a:p>
            <a:r>
              <a:rPr lang="fr-FR" b="1" i="1" dirty="0" smtClean="0">
                <a:solidFill>
                  <a:srgbClr val="00FF00"/>
                </a:solidFill>
                <a:latin typeface="Arial" pitchFamily="34" charset="0"/>
                <a:cs typeface="Arial" pitchFamily="34" charset="0"/>
              </a:rPr>
              <a:t>Jn12v9</a:t>
            </a:r>
            <a:r>
              <a:rPr lang="fr-FR" dirty="0" smtClean="0">
                <a:latin typeface="Arial" pitchFamily="34" charset="0"/>
                <a:cs typeface="Arial" pitchFamily="34" charset="0"/>
              </a:rPr>
              <a:t> La nouvelle vie</a:t>
            </a:r>
          </a:p>
          <a:p>
            <a:r>
              <a:rPr lang="fr-FR" b="1" i="1" dirty="0" smtClean="0">
                <a:solidFill>
                  <a:srgbClr val="00FF00"/>
                </a:solidFill>
                <a:latin typeface="Arial" pitchFamily="34" charset="0"/>
                <a:cs typeface="Arial" pitchFamily="34" charset="0"/>
              </a:rPr>
              <a:t>Jn12v13</a:t>
            </a:r>
            <a:r>
              <a:rPr lang="fr-FR" dirty="0" smtClean="0">
                <a:latin typeface="Arial" pitchFamily="34" charset="0"/>
                <a:cs typeface="Arial" pitchFamily="34" charset="0"/>
              </a:rPr>
              <a:t> La louange de Dieu</a:t>
            </a:r>
          </a:p>
          <a:p>
            <a:r>
              <a:rPr lang="fr-FR" b="1" i="1" dirty="0" smtClean="0">
                <a:solidFill>
                  <a:srgbClr val="00FF00"/>
                </a:solidFill>
                <a:latin typeface="Arial" pitchFamily="34" charset="0"/>
                <a:cs typeface="Arial" pitchFamily="34" charset="0"/>
              </a:rPr>
              <a:t>Jn13v35</a:t>
            </a:r>
            <a:r>
              <a:rPr lang="fr-FR" dirty="0" smtClean="0">
                <a:latin typeface="Arial" pitchFamily="34" charset="0"/>
                <a:cs typeface="Arial" pitchFamily="34" charset="0"/>
              </a:rPr>
              <a:t> L’amour les uns pour les autres</a:t>
            </a:r>
          </a:p>
        </p:txBody>
      </p:sp>
      <p:sp>
        <p:nvSpPr>
          <p:cNvPr id="4" name="Content Placeholder 3"/>
          <p:cNvSpPr>
            <a:spLocks noGrp="1"/>
          </p:cNvSpPr>
          <p:nvPr>
            <p:ph sz="half" idx="2"/>
          </p:nvPr>
        </p:nvSpPr>
        <p:spPr/>
        <p:txBody>
          <a:bodyPr/>
          <a:lstStyle/>
          <a:p>
            <a:r>
              <a:rPr lang="fr-FR" smtClean="0">
                <a:latin typeface="Arial" pitchFamily="34" charset="0"/>
                <a:cs typeface="Arial" pitchFamily="34" charset="0"/>
              </a:rPr>
              <a:t>“Vous êtes la lumière…”</a:t>
            </a:r>
            <a:endParaRPr lang="fr-FR">
              <a:latin typeface="Arial" pitchFamily="34" charset="0"/>
              <a:cs typeface="Arial" pitchFamily="34" charset="0"/>
            </a:endParaRPr>
          </a:p>
        </p:txBody>
      </p:sp>
    </p:spTree>
    <p:extLst>
      <p:ext uri="{BB962C8B-B14F-4D97-AF65-F5344CB8AC3E}">
        <p14:creationId xmlns:p14="http://schemas.microsoft.com/office/powerpoint/2010/main" val="8836354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fr-FR" dirty="0" smtClean="0">
                <a:solidFill>
                  <a:srgbClr val="FFC000"/>
                </a:solidFill>
                <a:latin typeface="Arial" pitchFamily="34" charset="0"/>
                <a:cs typeface="Arial" pitchFamily="34" charset="0"/>
              </a:rPr>
              <a:t>Votre vie est la preuve.</a:t>
            </a:r>
            <a:endParaRPr lang="fr-FR" dirty="0">
              <a:solidFill>
                <a:srgbClr val="FFC000"/>
              </a:solidFill>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numCol="1">
            <a:noAutofit/>
          </a:bodyPr>
          <a:lstStyle/>
          <a:p>
            <a:r>
              <a:rPr lang="fr-FR" sz="4600" b="1" i="1" dirty="0" smtClean="0">
                <a:solidFill>
                  <a:srgbClr val="00FF00"/>
                </a:solidFill>
                <a:latin typeface="Arial" pitchFamily="34" charset="0"/>
                <a:cs typeface="Arial" pitchFamily="34" charset="0"/>
              </a:rPr>
              <a:t>Jn14v1</a:t>
            </a:r>
            <a:r>
              <a:rPr lang="fr-FR" sz="4600" b="1" i="1" dirty="0">
                <a:solidFill>
                  <a:srgbClr val="00FF00"/>
                </a:solidFill>
                <a:latin typeface="Arial" pitchFamily="34" charset="0"/>
                <a:cs typeface="Arial" pitchFamily="34" charset="0"/>
              </a:rPr>
              <a:t>, 27à28</a:t>
            </a:r>
            <a:r>
              <a:rPr lang="fr-FR" sz="4600" dirty="0">
                <a:latin typeface="Arial" pitchFamily="34" charset="0"/>
                <a:cs typeface="Arial" pitchFamily="34" charset="0"/>
              </a:rPr>
              <a:t> La paix de Jésus</a:t>
            </a:r>
          </a:p>
          <a:p>
            <a:r>
              <a:rPr lang="fr-FR" sz="4600" b="1" i="1" dirty="0">
                <a:solidFill>
                  <a:srgbClr val="00FF00"/>
                </a:solidFill>
                <a:latin typeface="Arial" pitchFamily="34" charset="0"/>
                <a:cs typeface="Arial" pitchFamily="34" charset="0"/>
              </a:rPr>
              <a:t>Jn15v5, 26à27</a:t>
            </a:r>
            <a:r>
              <a:rPr lang="fr-FR" sz="4600" dirty="0">
                <a:latin typeface="Arial" pitchFamily="34" charset="0"/>
                <a:cs typeface="Arial" pitchFamily="34" charset="0"/>
              </a:rPr>
              <a:t> Le fruit de l’Esprit</a:t>
            </a:r>
          </a:p>
          <a:p>
            <a:r>
              <a:rPr lang="fr-FR" sz="4600" b="1" i="1" dirty="0" smtClean="0">
                <a:solidFill>
                  <a:srgbClr val="00FF00"/>
                </a:solidFill>
                <a:latin typeface="Arial" pitchFamily="34" charset="0"/>
                <a:cs typeface="Arial" pitchFamily="34" charset="0"/>
              </a:rPr>
              <a:t>Jn16v7à8</a:t>
            </a:r>
            <a:r>
              <a:rPr lang="fr-FR" sz="4600" b="1" i="1" dirty="0" smtClean="0">
                <a:latin typeface="Arial" pitchFamily="34" charset="0"/>
                <a:cs typeface="Arial" pitchFamily="34" charset="0"/>
              </a:rPr>
              <a:t> </a:t>
            </a:r>
            <a:r>
              <a:rPr lang="fr-FR" sz="4600" i="1" dirty="0" smtClean="0">
                <a:latin typeface="Arial" pitchFamily="34" charset="0"/>
                <a:cs typeface="Arial" pitchFamily="34" charset="0"/>
              </a:rPr>
              <a:t>La conviction de l’Esprit</a:t>
            </a:r>
          </a:p>
          <a:p>
            <a:r>
              <a:rPr lang="fr-FR" sz="4600" b="1" i="1" dirty="0" smtClean="0">
                <a:solidFill>
                  <a:srgbClr val="00FF00"/>
                </a:solidFill>
                <a:latin typeface="Arial" pitchFamily="34" charset="0"/>
                <a:cs typeface="Arial" pitchFamily="34" charset="0"/>
              </a:rPr>
              <a:t>Jn17v21</a:t>
            </a:r>
            <a:r>
              <a:rPr lang="fr-FR" sz="4600" b="1" i="1" dirty="0" smtClean="0">
                <a:latin typeface="Arial" pitchFamily="34" charset="0"/>
                <a:cs typeface="Arial" pitchFamily="34" charset="0"/>
              </a:rPr>
              <a:t> </a:t>
            </a:r>
            <a:r>
              <a:rPr lang="fr-FR" sz="4600" i="1" dirty="0" smtClean="0">
                <a:latin typeface="Arial" pitchFamily="34" charset="0"/>
                <a:cs typeface="Arial" pitchFamily="34" charset="0"/>
              </a:rPr>
              <a:t>L’unité des chrétiens</a:t>
            </a:r>
            <a:endParaRPr lang="fr-FR" sz="460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3500" b="0" dirty="0" smtClean="0"/>
              <a:t>« Ils </a:t>
            </a:r>
            <a:r>
              <a:rPr lang="fr-FR" sz="3500" b="0" dirty="0"/>
              <a:t>les reconnurent pour avoir été avec Jésus</a:t>
            </a:r>
            <a:r>
              <a:rPr lang="fr-FR" sz="3500" b="0" dirty="0" smtClean="0"/>
              <a:t>. »</a:t>
            </a:r>
            <a:endParaRPr lang="fr-FR" sz="3500" b="0" dirty="0">
              <a:latin typeface="Arial" pitchFamily="34" charset="0"/>
              <a:cs typeface="Arial" pitchFamily="34" charset="0"/>
            </a:endParaRPr>
          </a:p>
        </p:txBody>
      </p:sp>
    </p:spTree>
    <p:extLst>
      <p:ext uri="{BB962C8B-B14F-4D97-AF65-F5344CB8AC3E}">
        <p14:creationId xmlns:p14="http://schemas.microsoft.com/office/powerpoint/2010/main" val="34268344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iterate type="lt">
                                    <p:tmPct val="0"/>
                                  </p:iterate>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8" presetClass="emph" presetSubtype="0" fill="hold" nodeType="clickEffect">
                                  <p:stCondLst>
                                    <p:cond delay="0"/>
                                  </p:stCondLst>
                                  <p:iterate type="lt">
                                    <p:tmPct val="10000"/>
                                  </p:iterate>
                                  <p:childTnLst>
                                    <p:animClr clrSpc="rgb" dir="cw">
                                      <p:cBhvr override="childStyle">
                                        <p:cTn id="36" dur="500" fill="hold"/>
                                        <p:tgtEl>
                                          <p:spTgt spid="3">
                                            <p:txEl>
                                              <p:pRg st="3" end="3"/>
                                            </p:txEl>
                                          </p:spTgt>
                                        </p:tgtEl>
                                        <p:attrNameLst>
                                          <p:attrName>style.color</p:attrName>
                                        </p:attrNameLst>
                                      </p:cBhvr>
                                      <p:to>
                                        <a:schemeClr val="accent2"/>
                                      </p:to>
                                    </p:animClr>
                                    <p:animClr clrSpc="rgb" dir="cw">
                                      <p:cBhvr>
                                        <p:cTn id="37" dur="500" fill="hold"/>
                                        <p:tgtEl>
                                          <p:spTgt spid="3">
                                            <p:txEl>
                                              <p:pRg st="3" end="3"/>
                                            </p:txEl>
                                          </p:spTgt>
                                        </p:tgtEl>
                                        <p:attrNameLst>
                                          <p:attrName>fillcolor</p:attrName>
                                        </p:attrNameLst>
                                      </p:cBhvr>
                                      <p:to>
                                        <a:schemeClr val="accent2"/>
                                      </p:to>
                                    </p:animClr>
                                    <p:set>
                                      <p:cBhvr>
                                        <p:cTn id="38" dur="500" fill="hold"/>
                                        <p:tgtEl>
                                          <p:spTgt spid="3">
                                            <p:txEl>
                                              <p:pRg st="3" end="3"/>
                                            </p:txEl>
                                          </p:spTgt>
                                        </p:tgtEl>
                                        <p:attrNameLst>
                                          <p:attrName>fill.type</p:attrName>
                                        </p:attrNameLst>
                                      </p:cBhvr>
                                      <p:to>
                                        <p:strVal val="solid"/>
                                      </p:to>
                                    </p:set>
                                    <p:anim to="1.5" calcmode="lin" valueType="num">
                                      <p:cBhvr override="childStyle">
                                        <p:cTn id="39" dur="500" fill="hold"/>
                                        <p:tgtEl>
                                          <p:spTgt spid="3">
                                            <p:txEl>
                                              <p:pRg st="3" end="3"/>
                                            </p:txEl>
                                          </p:spTgt>
                                        </p:tgtEl>
                                        <p:attrNameLst>
                                          <p:attrName>style.fontSize</p:attrName>
                                        </p:attrNameLst>
                                      </p:cBhvr>
                                    </p:anim>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Pourquoi croire Jésus ?</a:t>
            </a:r>
            <a:endParaRPr lang="fr-FR" dirty="0"/>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546771" y="836712"/>
            <a:ext cx="6049565" cy="4537174"/>
          </a:xfrm>
        </p:spPr>
      </p:pic>
      <p:sp>
        <p:nvSpPr>
          <p:cNvPr id="4" name="Content Placeholder 3"/>
          <p:cNvSpPr>
            <a:spLocks noGrp="1"/>
          </p:cNvSpPr>
          <p:nvPr>
            <p:ph sz="half" idx="2"/>
          </p:nvPr>
        </p:nvSpPr>
        <p:spPr>
          <a:xfrm>
            <a:off x="11562" y="5157192"/>
            <a:ext cx="8232846" cy="1714399"/>
          </a:xfrm>
        </p:spPr>
        <p:txBody>
          <a:bodyPr/>
          <a:lstStyle/>
          <a:p>
            <a:r>
              <a:rPr lang="fr-FR" dirty="0" smtClean="0"/>
              <a:t>…grâce à sa mort </a:t>
            </a:r>
            <a:r>
              <a:rPr lang="fr-FR" u="sng" dirty="0" smtClean="0"/>
              <a:t>à</a:t>
            </a:r>
            <a:r>
              <a:rPr lang="fr-FR" dirty="0" smtClean="0"/>
              <a:t> </a:t>
            </a:r>
            <a:r>
              <a:rPr lang="fr-FR" u="sng" dirty="0" smtClean="0"/>
              <a:t>notre</a:t>
            </a:r>
            <a:r>
              <a:rPr lang="fr-FR" dirty="0" smtClean="0"/>
              <a:t> </a:t>
            </a:r>
            <a:r>
              <a:rPr lang="fr-FR" u="sng" dirty="0" smtClean="0"/>
              <a:t>place</a:t>
            </a:r>
            <a:r>
              <a:rPr lang="fr-FR" dirty="0" smtClean="0"/>
              <a:t> et sa résurrection !</a:t>
            </a:r>
            <a:endParaRPr lang="fr-FR" dirty="0"/>
          </a:p>
        </p:txBody>
      </p:sp>
    </p:spTree>
    <p:extLst>
      <p:ext uri="{BB962C8B-B14F-4D97-AF65-F5344CB8AC3E}">
        <p14:creationId xmlns:p14="http://schemas.microsoft.com/office/powerpoint/2010/main" val="2974393971"/>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Jean 18à21 : </a:t>
            </a:r>
            <a:r>
              <a:rPr lang="fr-FR" u="sng" dirty="0" smtClean="0"/>
              <a:t>La</a:t>
            </a:r>
            <a:r>
              <a:rPr lang="fr-FR" dirty="0" smtClean="0"/>
              <a:t> </a:t>
            </a:r>
            <a:r>
              <a:rPr lang="fr-FR" u="sng" dirty="0" smtClean="0"/>
              <a:t>Bonne</a:t>
            </a:r>
            <a:r>
              <a:rPr lang="fr-FR" dirty="0" smtClean="0"/>
              <a:t> </a:t>
            </a:r>
            <a:r>
              <a:rPr lang="fr-FR" u="sng" dirty="0" smtClean="0"/>
              <a:t>Nouvelle</a:t>
            </a:r>
            <a:endParaRPr lang="fr-FR" u="sng" dirty="0"/>
          </a:p>
        </p:txBody>
      </p:sp>
      <p:sp>
        <p:nvSpPr>
          <p:cNvPr id="3" name="Content Placeholder 2"/>
          <p:cNvSpPr>
            <a:spLocks noGrp="1"/>
          </p:cNvSpPr>
          <p:nvPr>
            <p:ph sz="half" idx="1"/>
          </p:nvPr>
        </p:nvSpPr>
        <p:spPr/>
        <p:txBody>
          <a:bodyPr>
            <a:normAutofit/>
          </a:bodyPr>
          <a:lstStyle/>
          <a:p>
            <a:r>
              <a:rPr lang="fr-FR" dirty="0" smtClean="0"/>
              <a:t>« Jésus</a:t>
            </a:r>
            <a:r>
              <a:rPr lang="fr-FR" dirty="0"/>
              <a:t>, portant sa croix, arriva au lieu du crâne, qui se nomme en hébreu Golgotha</a:t>
            </a:r>
            <a:r>
              <a:rPr lang="fr-FR" dirty="0" smtClean="0"/>
              <a:t>.  </a:t>
            </a:r>
            <a:r>
              <a:rPr lang="fr-FR" dirty="0"/>
              <a:t>C'est là qu'</a:t>
            </a:r>
            <a:r>
              <a:rPr lang="fr-FR" b="1" i="1" u="sng" dirty="0"/>
              <a:t>il fut </a:t>
            </a:r>
            <a:r>
              <a:rPr lang="fr-FR" b="1" i="1" u="sng" dirty="0" smtClean="0"/>
              <a:t>crucifié</a:t>
            </a:r>
            <a:r>
              <a:rPr lang="fr-FR" dirty="0"/>
              <a:t>.  </a:t>
            </a:r>
            <a:r>
              <a:rPr lang="fr-FR" dirty="0" smtClean="0"/>
              <a:t>…ils </a:t>
            </a:r>
            <a:r>
              <a:rPr lang="fr-FR" dirty="0"/>
              <a:t>ne comprenaient pas encore que, selon l'Écriture, Jésus devait </a:t>
            </a:r>
            <a:r>
              <a:rPr lang="fr-FR" b="1" i="1" u="sng" dirty="0"/>
              <a:t>ressusciter</a:t>
            </a:r>
            <a:r>
              <a:rPr lang="fr-FR" dirty="0"/>
              <a:t> des morts</a:t>
            </a:r>
            <a:r>
              <a:rPr lang="fr-FR" dirty="0" smtClean="0"/>
              <a:t>. » </a:t>
            </a:r>
            <a:r>
              <a:rPr lang="fr-FR" sz="3000" i="1" dirty="0" smtClean="0">
                <a:solidFill>
                  <a:srgbClr val="00FF00"/>
                </a:solidFill>
              </a:rPr>
              <a:t>Jean 19v17à18, 20v9</a:t>
            </a:r>
            <a:endParaRPr lang="fr-FR" sz="3000" i="1" dirty="0">
              <a:solidFill>
                <a:srgbClr val="00FF00"/>
              </a:solidFill>
            </a:endParaRPr>
          </a:p>
        </p:txBody>
      </p:sp>
      <p:sp>
        <p:nvSpPr>
          <p:cNvPr id="4" name="Content Placeholder 3"/>
          <p:cNvSpPr>
            <a:spLocks noGrp="1"/>
          </p:cNvSpPr>
          <p:nvPr>
            <p:ph sz="half" idx="2"/>
          </p:nvPr>
        </p:nvSpPr>
        <p:spPr/>
        <p:txBody>
          <a:bodyPr/>
          <a:lstStyle/>
          <a:p>
            <a:r>
              <a:rPr lang="fr-FR" sz="4800" b="0" dirty="0" smtClean="0"/>
              <a:t>« Christ est mort pour nos péché ! »</a:t>
            </a:r>
            <a:endParaRPr lang="fr-FR" sz="4800" b="0" dirty="0"/>
          </a:p>
        </p:txBody>
      </p:sp>
    </p:spTree>
    <p:extLst>
      <p:ext uri="{BB962C8B-B14F-4D97-AF65-F5344CB8AC3E}">
        <p14:creationId xmlns:p14="http://schemas.microsoft.com/office/powerpoint/2010/main" val="3353739726"/>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C000"/>
                </a:solidFill>
              </a:rPr>
              <a:t>Quel est le but de l’Evangile ?</a:t>
            </a:r>
            <a:endParaRPr lang="fr-FR" dirty="0">
              <a:solidFill>
                <a:srgbClr val="FFC000"/>
              </a:solidFill>
            </a:endParaRPr>
          </a:p>
        </p:txBody>
      </p:sp>
      <p:sp>
        <p:nvSpPr>
          <p:cNvPr id="3" name="Content Placeholder 2"/>
          <p:cNvSpPr>
            <a:spLocks noGrp="1"/>
          </p:cNvSpPr>
          <p:nvPr>
            <p:ph sz="half" idx="1"/>
          </p:nvPr>
        </p:nvSpPr>
        <p:spPr/>
        <p:txBody>
          <a:bodyPr/>
          <a:lstStyle/>
          <a:p>
            <a:r>
              <a:rPr lang="fr-FR" dirty="0" smtClean="0"/>
              <a:t>« Ces </a:t>
            </a:r>
            <a:r>
              <a:rPr lang="fr-FR" dirty="0"/>
              <a:t>choses ont été écrites </a:t>
            </a:r>
            <a:r>
              <a:rPr lang="fr-FR" b="1" i="1" u="sng" dirty="0">
                <a:solidFill>
                  <a:srgbClr val="FFC000"/>
                </a:solidFill>
              </a:rPr>
              <a:t>afin que</a:t>
            </a:r>
            <a:r>
              <a:rPr lang="fr-FR" dirty="0"/>
              <a:t> vous </a:t>
            </a:r>
            <a:r>
              <a:rPr lang="fr-FR" b="1" i="1" u="sng" dirty="0"/>
              <a:t>croyiez</a:t>
            </a:r>
            <a:r>
              <a:rPr lang="fr-FR" dirty="0"/>
              <a:t> que Jésus est le Christ, le Fils de Dieu, et qu'en </a:t>
            </a:r>
            <a:r>
              <a:rPr lang="fr-FR" b="1" i="1" u="sng" dirty="0"/>
              <a:t>croyant</a:t>
            </a:r>
            <a:r>
              <a:rPr lang="fr-FR" dirty="0"/>
              <a:t> vous ayez la vie en son </a:t>
            </a:r>
            <a:r>
              <a:rPr lang="fr-FR" dirty="0" smtClean="0"/>
              <a:t>Nom. » </a:t>
            </a:r>
            <a:endParaRPr lang="fr-FR" dirty="0"/>
          </a:p>
          <a:p>
            <a:r>
              <a:rPr lang="fr-FR" b="1" i="1" dirty="0">
                <a:solidFill>
                  <a:srgbClr val="00FF00"/>
                </a:solidFill>
              </a:rPr>
              <a:t>Jean </a:t>
            </a:r>
            <a:r>
              <a:rPr lang="fr-FR" b="1" i="1" dirty="0" smtClean="0">
                <a:solidFill>
                  <a:srgbClr val="00FF00"/>
                </a:solidFill>
              </a:rPr>
              <a:t>20v31</a:t>
            </a:r>
            <a:endParaRPr lang="fr-FR" b="1" i="1" dirty="0">
              <a:solidFill>
                <a:srgbClr val="00FF00"/>
              </a:solidFill>
            </a:endParaRPr>
          </a:p>
        </p:txBody>
      </p:sp>
      <p:sp>
        <p:nvSpPr>
          <p:cNvPr id="4" name="Content Placeholder 3"/>
          <p:cNvSpPr>
            <a:spLocks noGrp="1"/>
          </p:cNvSpPr>
          <p:nvPr>
            <p:ph sz="half" idx="2"/>
          </p:nvPr>
        </p:nvSpPr>
        <p:spPr/>
        <p:txBody>
          <a:bodyPr/>
          <a:lstStyle/>
          <a:p>
            <a:r>
              <a:rPr lang="fr-FR" sz="4800" dirty="0" smtClean="0"/>
              <a:t>« En croyant vous </a:t>
            </a:r>
            <a:r>
              <a:rPr lang="fr-FR" sz="4800" u="sng" dirty="0" smtClean="0"/>
              <a:t>ayez</a:t>
            </a:r>
            <a:r>
              <a:rPr lang="fr-FR" sz="4800" dirty="0" smtClean="0"/>
              <a:t> la vie… »</a:t>
            </a:r>
            <a:endParaRPr lang="fr-FR" sz="4800" dirty="0"/>
          </a:p>
        </p:txBody>
      </p:sp>
    </p:spTree>
    <p:extLst>
      <p:ext uri="{BB962C8B-B14F-4D97-AF65-F5344CB8AC3E}">
        <p14:creationId xmlns:p14="http://schemas.microsoft.com/office/powerpoint/2010/main" val="3620011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Revoir, Réagir et se Rappeler</a:t>
            </a:r>
            <a:endParaRPr lang="fr-FR" dirty="0"/>
          </a:p>
        </p:txBody>
      </p:sp>
      <p:sp>
        <p:nvSpPr>
          <p:cNvPr id="3" name="Content Placeholder 2"/>
          <p:cNvSpPr>
            <a:spLocks noGrp="1"/>
          </p:cNvSpPr>
          <p:nvPr>
            <p:ph sz="half" idx="1"/>
          </p:nvPr>
        </p:nvSpPr>
        <p:spPr/>
        <p:txBody>
          <a:bodyPr/>
          <a:lstStyle/>
          <a:p>
            <a:r>
              <a:rPr lang="fr-FR" dirty="0" smtClean="0"/>
              <a:t>Le </a:t>
            </a:r>
            <a:r>
              <a:rPr lang="fr-FR" b="1" i="1" u="sng" dirty="0" smtClean="0"/>
              <a:t>contexte</a:t>
            </a:r>
            <a:r>
              <a:rPr lang="fr-FR" dirty="0" smtClean="0"/>
              <a:t> d’un livre est important !</a:t>
            </a:r>
          </a:p>
          <a:p>
            <a:r>
              <a:rPr lang="fr-FR" dirty="0" smtClean="0"/>
              <a:t>L’Evangile selon Jean est </a:t>
            </a:r>
            <a:r>
              <a:rPr lang="fr-FR" b="1" i="1" u="sng" dirty="0" smtClean="0"/>
              <a:t>tout</a:t>
            </a:r>
            <a:r>
              <a:rPr lang="fr-FR" dirty="0" smtClean="0"/>
              <a:t> au sujet de la confiance en Jésus-Christ.</a:t>
            </a:r>
          </a:p>
          <a:p>
            <a:r>
              <a:rPr lang="fr-FR" dirty="0" smtClean="0"/>
              <a:t>Nous avons 4 raisons de </a:t>
            </a:r>
            <a:r>
              <a:rPr lang="fr-FR" i="1" u="sng" dirty="0" smtClean="0">
                <a:solidFill>
                  <a:srgbClr val="FFC000"/>
                </a:solidFill>
              </a:rPr>
              <a:t>croire</a:t>
            </a:r>
            <a:r>
              <a:rPr lang="fr-FR" dirty="0" smtClean="0"/>
              <a:t> </a:t>
            </a:r>
            <a:r>
              <a:rPr lang="fr-FR" i="1" u="sng" dirty="0" smtClean="0">
                <a:solidFill>
                  <a:srgbClr val="FFC000"/>
                </a:solidFill>
              </a:rPr>
              <a:t>Jésus</a:t>
            </a:r>
            <a:r>
              <a:rPr lang="fr-FR" dirty="0" smtClean="0"/>
              <a:t> : les témoins, sa Parole, les siens et l’Evangile de sa mort et résurrection.</a:t>
            </a:r>
          </a:p>
        </p:txBody>
      </p:sp>
      <p:sp>
        <p:nvSpPr>
          <p:cNvPr id="4" name="Content Placeholder 3"/>
          <p:cNvSpPr>
            <a:spLocks noGrp="1"/>
          </p:cNvSpPr>
          <p:nvPr>
            <p:ph sz="half" idx="2"/>
          </p:nvPr>
        </p:nvSpPr>
        <p:spPr/>
        <p:txBody>
          <a:bodyPr/>
          <a:lstStyle/>
          <a:p>
            <a:r>
              <a:rPr lang="fr-FR" dirty="0" smtClean="0"/>
              <a:t>Comment allez-vous réagir ?</a:t>
            </a:r>
            <a:endParaRPr lang="fr-FR" dirty="0"/>
          </a:p>
        </p:txBody>
      </p:sp>
    </p:spTree>
    <p:extLst>
      <p:ext uri="{BB962C8B-B14F-4D97-AF65-F5344CB8AC3E}">
        <p14:creationId xmlns:p14="http://schemas.microsoft.com/office/powerpoint/2010/main" val="308757929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Pourquoi croire Jésus ?</a:t>
            </a:r>
            <a:endParaRPr lang="fr-FR"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09650" y="1052512"/>
            <a:ext cx="7124700" cy="4752975"/>
          </a:xfrm>
        </p:spPr>
      </p:pic>
      <p:sp>
        <p:nvSpPr>
          <p:cNvPr id="4" name="Content Placeholder 3"/>
          <p:cNvSpPr>
            <a:spLocks noGrp="1"/>
          </p:cNvSpPr>
          <p:nvPr>
            <p:ph sz="half" idx="2"/>
          </p:nvPr>
        </p:nvSpPr>
        <p:spPr/>
        <p:txBody>
          <a:bodyPr/>
          <a:lstStyle/>
          <a:p>
            <a:r>
              <a:rPr lang="fr-FR" dirty="0" smtClean="0"/>
              <a:t>…grâce aux amis !</a:t>
            </a:r>
            <a:endParaRPr lang="fr-FR" dirty="0"/>
          </a:p>
        </p:txBody>
      </p:sp>
    </p:spTree>
    <p:extLst>
      <p:ext uri="{BB962C8B-B14F-4D97-AF65-F5344CB8AC3E}">
        <p14:creationId xmlns:p14="http://schemas.microsoft.com/office/powerpoint/2010/main" val="47185371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smtClean="0">
                <a:latin typeface="Arial" pitchFamily="34" charset="0"/>
                <a:cs typeface="Arial" pitchFamily="34" charset="0"/>
              </a:rPr>
              <a:t>Jean 1à3 : </a:t>
            </a:r>
            <a:r>
              <a:rPr lang="fr-FR" u="sng" smtClean="0">
                <a:latin typeface="Arial" pitchFamily="34" charset="0"/>
                <a:cs typeface="Arial" pitchFamily="34" charset="0"/>
              </a:rPr>
              <a:t>Les</a:t>
            </a:r>
            <a:r>
              <a:rPr lang="fr-FR" smtClean="0">
                <a:latin typeface="Arial" pitchFamily="34" charset="0"/>
                <a:cs typeface="Arial" pitchFamily="34" charset="0"/>
              </a:rPr>
              <a:t> </a:t>
            </a:r>
            <a:r>
              <a:rPr lang="fr-FR" u="sng" smtClean="0">
                <a:latin typeface="Arial" pitchFamily="34" charset="0"/>
                <a:cs typeface="Arial" pitchFamily="34" charset="0"/>
              </a:rPr>
              <a:t>témoins</a:t>
            </a:r>
            <a:endParaRPr lang="fr-FR" u="sng">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20000"/>
          </a:bodyPr>
          <a:lstStyle/>
          <a:p>
            <a:r>
              <a:rPr lang="fr-FR" smtClean="0">
                <a:latin typeface="Arial" pitchFamily="34" charset="0"/>
                <a:cs typeface="Arial" pitchFamily="34" charset="0"/>
              </a:rPr>
              <a:t>« ‘J'ai </a:t>
            </a:r>
            <a:r>
              <a:rPr lang="fr-FR" b="1" i="1">
                <a:solidFill>
                  <a:srgbClr val="FFC000"/>
                </a:solidFill>
                <a:latin typeface="Arial" pitchFamily="34" charset="0"/>
                <a:cs typeface="Arial" pitchFamily="34" charset="0"/>
              </a:rPr>
              <a:t>vu</a:t>
            </a:r>
            <a:r>
              <a:rPr lang="fr-FR">
                <a:latin typeface="Arial" pitchFamily="34" charset="0"/>
                <a:cs typeface="Arial" pitchFamily="34" charset="0"/>
              </a:rPr>
              <a:t>, et j'ai rendu </a:t>
            </a:r>
            <a:r>
              <a:rPr lang="fr-FR" b="1" i="1" u="sng">
                <a:latin typeface="Arial" pitchFamily="34" charset="0"/>
                <a:cs typeface="Arial" pitchFamily="34" charset="0"/>
              </a:rPr>
              <a:t>témoignage</a:t>
            </a:r>
            <a:r>
              <a:rPr lang="fr-FR">
                <a:latin typeface="Arial" pitchFamily="34" charset="0"/>
                <a:cs typeface="Arial" pitchFamily="34" charset="0"/>
              </a:rPr>
              <a:t> qu'il est le Fils de Dieu</a:t>
            </a:r>
            <a:r>
              <a:rPr lang="fr-FR" smtClean="0">
                <a:latin typeface="Arial" pitchFamily="34" charset="0"/>
                <a:cs typeface="Arial" pitchFamily="34" charset="0"/>
              </a:rPr>
              <a:t>.’  Le </a:t>
            </a:r>
            <a:r>
              <a:rPr lang="fr-FR">
                <a:latin typeface="Arial" pitchFamily="34" charset="0"/>
                <a:cs typeface="Arial" pitchFamily="34" charset="0"/>
              </a:rPr>
              <a:t>lendemain, Jean était encore là, avec deux de ses </a:t>
            </a:r>
            <a:r>
              <a:rPr lang="fr-FR" smtClean="0">
                <a:latin typeface="Arial" pitchFamily="34" charset="0"/>
                <a:cs typeface="Arial" pitchFamily="34" charset="0"/>
              </a:rPr>
              <a:t>disciples ;  et</a:t>
            </a:r>
            <a:r>
              <a:rPr lang="fr-FR">
                <a:latin typeface="Arial" pitchFamily="34" charset="0"/>
                <a:cs typeface="Arial" pitchFamily="34" charset="0"/>
              </a:rPr>
              <a:t>, ayant regardé Jésus qui passait, il </a:t>
            </a:r>
            <a:r>
              <a:rPr lang="fr-FR" b="1" i="1" smtClean="0">
                <a:solidFill>
                  <a:srgbClr val="FFC000"/>
                </a:solidFill>
                <a:latin typeface="Arial" pitchFamily="34" charset="0"/>
                <a:cs typeface="Arial" pitchFamily="34" charset="0"/>
              </a:rPr>
              <a:t>dit</a:t>
            </a:r>
            <a:r>
              <a:rPr lang="fr-FR" smtClean="0">
                <a:latin typeface="Arial" pitchFamily="34" charset="0"/>
                <a:cs typeface="Arial" pitchFamily="34" charset="0"/>
              </a:rPr>
              <a:t> :  ‘Voilà </a:t>
            </a:r>
            <a:r>
              <a:rPr lang="fr-FR">
                <a:latin typeface="Arial" pitchFamily="34" charset="0"/>
                <a:cs typeface="Arial" pitchFamily="34" charset="0"/>
              </a:rPr>
              <a:t>l'Agneau de Dieu</a:t>
            </a:r>
            <a:r>
              <a:rPr lang="fr-FR" smtClean="0">
                <a:latin typeface="Arial" pitchFamily="34" charset="0"/>
                <a:cs typeface="Arial" pitchFamily="34" charset="0"/>
              </a:rPr>
              <a:t>.’ »</a:t>
            </a:r>
            <a:endParaRPr lang="fr-FR">
              <a:latin typeface="Arial" pitchFamily="34" charset="0"/>
              <a:cs typeface="Arial" pitchFamily="34" charset="0"/>
            </a:endParaRPr>
          </a:p>
          <a:p>
            <a:r>
              <a:rPr lang="fr-FR" b="1" i="1">
                <a:solidFill>
                  <a:srgbClr val="00FF00"/>
                </a:solidFill>
                <a:latin typeface="Arial" pitchFamily="34" charset="0"/>
                <a:cs typeface="Arial" pitchFamily="34" charset="0"/>
              </a:rPr>
              <a:t>Jean </a:t>
            </a:r>
            <a:r>
              <a:rPr lang="fr-FR" b="1" i="1" smtClean="0">
                <a:solidFill>
                  <a:srgbClr val="00FF00"/>
                </a:solidFill>
                <a:latin typeface="Arial" pitchFamily="34" charset="0"/>
                <a:cs typeface="Arial" pitchFamily="34" charset="0"/>
              </a:rPr>
              <a:t>1v34à36</a:t>
            </a:r>
            <a:endParaRPr lang="fr-FR" b="1" i="1">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3800" b="0" smtClean="0">
                <a:latin typeface="Arial" pitchFamily="34" charset="0"/>
                <a:cs typeface="Arial" pitchFamily="34" charset="0"/>
              </a:rPr>
              <a:t>Jean utilise le mot “témoignage” 39x</a:t>
            </a:r>
            <a:endParaRPr lang="fr-FR" sz="3800" b="0">
              <a:latin typeface="Arial" pitchFamily="34" charset="0"/>
              <a:cs typeface="Arial" pitchFamily="34" charset="0"/>
            </a:endParaRPr>
          </a:p>
        </p:txBody>
      </p:sp>
    </p:spTree>
    <p:extLst>
      <p:ext uri="{BB962C8B-B14F-4D97-AF65-F5344CB8AC3E}">
        <p14:creationId xmlns:p14="http://schemas.microsoft.com/office/powerpoint/2010/main" val="13573837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fr-FR" smtClean="0">
                <a:solidFill>
                  <a:srgbClr val="FFC000"/>
                </a:solidFill>
                <a:latin typeface="Arial" pitchFamily="34" charset="0"/>
                <a:cs typeface="Arial" pitchFamily="34" charset="0"/>
              </a:rPr>
              <a:t>Ils ont cru, grâce aux </a:t>
            </a:r>
            <a:r>
              <a:rPr lang="fr-FR" u="sng" smtClean="0">
                <a:solidFill>
                  <a:srgbClr val="FFC000"/>
                </a:solidFill>
                <a:latin typeface="Arial" pitchFamily="34" charset="0"/>
                <a:cs typeface="Arial" pitchFamily="34" charset="0"/>
              </a:rPr>
              <a:t>témoins</a:t>
            </a:r>
            <a:r>
              <a:rPr lang="fr-FR" smtClean="0">
                <a:solidFill>
                  <a:srgbClr val="FFC000"/>
                </a:solidFill>
                <a:latin typeface="Arial" pitchFamily="34" charset="0"/>
                <a:cs typeface="Arial" pitchFamily="34" charset="0"/>
              </a:rPr>
              <a:t>.</a:t>
            </a:r>
            <a:endParaRPr lang="fr-FR">
              <a:solidFill>
                <a:srgbClr val="FFC000"/>
              </a:solidFill>
              <a:latin typeface="Arial" pitchFamily="34" charset="0"/>
              <a:cs typeface="Arial" pitchFamily="34" charset="0"/>
            </a:endParaRPr>
          </a:p>
        </p:txBody>
      </p:sp>
      <p:sp>
        <p:nvSpPr>
          <p:cNvPr id="3" name="Content Placeholder 2"/>
          <p:cNvSpPr>
            <a:spLocks noGrp="1"/>
          </p:cNvSpPr>
          <p:nvPr>
            <p:ph sz="half" idx="1"/>
          </p:nvPr>
        </p:nvSpPr>
        <p:spPr>
          <a:xfrm>
            <a:off x="-36512" y="1340768"/>
            <a:ext cx="9144000" cy="4464496"/>
          </a:xfrm>
        </p:spPr>
        <p:txBody>
          <a:bodyPr numCol="2">
            <a:noAutofit/>
          </a:bodyPr>
          <a:lstStyle/>
          <a:p>
            <a:pPr algn="l"/>
            <a:r>
              <a:rPr lang="fr-FR" sz="2800" b="1" smtClean="0">
                <a:solidFill>
                  <a:srgbClr val="00FF00"/>
                </a:solidFill>
                <a:latin typeface="Arial" pitchFamily="34" charset="0"/>
                <a:cs typeface="Arial" pitchFamily="34" charset="0"/>
              </a:rPr>
              <a:t>Jn1v37</a:t>
            </a:r>
            <a:r>
              <a:rPr lang="fr-FR" sz="2800" smtClean="0">
                <a:latin typeface="Arial" pitchFamily="34" charset="0"/>
                <a:cs typeface="Arial" pitchFamily="34" charset="0"/>
              </a:rPr>
              <a:t> André et Philippe</a:t>
            </a:r>
          </a:p>
          <a:p>
            <a:r>
              <a:rPr lang="fr-FR" sz="2800">
                <a:latin typeface="Arial" pitchFamily="34" charset="0"/>
                <a:cs typeface="Arial" pitchFamily="34" charset="0"/>
              </a:rPr>
              <a:t>g</a:t>
            </a:r>
            <a:r>
              <a:rPr lang="fr-FR" sz="2800" smtClean="0">
                <a:latin typeface="Arial" pitchFamily="34" charset="0"/>
                <a:cs typeface="Arial" pitchFamily="34" charset="0"/>
              </a:rPr>
              <a:t>râce à Jean Baptiste</a:t>
            </a:r>
          </a:p>
          <a:p>
            <a:pPr algn="l"/>
            <a:r>
              <a:rPr lang="fr-FR" sz="2800" b="1" smtClean="0">
                <a:solidFill>
                  <a:srgbClr val="00FF00"/>
                </a:solidFill>
                <a:latin typeface="Arial" pitchFamily="34" charset="0"/>
                <a:cs typeface="Arial" pitchFamily="34" charset="0"/>
              </a:rPr>
              <a:t>Jn1v41</a:t>
            </a:r>
            <a:r>
              <a:rPr lang="fr-FR" sz="2800" smtClean="0">
                <a:latin typeface="Arial" pitchFamily="34" charset="0"/>
                <a:cs typeface="Arial" pitchFamily="34" charset="0"/>
              </a:rPr>
              <a:t> Pierre</a:t>
            </a:r>
          </a:p>
          <a:p>
            <a:r>
              <a:rPr lang="fr-FR" sz="2800">
                <a:latin typeface="Arial" pitchFamily="34" charset="0"/>
                <a:cs typeface="Arial" pitchFamily="34" charset="0"/>
              </a:rPr>
              <a:t>g</a:t>
            </a:r>
            <a:r>
              <a:rPr lang="fr-FR" sz="2800" smtClean="0">
                <a:latin typeface="Arial" pitchFamily="34" charset="0"/>
                <a:cs typeface="Arial" pitchFamily="34" charset="0"/>
              </a:rPr>
              <a:t>râce à André</a:t>
            </a:r>
          </a:p>
          <a:p>
            <a:pPr algn="l"/>
            <a:r>
              <a:rPr lang="fr-FR" sz="2800" b="1" smtClean="0">
                <a:solidFill>
                  <a:srgbClr val="00FF00"/>
                </a:solidFill>
                <a:latin typeface="Arial" pitchFamily="34" charset="0"/>
                <a:cs typeface="Arial" pitchFamily="34" charset="0"/>
              </a:rPr>
              <a:t>Jn1v45</a:t>
            </a:r>
            <a:r>
              <a:rPr lang="fr-FR" sz="2800" b="1" smtClean="0">
                <a:latin typeface="Arial" pitchFamily="34" charset="0"/>
                <a:cs typeface="Arial" pitchFamily="34" charset="0"/>
              </a:rPr>
              <a:t> </a:t>
            </a:r>
            <a:r>
              <a:rPr lang="fr-FR" sz="2800" smtClean="0">
                <a:latin typeface="Arial" pitchFamily="34" charset="0"/>
                <a:cs typeface="Arial" pitchFamily="34" charset="0"/>
              </a:rPr>
              <a:t>Nathanaël</a:t>
            </a:r>
          </a:p>
          <a:p>
            <a:r>
              <a:rPr lang="fr-FR" sz="2800" smtClean="0">
                <a:latin typeface="Arial" pitchFamily="34" charset="0"/>
                <a:cs typeface="Arial" pitchFamily="34" charset="0"/>
              </a:rPr>
              <a:t>grâce à Philippe</a:t>
            </a:r>
          </a:p>
          <a:p>
            <a:pPr algn="l"/>
            <a:r>
              <a:rPr lang="fr-FR" sz="2800" b="1" smtClean="0">
                <a:solidFill>
                  <a:srgbClr val="00FF00"/>
                </a:solidFill>
                <a:latin typeface="Arial" pitchFamily="34" charset="0"/>
                <a:cs typeface="Arial" pitchFamily="34" charset="0"/>
              </a:rPr>
              <a:t>Jn2v5</a:t>
            </a:r>
            <a:r>
              <a:rPr lang="fr-FR" sz="2800" smtClean="0">
                <a:latin typeface="Arial" pitchFamily="34" charset="0"/>
                <a:cs typeface="Arial" pitchFamily="34" charset="0"/>
              </a:rPr>
              <a:t> les serviteurs</a:t>
            </a:r>
          </a:p>
          <a:p>
            <a:r>
              <a:rPr lang="fr-FR" sz="2800" smtClean="0">
                <a:latin typeface="Arial" pitchFamily="34" charset="0"/>
                <a:cs typeface="Arial" pitchFamily="34" charset="0"/>
              </a:rPr>
              <a:t>grâce à Marie</a:t>
            </a:r>
          </a:p>
          <a:p>
            <a:pPr algn="l"/>
            <a:r>
              <a:rPr lang="fr-FR" sz="2800" b="1" smtClean="0">
                <a:solidFill>
                  <a:srgbClr val="00FF00"/>
                </a:solidFill>
                <a:latin typeface="Arial" pitchFamily="34" charset="0"/>
                <a:cs typeface="Arial" pitchFamily="34" charset="0"/>
              </a:rPr>
              <a:t>Jn2v23</a:t>
            </a:r>
            <a:r>
              <a:rPr lang="fr-FR" sz="2800" smtClean="0">
                <a:latin typeface="Arial" pitchFamily="34" charset="0"/>
                <a:cs typeface="Arial" pitchFamily="34" charset="0"/>
              </a:rPr>
              <a:t> les disciples</a:t>
            </a:r>
          </a:p>
          <a:p>
            <a:r>
              <a:rPr lang="fr-FR" sz="2800">
                <a:latin typeface="Arial" pitchFamily="34" charset="0"/>
                <a:cs typeface="Arial" pitchFamily="34" charset="0"/>
              </a:rPr>
              <a:t>g</a:t>
            </a:r>
            <a:r>
              <a:rPr lang="fr-FR" sz="2800" smtClean="0">
                <a:latin typeface="Arial" pitchFamily="34" charset="0"/>
                <a:cs typeface="Arial" pitchFamily="34" charset="0"/>
              </a:rPr>
              <a:t>râce au miracle</a:t>
            </a:r>
          </a:p>
          <a:p>
            <a:pPr algn="l"/>
            <a:r>
              <a:rPr lang="fr-FR" sz="2800" b="1" smtClean="0">
                <a:solidFill>
                  <a:srgbClr val="00FF00"/>
                </a:solidFill>
                <a:latin typeface="Arial" pitchFamily="34" charset="0"/>
                <a:cs typeface="Arial" pitchFamily="34" charset="0"/>
              </a:rPr>
              <a:t>Jn3v2</a:t>
            </a:r>
            <a:r>
              <a:rPr lang="fr-FR" sz="2800" smtClean="0">
                <a:latin typeface="Arial" pitchFamily="34" charset="0"/>
                <a:cs typeface="Arial" pitchFamily="34" charset="0"/>
              </a:rPr>
              <a:t> Nicodème</a:t>
            </a:r>
          </a:p>
          <a:p>
            <a:r>
              <a:rPr lang="fr-FR" sz="2800" smtClean="0">
                <a:latin typeface="Arial" pitchFamily="34" charset="0"/>
                <a:cs typeface="Arial" pitchFamily="34" charset="0"/>
              </a:rPr>
              <a:t>grâce aux signes</a:t>
            </a:r>
          </a:p>
          <a:p>
            <a:pPr algn="l"/>
            <a:r>
              <a:rPr lang="fr-FR" sz="2800" b="1" smtClean="0">
                <a:solidFill>
                  <a:srgbClr val="00FF00"/>
                </a:solidFill>
                <a:latin typeface="Arial" pitchFamily="34" charset="0"/>
                <a:cs typeface="Arial" pitchFamily="34" charset="0"/>
              </a:rPr>
              <a:t>Jn3v11</a:t>
            </a:r>
            <a:r>
              <a:rPr lang="fr-FR" sz="2800" smtClean="0">
                <a:latin typeface="Arial" pitchFamily="34" charset="0"/>
                <a:cs typeface="Arial" pitchFamily="34" charset="0"/>
              </a:rPr>
              <a:t> les croyants</a:t>
            </a:r>
          </a:p>
          <a:p>
            <a:r>
              <a:rPr lang="fr-FR" sz="2800">
                <a:latin typeface="Arial" pitchFamily="34" charset="0"/>
                <a:cs typeface="Arial" pitchFamily="34" charset="0"/>
              </a:rPr>
              <a:t>g</a:t>
            </a:r>
            <a:r>
              <a:rPr lang="fr-FR" sz="2800" smtClean="0">
                <a:latin typeface="Arial" pitchFamily="34" charset="0"/>
                <a:cs typeface="Arial" pitchFamily="34" charset="0"/>
              </a:rPr>
              <a:t>râce la Parole de Dieu</a:t>
            </a:r>
          </a:p>
          <a:p>
            <a:pPr algn="l"/>
            <a:r>
              <a:rPr lang="fr-FR" sz="2800" b="1" smtClean="0">
                <a:solidFill>
                  <a:srgbClr val="00FF00"/>
                </a:solidFill>
                <a:latin typeface="Arial" pitchFamily="34" charset="0"/>
                <a:cs typeface="Arial" pitchFamily="34" charset="0"/>
              </a:rPr>
              <a:t>Jn3v28</a:t>
            </a:r>
            <a:r>
              <a:rPr lang="fr-FR" sz="2800" smtClean="0">
                <a:latin typeface="Arial" pitchFamily="34" charset="0"/>
                <a:cs typeface="Arial" pitchFamily="34" charset="0"/>
              </a:rPr>
              <a:t> disciples de Jean</a:t>
            </a:r>
          </a:p>
          <a:p>
            <a:r>
              <a:rPr lang="fr-FR" sz="2800">
                <a:latin typeface="Arial" pitchFamily="34" charset="0"/>
                <a:cs typeface="Arial" pitchFamily="34" charset="0"/>
              </a:rPr>
              <a:t>g</a:t>
            </a:r>
            <a:r>
              <a:rPr lang="fr-FR" sz="2800" smtClean="0">
                <a:latin typeface="Arial" pitchFamily="34" charset="0"/>
                <a:cs typeface="Arial" pitchFamily="34" charset="0"/>
              </a:rPr>
              <a:t>râce à Jean Baptiste</a:t>
            </a:r>
            <a:endParaRPr lang="fr-FR" sz="280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4800" smtClean="0">
                <a:latin typeface="Arial" pitchFamily="34" charset="0"/>
                <a:cs typeface="Arial" pitchFamily="34" charset="0"/>
              </a:rPr>
              <a:t>Êtes-vous un </a:t>
            </a:r>
            <a:r>
              <a:rPr lang="fr-FR" sz="4800" u="sng" smtClean="0">
                <a:latin typeface="Arial" pitchFamily="34" charset="0"/>
                <a:cs typeface="Arial" pitchFamily="34" charset="0"/>
              </a:rPr>
              <a:t>bon</a:t>
            </a:r>
            <a:r>
              <a:rPr lang="fr-FR" sz="4800" smtClean="0">
                <a:latin typeface="Arial" pitchFamily="34" charset="0"/>
                <a:cs typeface="Arial" pitchFamily="34" charset="0"/>
              </a:rPr>
              <a:t> témoin ?</a:t>
            </a:r>
            <a:endParaRPr lang="fr-FR" sz="4800">
              <a:latin typeface="Arial" pitchFamily="34" charset="0"/>
              <a:cs typeface="Arial" pitchFamily="34" charset="0"/>
            </a:endParaRPr>
          </a:p>
        </p:txBody>
      </p:sp>
    </p:spTree>
    <p:extLst>
      <p:ext uri="{BB962C8B-B14F-4D97-AF65-F5344CB8AC3E}">
        <p14:creationId xmlns:p14="http://schemas.microsoft.com/office/powerpoint/2010/main" val="42924332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iterate type="lt">
                                    <p:tmPct val="0"/>
                                  </p:iterate>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iterate type="lt">
                                    <p:tmPct val="0"/>
                                  </p:iterate>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000"/>
                            </p:stCondLst>
                            <p:childTnLst>
                              <p:par>
                                <p:cTn id="70" presetID="42" presetClass="entr" presetSubtype="0" fill="hold" grpId="0" nodeType="after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Effect transition="in" filter="fade">
                                      <p:cBhvr>
                                        <p:cTn id="72" dur="1000"/>
                                        <p:tgtEl>
                                          <p:spTgt spid="3">
                                            <p:txEl>
                                              <p:pRg st="10" end="10"/>
                                            </p:txEl>
                                          </p:spTgt>
                                        </p:tgtEl>
                                      </p:cBhvr>
                                    </p:animEffect>
                                    <p:anim calcmode="lin" valueType="num">
                                      <p:cBhvr>
                                        <p:cTn id="7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5" fill="hold">
                            <p:stCondLst>
                              <p:cond delay="11000"/>
                            </p:stCondLst>
                            <p:childTnLst>
                              <p:par>
                                <p:cTn id="76" presetID="42" presetClass="entr" presetSubtype="0" fill="hold" grpId="0" nodeType="after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Effect transition="in" filter="fade">
                                      <p:cBhvr>
                                        <p:cTn id="78" dur="1000"/>
                                        <p:tgtEl>
                                          <p:spTgt spid="3">
                                            <p:txEl>
                                              <p:pRg st="11" end="11"/>
                                            </p:txEl>
                                          </p:spTgt>
                                        </p:tgtEl>
                                      </p:cBhvr>
                                    </p:animEffect>
                                    <p:anim calcmode="lin" valueType="num">
                                      <p:cBhvr>
                                        <p:cTn id="7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42" presetClass="entr" presetSubtype="0" fill="hold" grpId="0" nodeType="afterEffect">
                                  <p:stCondLst>
                                    <p:cond delay="0"/>
                                  </p:stCondLst>
                                  <p:childTnLst>
                                    <p:set>
                                      <p:cBhvr>
                                        <p:cTn id="89" dur="1" fill="hold">
                                          <p:stCondLst>
                                            <p:cond delay="0"/>
                                          </p:stCondLst>
                                        </p:cTn>
                                        <p:tgtEl>
                                          <p:spTgt spid="3">
                                            <p:txEl>
                                              <p:pRg st="13" end="13"/>
                                            </p:txEl>
                                          </p:spTgt>
                                        </p:tgtEl>
                                        <p:attrNameLst>
                                          <p:attrName>style.visibility</p:attrName>
                                        </p:attrNameLst>
                                      </p:cBhvr>
                                      <p:to>
                                        <p:strVal val="visible"/>
                                      </p:to>
                                    </p:set>
                                    <p:animEffect transition="in" filter="fade">
                                      <p:cBhvr>
                                        <p:cTn id="90" dur="1000"/>
                                        <p:tgtEl>
                                          <p:spTgt spid="3">
                                            <p:txEl>
                                              <p:pRg st="13" end="13"/>
                                            </p:txEl>
                                          </p:spTgt>
                                        </p:tgtEl>
                                      </p:cBhvr>
                                    </p:animEffect>
                                    <p:anim calcmode="lin" valueType="num">
                                      <p:cBhvr>
                                        <p:cTn id="9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93" fill="hold">
                            <p:stCondLst>
                              <p:cond delay="14000"/>
                            </p:stCondLst>
                            <p:childTnLst>
                              <p:par>
                                <p:cTn id="94" presetID="42" presetClass="entr" presetSubtype="0" fill="hold" grpId="0" nodeType="afterEffect">
                                  <p:stCondLst>
                                    <p:cond delay="0"/>
                                  </p:stCondLst>
                                  <p:childTnLst>
                                    <p:set>
                                      <p:cBhvr>
                                        <p:cTn id="95" dur="1" fill="hold">
                                          <p:stCondLst>
                                            <p:cond delay="0"/>
                                          </p:stCondLst>
                                        </p:cTn>
                                        <p:tgtEl>
                                          <p:spTgt spid="3">
                                            <p:txEl>
                                              <p:pRg st="14" end="14"/>
                                            </p:txEl>
                                          </p:spTgt>
                                        </p:tgtEl>
                                        <p:attrNameLst>
                                          <p:attrName>style.visibility</p:attrName>
                                        </p:attrNameLst>
                                      </p:cBhvr>
                                      <p:to>
                                        <p:strVal val="visible"/>
                                      </p:to>
                                    </p:set>
                                    <p:animEffect transition="in" filter="fade">
                                      <p:cBhvr>
                                        <p:cTn id="96" dur="1000"/>
                                        <p:tgtEl>
                                          <p:spTgt spid="3">
                                            <p:txEl>
                                              <p:pRg st="14" end="14"/>
                                            </p:txEl>
                                          </p:spTgt>
                                        </p:tgtEl>
                                      </p:cBhvr>
                                    </p:animEffect>
                                    <p:anim calcmode="lin" valueType="num">
                                      <p:cBhvr>
                                        <p:cTn id="9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99" fill="hold">
                            <p:stCondLst>
                              <p:cond delay="15000"/>
                            </p:stCondLst>
                            <p:childTnLst>
                              <p:par>
                                <p:cTn id="100" presetID="42" presetClass="entr" presetSubtype="0" fill="hold" grpId="0" nodeType="afterEffect">
                                  <p:stCondLst>
                                    <p:cond delay="0"/>
                                  </p:stCondLst>
                                  <p:childTnLst>
                                    <p:set>
                                      <p:cBhvr>
                                        <p:cTn id="101" dur="1" fill="hold">
                                          <p:stCondLst>
                                            <p:cond delay="0"/>
                                          </p:stCondLst>
                                        </p:cTn>
                                        <p:tgtEl>
                                          <p:spTgt spid="3">
                                            <p:txEl>
                                              <p:pRg st="15" end="15"/>
                                            </p:txEl>
                                          </p:spTgt>
                                        </p:tgtEl>
                                        <p:attrNameLst>
                                          <p:attrName>style.visibility</p:attrName>
                                        </p:attrNameLst>
                                      </p:cBhvr>
                                      <p:to>
                                        <p:strVal val="visible"/>
                                      </p:to>
                                    </p:set>
                                    <p:animEffect transition="in" filter="fade">
                                      <p:cBhvr>
                                        <p:cTn id="102" dur="1000"/>
                                        <p:tgtEl>
                                          <p:spTgt spid="3">
                                            <p:txEl>
                                              <p:pRg st="15" end="15"/>
                                            </p:txEl>
                                          </p:spTgt>
                                        </p:tgtEl>
                                      </p:cBhvr>
                                    </p:animEffect>
                                    <p:anim calcmode="lin" valueType="num">
                                      <p:cBhvr>
                                        <p:cTn id="10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8" presetClass="emph" presetSubtype="0" fill="hold" nodeType="clickEffect">
                                  <p:stCondLst>
                                    <p:cond delay="0"/>
                                  </p:stCondLst>
                                  <p:iterate type="lt">
                                    <p:tmPct val="10000"/>
                                  </p:iterate>
                                  <p:childTnLst>
                                    <p:animClr clrSpc="rgb" dir="cw">
                                      <p:cBhvr override="childStyle">
                                        <p:cTn id="108" dur="500" fill="hold"/>
                                        <p:tgtEl>
                                          <p:spTgt spid="3">
                                            <p:txEl>
                                              <p:pRg st="4" end="4"/>
                                            </p:txEl>
                                          </p:spTgt>
                                        </p:tgtEl>
                                        <p:attrNameLst>
                                          <p:attrName>style.color</p:attrName>
                                        </p:attrNameLst>
                                      </p:cBhvr>
                                      <p:to>
                                        <a:schemeClr val="accent2"/>
                                      </p:to>
                                    </p:animClr>
                                    <p:animClr clrSpc="rgb" dir="cw">
                                      <p:cBhvr>
                                        <p:cTn id="109" dur="500" fill="hold"/>
                                        <p:tgtEl>
                                          <p:spTgt spid="3">
                                            <p:txEl>
                                              <p:pRg st="4" end="4"/>
                                            </p:txEl>
                                          </p:spTgt>
                                        </p:tgtEl>
                                        <p:attrNameLst>
                                          <p:attrName>fillcolor</p:attrName>
                                        </p:attrNameLst>
                                      </p:cBhvr>
                                      <p:to>
                                        <a:schemeClr val="accent2"/>
                                      </p:to>
                                    </p:animClr>
                                    <p:set>
                                      <p:cBhvr>
                                        <p:cTn id="110" dur="500" fill="hold"/>
                                        <p:tgtEl>
                                          <p:spTgt spid="3">
                                            <p:txEl>
                                              <p:pRg st="4" end="4"/>
                                            </p:txEl>
                                          </p:spTgt>
                                        </p:tgtEl>
                                        <p:attrNameLst>
                                          <p:attrName>fill.type</p:attrName>
                                        </p:attrNameLst>
                                      </p:cBhvr>
                                      <p:to>
                                        <p:strVal val="solid"/>
                                      </p:to>
                                    </p:set>
                                    <p:anim to="1.5" calcmode="lin" valueType="num">
                                      <p:cBhvr override="childStyle">
                                        <p:cTn id="111" dur="500" fill="hold"/>
                                        <p:tgtEl>
                                          <p:spTgt spid="3">
                                            <p:txEl>
                                              <p:pRg st="4" end="4"/>
                                            </p:txEl>
                                          </p:spTgt>
                                        </p:tgtEl>
                                        <p:attrNameLst>
                                          <p:attrName>style.fontSize</p:attrName>
                                        </p:attrNameLst>
                                      </p:cBhvr>
                                    </p:anim>
                                  </p:childTnLst>
                                </p:cTn>
                              </p:par>
                            </p:childTnLst>
                          </p:cTn>
                        </p:par>
                        <p:par>
                          <p:cTn id="112" fill="hold">
                            <p:stCondLst>
                              <p:cond delay="1200"/>
                            </p:stCondLst>
                            <p:childTnLst>
                              <p:par>
                                <p:cTn id="113" presetID="28" presetClass="emph" presetSubtype="0" fill="hold" nodeType="afterEffect">
                                  <p:stCondLst>
                                    <p:cond delay="0"/>
                                  </p:stCondLst>
                                  <p:iterate type="lt">
                                    <p:tmPct val="10000"/>
                                  </p:iterate>
                                  <p:childTnLst>
                                    <p:animClr clrSpc="rgb" dir="cw">
                                      <p:cBhvr override="childStyle">
                                        <p:cTn id="114" dur="500" fill="hold"/>
                                        <p:tgtEl>
                                          <p:spTgt spid="3">
                                            <p:txEl>
                                              <p:pRg st="5" end="5"/>
                                            </p:txEl>
                                          </p:spTgt>
                                        </p:tgtEl>
                                        <p:attrNameLst>
                                          <p:attrName>style.color</p:attrName>
                                        </p:attrNameLst>
                                      </p:cBhvr>
                                      <p:to>
                                        <a:schemeClr val="accent2"/>
                                      </p:to>
                                    </p:animClr>
                                    <p:animClr clrSpc="rgb" dir="cw">
                                      <p:cBhvr>
                                        <p:cTn id="115" dur="500" fill="hold"/>
                                        <p:tgtEl>
                                          <p:spTgt spid="3">
                                            <p:txEl>
                                              <p:pRg st="5" end="5"/>
                                            </p:txEl>
                                          </p:spTgt>
                                        </p:tgtEl>
                                        <p:attrNameLst>
                                          <p:attrName>fillcolor</p:attrName>
                                        </p:attrNameLst>
                                      </p:cBhvr>
                                      <p:to>
                                        <a:schemeClr val="accent2"/>
                                      </p:to>
                                    </p:animClr>
                                    <p:set>
                                      <p:cBhvr>
                                        <p:cTn id="116" dur="500" fill="hold"/>
                                        <p:tgtEl>
                                          <p:spTgt spid="3">
                                            <p:txEl>
                                              <p:pRg st="5" end="5"/>
                                            </p:txEl>
                                          </p:spTgt>
                                        </p:tgtEl>
                                        <p:attrNameLst>
                                          <p:attrName>fill.type</p:attrName>
                                        </p:attrNameLst>
                                      </p:cBhvr>
                                      <p:to>
                                        <p:strVal val="solid"/>
                                      </p:to>
                                    </p:set>
                                    <p:anim to="1.5" calcmode="lin" valueType="num">
                                      <p:cBhvr override="childStyle">
                                        <p:cTn id="117" dur="500" fill="hold"/>
                                        <p:tgtEl>
                                          <p:spTgt spid="3">
                                            <p:txEl>
                                              <p:pRg st="5" end="5"/>
                                            </p:txEl>
                                          </p:spTgt>
                                        </p:tgtEl>
                                        <p:attrNameLst>
                                          <p:attrName>style.fontSize</p:attrName>
                                        </p:attrNameLst>
                                      </p:cBhvr>
                                    </p:anim>
                                  </p:childTnLst>
                                </p:cTn>
                              </p:par>
                            </p:childTnLst>
                          </p:cTn>
                        </p:par>
                      </p:childTnLst>
                    </p:cTn>
                  </p:par>
                  <p:par>
                    <p:cTn id="118" fill="hold">
                      <p:stCondLst>
                        <p:cond delay="indefinite"/>
                      </p:stCondLst>
                      <p:childTnLst>
                        <p:par>
                          <p:cTn id="119" fill="hold">
                            <p:stCondLst>
                              <p:cond delay="0"/>
                            </p:stCondLst>
                            <p:childTnLst>
                              <p:par>
                                <p:cTn id="120" presetID="14" presetClass="entr" presetSubtype="10" fill="hold" grpId="0" nodeType="clickEffect">
                                  <p:stCondLst>
                                    <p:cond delay="0"/>
                                  </p:stCondLst>
                                  <p:childTnLst>
                                    <p:set>
                                      <p:cBhvr>
                                        <p:cTn id="12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Pourquoi croire Jésus ?</a:t>
            </a:r>
            <a:endParaRPr lang="fr-FR"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210469" y="923603"/>
            <a:ext cx="6745907" cy="5059430"/>
          </a:xfrm>
        </p:spPr>
      </p:pic>
      <p:sp>
        <p:nvSpPr>
          <p:cNvPr id="4" name="Content Placeholder 3"/>
          <p:cNvSpPr>
            <a:spLocks noGrp="1"/>
          </p:cNvSpPr>
          <p:nvPr>
            <p:ph sz="half" idx="2"/>
          </p:nvPr>
        </p:nvSpPr>
        <p:spPr/>
        <p:txBody>
          <a:bodyPr/>
          <a:lstStyle/>
          <a:p>
            <a:r>
              <a:rPr lang="fr-FR" dirty="0" smtClean="0"/>
              <a:t>…grâce à Sa Parole !</a:t>
            </a:r>
            <a:endParaRPr lang="fr-FR" dirty="0"/>
          </a:p>
        </p:txBody>
      </p:sp>
    </p:spTree>
    <p:extLst>
      <p:ext uri="{BB962C8B-B14F-4D97-AF65-F5344CB8AC3E}">
        <p14:creationId xmlns:p14="http://schemas.microsoft.com/office/powerpoint/2010/main" val="375148095"/>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smtClean="0">
                <a:latin typeface="Arial" pitchFamily="34" charset="0"/>
                <a:cs typeface="Arial" pitchFamily="34" charset="0"/>
              </a:rPr>
              <a:t>Jean 4à11 : </a:t>
            </a:r>
            <a:r>
              <a:rPr lang="en-US" u="sng" smtClean="0">
                <a:latin typeface="Arial" pitchFamily="34" charset="0"/>
                <a:cs typeface="Arial" pitchFamily="34" charset="0"/>
              </a:rPr>
              <a:t>Sa</a:t>
            </a:r>
            <a:r>
              <a:rPr lang="en-US" smtClean="0">
                <a:latin typeface="Arial" pitchFamily="34" charset="0"/>
                <a:cs typeface="Arial" pitchFamily="34" charset="0"/>
              </a:rPr>
              <a:t> </a:t>
            </a:r>
            <a:r>
              <a:rPr lang="en-US" u="sng" smtClean="0">
                <a:latin typeface="Arial" pitchFamily="34" charset="0"/>
                <a:cs typeface="Arial" pitchFamily="34" charset="0"/>
              </a:rPr>
              <a:t>Parole</a:t>
            </a:r>
            <a:endParaRPr lang="en-US" u="sng">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fr-FR" smtClean="0">
                <a:latin typeface="Arial" pitchFamily="34" charset="0"/>
                <a:cs typeface="Arial" pitchFamily="34" charset="0"/>
              </a:rPr>
              <a:t>« Ils </a:t>
            </a:r>
            <a:r>
              <a:rPr lang="fr-FR">
                <a:latin typeface="Arial" pitchFamily="34" charset="0"/>
                <a:cs typeface="Arial" pitchFamily="34" charset="0"/>
              </a:rPr>
              <a:t>disaient à la </a:t>
            </a:r>
            <a:r>
              <a:rPr lang="fr-FR" smtClean="0">
                <a:latin typeface="Arial" pitchFamily="34" charset="0"/>
                <a:cs typeface="Arial" pitchFamily="34" charset="0"/>
              </a:rPr>
              <a:t>femme :  ‘Ce </a:t>
            </a:r>
            <a:r>
              <a:rPr lang="fr-FR">
                <a:latin typeface="Arial" pitchFamily="34" charset="0"/>
                <a:cs typeface="Arial" pitchFamily="34" charset="0"/>
              </a:rPr>
              <a:t>n'est plus à cause de ce que tu as dit que nous </a:t>
            </a:r>
            <a:r>
              <a:rPr lang="fr-FR" smtClean="0">
                <a:latin typeface="Arial" pitchFamily="34" charset="0"/>
                <a:cs typeface="Arial" pitchFamily="34" charset="0"/>
              </a:rPr>
              <a:t>croyons ;  </a:t>
            </a:r>
            <a:r>
              <a:rPr lang="fr-FR">
                <a:latin typeface="Arial" pitchFamily="34" charset="0"/>
                <a:cs typeface="Arial" pitchFamily="34" charset="0"/>
              </a:rPr>
              <a:t>car </a:t>
            </a:r>
            <a:r>
              <a:rPr lang="fr-FR" b="1" u="sng">
                <a:latin typeface="Arial" pitchFamily="34" charset="0"/>
                <a:cs typeface="Arial" pitchFamily="34" charset="0"/>
              </a:rPr>
              <a:t>nous l'avons entendu nous-mêmes</a:t>
            </a:r>
            <a:r>
              <a:rPr lang="fr-FR">
                <a:latin typeface="Arial" pitchFamily="34" charset="0"/>
                <a:cs typeface="Arial" pitchFamily="34" charset="0"/>
              </a:rPr>
              <a:t>, et nous savons qu'il est vraiment le Sauveur du monde</a:t>
            </a:r>
            <a:r>
              <a:rPr lang="fr-FR" smtClean="0">
                <a:latin typeface="Arial" pitchFamily="34" charset="0"/>
                <a:cs typeface="Arial" pitchFamily="34" charset="0"/>
              </a:rPr>
              <a:t>.’ » </a:t>
            </a:r>
            <a:endParaRPr lang="fr-FR">
              <a:latin typeface="Arial" pitchFamily="34" charset="0"/>
              <a:cs typeface="Arial" pitchFamily="34" charset="0"/>
            </a:endParaRPr>
          </a:p>
          <a:p>
            <a:r>
              <a:rPr lang="fr-FR" b="1" i="1">
                <a:solidFill>
                  <a:srgbClr val="00FF00"/>
                </a:solidFill>
                <a:latin typeface="Arial" pitchFamily="34" charset="0"/>
                <a:cs typeface="Arial" pitchFamily="34" charset="0"/>
              </a:rPr>
              <a:t>Jean </a:t>
            </a:r>
            <a:r>
              <a:rPr lang="fr-FR" b="1" i="1" smtClean="0">
                <a:solidFill>
                  <a:srgbClr val="00FF00"/>
                </a:solidFill>
                <a:latin typeface="Arial" pitchFamily="34" charset="0"/>
                <a:cs typeface="Arial" pitchFamily="34" charset="0"/>
              </a:rPr>
              <a:t>4v42</a:t>
            </a:r>
            <a:endParaRPr lang="fr-FR" b="1" i="1">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4000" b="0" smtClean="0">
                <a:latin typeface="Arial" pitchFamily="34" charset="0"/>
                <a:cs typeface="Arial" pitchFamily="34" charset="0"/>
              </a:rPr>
              <a:t>“La foi vient de ce qu’on entend…”</a:t>
            </a:r>
            <a:endParaRPr lang="fr-FR" sz="4000" b="0">
              <a:latin typeface="Arial" pitchFamily="34" charset="0"/>
              <a:cs typeface="Arial" pitchFamily="34" charset="0"/>
            </a:endParaRPr>
          </a:p>
        </p:txBody>
      </p:sp>
    </p:spTree>
    <p:extLst>
      <p:ext uri="{BB962C8B-B14F-4D97-AF65-F5344CB8AC3E}">
        <p14:creationId xmlns:p14="http://schemas.microsoft.com/office/powerpoint/2010/main" val="21641235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fr-FR" smtClean="0">
                <a:solidFill>
                  <a:srgbClr val="FFC000"/>
                </a:solidFill>
                <a:latin typeface="Arial" pitchFamily="34" charset="0"/>
                <a:cs typeface="Arial" pitchFamily="34" charset="0"/>
              </a:rPr>
              <a:t>Ils ont cru, grâce à sa </a:t>
            </a:r>
            <a:r>
              <a:rPr lang="fr-FR" u="sng" smtClean="0">
                <a:solidFill>
                  <a:srgbClr val="FFC000"/>
                </a:solidFill>
                <a:latin typeface="Arial" pitchFamily="34" charset="0"/>
                <a:cs typeface="Arial" pitchFamily="34" charset="0"/>
              </a:rPr>
              <a:t>parole</a:t>
            </a:r>
            <a:r>
              <a:rPr lang="fr-FR" smtClean="0">
                <a:solidFill>
                  <a:srgbClr val="FFC000"/>
                </a:solidFill>
                <a:latin typeface="Arial" pitchFamily="34" charset="0"/>
                <a:cs typeface="Arial" pitchFamily="34" charset="0"/>
              </a:rPr>
              <a:t>.</a:t>
            </a:r>
            <a:endParaRPr lang="fr-FR">
              <a:solidFill>
                <a:srgbClr val="FFC000"/>
              </a:solidFill>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numCol="2">
            <a:normAutofit/>
          </a:bodyPr>
          <a:lstStyle/>
          <a:p>
            <a:pPr>
              <a:lnSpc>
                <a:spcPct val="150000"/>
              </a:lnSpc>
            </a:pPr>
            <a:r>
              <a:rPr lang="fr-FR" sz="3000" b="1" i="1" smtClean="0">
                <a:solidFill>
                  <a:srgbClr val="00FF00"/>
                </a:solidFill>
                <a:latin typeface="Arial" pitchFamily="34" charset="0"/>
                <a:cs typeface="Arial" pitchFamily="34" charset="0"/>
              </a:rPr>
              <a:t>Jn4v29</a:t>
            </a:r>
            <a:r>
              <a:rPr lang="fr-FR" sz="3000" smtClean="0">
                <a:latin typeface="Arial" pitchFamily="34" charset="0"/>
                <a:cs typeface="Arial" pitchFamily="34" charset="0"/>
              </a:rPr>
              <a:t> La Samaritaine</a:t>
            </a:r>
          </a:p>
          <a:p>
            <a:pPr>
              <a:lnSpc>
                <a:spcPct val="150000"/>
              </a:lnSpc>
            </a:pPr>
            <a:r>
              <a:rPr lang="fr-FR" sz="3000" b="1" i="1" smtClean="0">
                <a:solidFill>
                  <a:srgbClr val="00FF00"/>
                </a:solidFill>
                <a:latin typeface="Arial" pitchFamily="34" charset="0"/>
                <a:cs typeface="Arial" pitchFamily="34" charset="0"/>
              </a:rPr>
              <a:t>Jn4v41</a:t>
            </a:r>
            <a:r>
              <a:rPr lang="fr-FR" sz="3000" smtClean="0">
                <a:latin typeface="Arial" pitchFamily="34" charset="0"/>
                <a:cs typeface="Arial" pitchFamily="34" charset="0"/>
              </a:rPr>
              <a:t> Les Samaritains</a:t>
            </a:r>
          </a:p>
          <a:p>
            <a:pPr>
              <a:lnSpc>
                <a:spcPct val="150000"/>
              </a:lnSpc>
            </a:pPr>
            <a:r>
              <a:rPr lang="fr-FR" sz="3000" b="1" i="1" smtClean="0">
                <a:solidFill>
                  <a:srgbClr val="00FF00"/>
                </a:solidFill>
                <a:latin typeface="Arial" pitchFamily="34" charset="0"/>
                <a:cs typeface="Arial" pitchFamily="34" charset="0"/>
              </a:rPr>
              <a:t>Jn4v50</a:t>
            </a:r>
            <a:r>
              <a:rPr lang="fr-FR" sz="3000" smtClean="0">
                <a:latin typeface="Arial" pitchFamily="34" charset="0"/>
                <a:cs typeface="Arial" pitchFamily="34" charset="0"/>
              </a:rPr>
              <a:t> L’Officier du Roi</a:t>
            </a:r>
          </a:p>
          <a:p>
            <a:pPr>
              <a:lnSpc>
                <a:spcPct val="150000"/>
              </a:lnSpc>
            </a:pPr>
            <a:r>
              <a:rPr lang="fr-FR" sz="3000" b="1" i="1" smtClean="0">
                <a:solidFill>
                  <a:srgbClr val="00FF00"/>
                </a:solidFill>
                <a:latin typeface="Arial" pitchFamily="34" charset="0"/>
                <a:cs typeface="Arial" pitchFamily="34" charset="0"/>
              </a:rPr>
              <a:t>Jn4v53</a:t>
            </a:r>
            <a:r>
              <a:rPr lang="fr-FR" sz="3000" smtClean="0">
                <a:latin typeface="Arial" pitchFamily="34" charset="0"/>
                <a:cs typeface="Arial" pitchFamily="34" charset="0"/>
              </a:rPr>
              <a:t> Sa famille</a:t>
            </a:r>
          </a:p>
          <a:p>
            <a:pPr>
              <a:lnSpc>
                <a:spcPct val="150000"/>
              </a:lnSpc>
            </a:pPr>
            <a:r>
              <a:rPr lang="fr-FR" sz="3000" b="1" i="1" smtClean="0">
                <a:solidFill>
                  <a:srgbClr val="00FF00"/>
                </a:solidFill>
                <a:latin typeface="Arial" pitchFamily="34" charset="0"/>
                <a:cs typeface="Arial" pitchFamily="34" charset="0"/>
              </a:rPr>
              <a:t>Jn5v8</a:t>
            </a:r>
            <a:r>
              <a:rPr lang="fr-FR" sz="3000" smtClean="0">
                <a:latin typeface="Arial" pitchFamily="34" charset="0"/>
                <a:cs typeface="Arial" pitchFamily="34" charset="0"/>
              </a:rPr>
              <a:t> Le paralytique</a:t>
            </a:r>
          </a:p>
          <a:p>
            <a:pPr>
              <a:lnSpc>
                <a:spcPct val="150000"/>
              </a:lnSpc>
            </a:pPr>
            <a:r>
              <a:rPr lang="fr-FR" sz="3000" b="1" i="1" smtClean="0">
                <a:solidFill>
                  <a:srgbClr val="00FF00"/>
                </a:solidFill>
                <a:latin typeface="Arial" pitchFamily="34" charset="0"/>
                <a:cs typeface="Arial" pitchFamily="34" charset="0"/>
              </a:rPr>
              <a:t>Jn5v24</a:t>
            </a:r>
            <a:r>
              <a:rPr lang="fr-FR" sz="3000" smtClean="0">
                <a:latin typeface="Arial" pitchFamily="34" charset="0"/>
                <a:cs typeface="Arial" pitchFamily="34" charset="0"/>
              </a:rPr>
              <a:t> Moi ! Et toi ?</a:t>
            </a:r>
          </a:p>
          <a:p>
            <a:pPr>
              <a:lnSpc>
                <a:spcPct val="150000"/>
              </a:lnSpc>
            </a:pPr>
            <a:r>
              <a:rPr lang="fr-FR" sz="3000" b="1" i="1" smtClean="0">
                <a:solidFill>
                  <a:srgbClr val="00FF00"/>
                </a:solidFill>
                <a:latin typeface="Arial" pitchFamily="34" charset="0"/>
                <a:cs typeface="Arial" pitchFamily="34" charset="0"/>
              </a:rPr>
              <a:t>Jn5v25</a:t>
            </a:r>
            <a:r>
              <a:rPr lang="fr-FR" sz="3000" smtClean="0">
                <a:latin typeface="Arial" pitchFamily="34" charset="0"/>
                <a:cs typeface="Arial" pitchFamily="34" charset="0"/>
              </a:rPr>
              <a:t> Les morts</a:t>
            </a:r>
          </a:p>
          <a:p>
            <a:pPr>
              <a:lnSpc>
                <a:spcPct val="150000"/>
              </a:lnSpc>
            </a:pPr>
            <a:r>
              <a:rPr lang="fr-FR" sz="3000" b="1" i="1" smtClean="0">
                <a:solidFill>
                  <a:srgbClr val="00FF00"/>
                </a:solidFill>
                <a:latin typeface="Arial" pitchFamily="34" charset="0"/>
                <a:cs typeface="Arial" pitchFamily="34" charset="0"/>
              </a:rPr>
              <a:t>Jn5v46</a:t>
            </a:r>
            <a:r>
              <a:rPr lang="fr-FR" sz="3000" smtClean="0">
                <a:latin typeface="Arial" pitchFamily="34" charset="0"/>
                <a:cs typeface="Arial" pitchFamily="34" charset="0"/>
              </a:rPr>
              <a:t> Lecteurs bibliques</a:t>
            </a:r>
          </a:p>
          <a:p>
            <a:pPr>
              <a:lnSpc>
                <a:spcPct val="150000"/>
              </a:lnSpc>
            </a:pPr>
            <a:r>
              <a:rPr lang="fr-FR" sz="3000" b="1" i="1" smtClean="0">
                <a:solidFill>
                  <a:srgbClr val="00FF00"/>
                </a:solidFill>
                <a:latin typeface="Arial" pitchFamily="34" charset="0"/>
                <a:cs typeface="Arial" pitchFamily="34" charset="0"/>
              </a:rPr>
              <a:t>Jn6v21</a:t>
            </a:r>
            <a:r>
              <a:rPr lang="fr-FR" sz="3000" smtClean="0">
                <a:latin typeface="Arial" pitchFamily="34" charset="0"/>
                <a:cs typeface="Arial" pitchFamily="34" charset="0"/>
              </a:rPr>
              <a:t> Ses disciples</a:t>
            </a:r>
          </a:p>
          <a:p>
            <a:pPr>
              <a:lnSpc>
                <a:spcPct val="150000"/>
              </a:lnSpc>
            </a:pPr>
            <a:r>
              <a:rPr lang="fr-FR" sz="3000" b="1" i="1" smtClean="0">
                <a:solidFill>
                  <a:srgbClr val="00FF00"/>
                </a:solidFill>
                <a:latin typeface="Arial" pitchFamily="34" charset="0"/>
                <a:cs typeface="Arial" pitchFamily="34" charset="0"/>
              </a:rPr>
              <a:t>Jn6v63</a:t>
            </a:r>
            <a:r>
              <a:rPr lang="fr-FR" sz="3000" smtClean="0">
                <a:latin typeface="Arial" pitchFamily="34" charset="0"/>
                <a:cs typeface="Arial" pitchFamily="34" charset="0"/>
              </a:rPr>
              <a:t> Ceux qui se nourrissent de sa parole</a:t>
            </a:r>
          </a:p>
          <a:p>
            <a:pPr>
              <a:lnSpc>
                <a:spcPct val="150000"/>
              </a:lnSpc>
            </a:pPr>
            <a:r>
              <a:rPr lang="fr-FR" sz="3000" b="1" i="1" smtClean="0">
                <a:solidFill>
                  <a:srgbClr val="FFC000"/>
                </a:solidFill>
                <a:latin typeface="Arial" pitchFamily="34" charset="0"/>
                <a:cs typeface="Arial" pitchFamily="34" charset="0"/>
              </a:rPr>
              <a:t>ET CELA CONTINUE…</a:t>
            </a:r>
          </a:p>
        </p:txBody>
      </p:sp>
      <p:sp>
        <p:nvSpPr>
          <p:cNvPr id="4" name="Content Placeholder 3"/>
          <p:cNvSpPr>
            <a:spLocks noGrp="1"/>
          </p:cNvSpPr>
          <p:nvPr>
            <p:ph sz="half" idx="2"/>
          </p:nvPr>
        </p:nvSpPr>
        <p:spPr/>
        <p:txBody>
          <a:bodyPr/>
          <a:lstStyle/>
          <a:p>
            <a:r>
              <a:rPr lang="fr-FR" smtClean="0">
                <a:latin typeface="Arial" pitchFamily="34" charset="0"/>
                <a:cs typeface="Arial" pitchFamily="34" charset="0"/>
              </a:rPr>
              <a:t>Jésus m’a convaincu !</a:t>
            </a:r>
            <a:endParaRPr lang="fr-FR">
              <a:latin typeface="Arial" pitchFamily="34" charset="0"/>
              <a:cs typeface="Arial" pitchFamily="34" charset="0"/>
            </a:endParaRPr>
          </a:p>
        </p:txBody>
      </p:sp>
    </p:spTree>
    <p:extLst>
      <p:ext uri="{BB962C8B-B14F-4D97-AF65-F5344CB8AC3E}">
        <p14:creationId xmlns:p14="http://schemas.microsoft.com/office/powerpoint/2010/main" val="36518491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000"/>
                            </p:stCondLst>
                            <p:childTnLst>
                              <p:par>
                                <p:cTn id="70" presetID="42" presetClass="entr" presetSubtype="0" fill="hold" grpId="0" nodeType="after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Effect transition="in" filter="fade">
                                      <p:cBhvr>
                                        <p:cTn id="72" dur="1000"/>
                                        <p:tgtEl>
                                          <p:spTgt spid="3">
                                            <p:txEl>
                                              <p:pRg st="10" end="10"/>
                                            </p:txEl>
                                          </p:spTgt>
                                        </p:tgtEl>
                                      </p:cBhvr>
                                    </p:animEffect>
                                    <p:anim calcmode="lin" valueType="num">
                                      <p:cBhvr>
                                        <p:cTn id="7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fr-FR" u="sng" smtClean="0">
                <a:solidFill>
                  <a:srgbClr val="FFC000"/>
                </a:solidFill>
                <a:latin typeface="Arial" pitchFamily="34" charset="0"/>
                <a:cs typeface="Arial" pitchFamily="34" charset="0"/>
              </a:rPr>
              <a:t>Sa</a:t>
            </a:r>
            <a:r>
              <a:rPr lang="fr-FR" smtClean="0">
                <a:solidFill>
                  <a:srgbClr val="FFC000"/>
                </a:solidFill>
                <a:latin typeface="Arial" pitchFamily="34" charset="0"/>
                <a:cs typeface="Arial" pitchFamily="34" charset="0"/>
              </a:rPr>
              <a:t> </a:t>
            </a:r>
            <a:r>
              <a:rPr lang="fr-FR" u="sng" smtClean="0">
                <a:solidFill>
                  <a:srgbClr val="FFC000"/>
                </a:solidFill>
                <a:latin typeface="Arial" pitchFamily="34" charset="0"/>
                <a:cs typeface="Arial" pitchFamily="34" charset="0"/>
              </a:rPr>
              <a:t>Parole</a:t>
            </a:r>
            <a:r>
              <a:rPr lang="fr-FR" smtClean="0">
                <a:solidFill>
                  <a:srgbClr val="FFC000"/>
                </a:solidFill>
                <a:latin typeface="Arial" pitchFamily="34" charset="0"/>
                <a:cs typeface="Arial" pitchFamily="34" charset="0"/>
              </a:rPr>
              <a:t> est comme une épée !</a:t>
            </a:r>
            <a:endParaRPr lang="fr-FR">
              <a:solidFill>
                <a:srgbClr val="FFC000"/>
              </a:solidFill>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numCol="2">
            <a:noAutofit/>
          </a:bodyPr>
          <a:lstStyle/>
          <a:p>
            <a:pPr>
              <a:lnSpc>
                <a:spcPct val="200000"/>
              </a:lnSpc>
            </a:pPr>
            <a:r>
              <a:rPr lang="fr-FR" sz="2800" b="1" i="1" smtClean="0">
                <a:solidFill>
                  <a:srgbClr val="00FF00"/>
                </a:solidFill>
                <a:latin typeface="Arial" pitchFamily="34" charset="0"/>
                <a:cs typeface="Arial" pitchFamily="34" charset="0"/>
              </a:rPr>
              <a:t>Jn6v68</a:t>
            </a:r>
            <a:r>
              <a:rPr lang="fr-FR" sz="2800" smtClean="0">
                <a:latin typeface="Arial" pitchFamily="34" charset="0"/>
                <a:cs typeface="Arial" pitchFamily="34" charset="0"/>
              </a:rPr>
              <a:t> Pierre</a:t>
            </a:r>
          </a:p>
          <a:p>
            <a:pPr>
              <a:lnSpc>
                <a:spcPct val="200000"/>
              </a:lnSpc>
            </a:pPr>
            <a:r>
              <a:rPr lang="fr-FR" sz="2800" b="1" i="1" smtClean="0">
                <a:solidFill>
                  <a:srgbClr val="00FF00"/>
                </a:solidFill>
                <a:latin typeface="Arial" pitchFamily="34" charset="0"/>
                <a:cs typeface="Arial" pitchFamily="34" charset="0"/>
              </a:rPr>
              <a:t>Jn7v40</a:t>
            </a:r>
            <a:r>
              <a:rPr lang="fr-FR" sz="2800" smtClean="0">
                <a:latin typeface="Arial" pitchFamily="34" charset="0"/>
                <a:cs typeface="Arial" pitchFamily="34" charset="0"/>
              </a:rPr>
              <a:t> La foule</a:t>
            </a:r>
          </a:p>
          <a:p>
            <a:pPr>
              <a:lnSpc>
                <a:spcPct val="200000"/>
              </a:lnSpc>
            </a:pPr>
            <a:r>
              <a:rPr lang="fr-FR" sz="2800" b="1" i="1" smtClean="0">
                <a:solidFill>
                  <a:srgbClr val="00FF00"/>
                </a:solidFill>
                <a:latin typeface="Arial" pitchFamily="34" charset="0"/>
                <a:cs typeface="Arial" pitchFamily="34" charset="0"/>
              </a:rPr>
              <a:t>Jn7v47</a:t>
            </a:r>
            <a:r>
              <a:rPr lang="fr-FR" sz="2800" smtClean="0">
                <a:latin typeface="Arial" pitchFamily="34" charset="0"/>
                <a:cs typeface="Arial" pitchFamily="34" charset="0"/>
              </a:rPr>
              <a:t> La police</a:t>
            </a:r>
          </a:p>
          <a:p>
            <a:pPr>
              <a:lnSpc>
                <a:spcPct val="200000"/>
              </a:lnSpc>
            </a:pPr>
            <a:r>
              <a:rPr lang="fr-FR" sz="2800" b="1" i="1" smtClean="0">
                <a:solidFill>
                  <a:srgbClr val="00FF00"/>
                </a:solidFill>
                <a:latin typeface="Arial" pitchFamily="34" charset="0"/>
                <a:cs typeface="Arial" pitchFamily="34" charset="0"/>
              </a:rPr>
              <a:t>Jn7V50à51</a:t>
            </a:r>
            <a:r>
              <a:rPr lang="fr-FR" sz="2800" smtClean="0">
                <a:latin typeface="Arial" pitchFamily="34" charset="0"/>
                <a:cs typeface="Arial" pitchFamily="34" charset="0"/>
              </a:rPr>
              <a:t> Nicodème</a:t>
            </a:r>
          </a:p>
          <a:p>
            <a:pPr>
              <a:lnSpc>
                <a:spcPct val="200000"/>
              </a:lnSpc>
            </a:pPr>
            <a:r>
              <a:rPr lang="fr-FR" sz="2800" b="1" i="1" smtClean="0">
                <a:solidFill>
                  <a:srgbClr val="00FF00"/>
                </a:solidFill>
                <a:latin typeface="Arial" pitchFamily="34" charset="0"/>
                <a:cs typeface="Arial" pitchFamily="34" charset="0"/>
              </a:rPr>
              <a:t>Jn8v30</a:t>
            </a:r>
            <a:r>
              <a:rPr lang="fr-FR" sz="2800" smtClean="0">
                <a:latin typeface="Arial" pitchFamily="34" charset="0"/>
                <a:cs typeface="Arial" pitchFamily="34" charset="0"/>
              </a:rPr>
              <a:t> Jérusalem</a:t>
            </a:r>
          </a:p>
          <a:p>
            <a:pPr>
              <a:lnSpc>
                <a:spcPct val="200000"/>
              </a:lnSpc>
            </a:pPr>
            <a:r>
              <a:rPr lang="fr-FR" sz="2800" b="1" i="1" smtClean="0">
                <a:solidFill>
                  <a:srgbClr val="00FF00"/>
                </a:solidFill>
                <a:latin typeface="Arial" pitchFamily="34" charset="0"/>
                <a:cs typeface="Arial" pitchFamily="34" charset="0"/>
              </a:rPr>
              <a:t>Jn9v7et38 </a:t>
            </a:r>
            <a:r>
              <a:rPr lang="fr-FR" sz="2800" smtClean="0">
                <a:latin typeface="Arial" pitchFamily="34" charset="0"/>
                <a:cs typeface="Arial" pitchFamily="34" charset="0"/>
              </a:rPr>
              <a:t>L’aveugle</a:t>
            </a:r>
          </a:p>
          <a:p>
            <a:pPr>
              <a:lnSpc>
                <a:spcPct val="200000"/>
              </a:lnSpc>
            </a:pPr>
            <a:r>
              <a:rPr lang="fr-FR" sz="2800" b="1" i="1" smtClean="0">
                <a:solidFill>
                  <a:srgbClr val="00FF00"/>
                </a:solidFill>
                <a:latin typeface="Arial" pitchFamily="34" charset="0"/>
                <a:cs typeface="Arial" pitchFamily="34" charset="0"/>
              </a:rPr>
              <a:t>Jn10v4,16et27</a:t>
            </a:r>
            <a:r>
              <a:rPr lang="fr-FR" sz="2800" smtClean="0">
                <a:latin typeface="Arial" pitchFamily="34" charset="0"/>
                <a:cs typeface="Arial" pitchFamily="34" charset="0"/>
              </a:rPr>
              <a:t> Ses “brebis”</a:t>
            </a:r>
          </a:p>
          <a:p>
            <a:pPr>
              <a:lnSpc>
                <a:spcPct val="200000"/>
              </a:lnSpc>
            </a:pPr>
            <a:r>
              <a:rPr lang="fr-FR" sz="2800" b="1" i="1" smtClean="0">
                <a:solidFill>
                  <a:srgbClr val="00FF00"/>
                </a:solidFill>
                <a:latin typeface="Arial" pitchFamily="34" charset="0"/>
                <a:cs typeface="Arial" pitchFamily="34" charset="0"/>
              </a:rPr>
              <a:t>Jn11v26à27</a:t>
            </a:r>
            <a:r>
              <a:rPr lang="fr-FR" sz="2800" smtClean="0">
                <a:latin typeface="Arial" pitchFamily="34" charset="0"/>
                <a:cs typeface="Arial" pitchFamily="34" charset="0"/>
              </a:rPr>
              <a:t> Marthe</a:t>
            </a:r>
          </a:p>
          <a:p>
            <a:pPr>
              <a:lnSpc>
                <a:spcPct val="200000"/>
              </a:lnSpc>
            </a:pPr>
            <a:r>
              <a:rPr lang="fr-FR" sz="2800" b="1" i="1" smtClean="0">
                <a:solidFill>
                  <a:srgbClr val="00FF00"/>
                </a:solidFill>
                <a:latin typeface="Arial" pitchFamily="34" charset="0"/>
                <a:cs typeface="Arial" pitchFamily="34" charset="0"/>
              </a:rPr>
              <a:t>Jn11v43à44</a:t>
            </a:r>
            <a:r>
              <a:rPr lang="fr-FR" sz="2800" smtClean="0">
                <a:latin typeface="Arial" pitchFamily="34" charset="0"/>
                <a:cs typeface="Arial" pitchFamily="34" charset="0"/>
              </a:rPr>
              <a:t> Lazare</a:t>
            </a:r>
          </a:p>
          <a:p>
            <a:pPr>
              <a:lnSpc>
                <a:spcPct val="200000"/>
              </a:lnSpc>
            </a:pPr>
            <a:r>
              <a:rPr lang="fr-FR" sz="2800" b="1" i="1" smtClean="0">
                <a:solidFill>
                  <a:srgbClr val="FFC000"/>
                </a:solidFill>
                <a:latin typeface="Arial" pitchFamily="34" charset="0"/>
                <a:cs typeface="Arial" pitchFamily="34" charset="0"/>
              </a:rPr>
              <a:t>QUE DIRE DE PLUS ?</a:t>
            </a:r>
            <a:endParaRPr lang="fr-FR" sz="2800" b="1" i="1">
              <a:solidFill>
                <a:srgbClr val="FFC0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4200" b="0" smtClean="0">
                <a:latin typeface="Arial" pitchFamily="34" charset="0"/>
                <a:cs typeface="Arial" pitchFamily="34" charset="0"/>
              </a:rPr>
              <a:t>Soyons des </a:t>
            </a:r>
            <a:r>
              <a:rPr lang="fr-FR" sz="4200" b="0" u="sng" smtClean="0">
                <a:latin typeface="Arial" pitchFamily="34" charset="0"/>
                <a:cs typeface="Arial" pitchFamily="34" charset="0"/>
              </a:rPr>
              <a:t>fidèles</a:t>
            </a:r>
            <a:r>
              <a:rPr lang="fr-FR" sz="4200" b="0" smtClean="0">
                <a:latin typeface="Arial" pitchFamily="34" charset="0"/>
                <a:cs typeface="Arial" pitchFamily="34" charset="0"/>
              </a:rPr>
              <a:t> porte-paroles.</a:t>
            </a:r>
            <a:endParaRPr lang="fr-FR" sz="4200" b="0">
              <a:latin typeface="Arial" pitchFamily="34" charset="0"/>
              <a:cs typeface="Arial" pitchFamily="34" charset="0"/>
            </a:endParaRPr>
          </a:p>
        </p:txBody>
      </p:sp>
    </p:spTree>
    <p:extLst>
      <p:ext uri="{BB962C8B-B14F-4D97-AF65-F5344CB8AC3E}">
        <p14:creationId xmlns:p14="http://schemas.microsoft.com/office/powerpoint/2010/main" val="3861126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iterate type="lt">
                                    <p:tmPct val="0"/>
                                  </p:iterate>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8" presetClass="emph" presetSubtype="0" fill="hold" nodeType="clickEffect">
                                  <p:stCondLst>
                                    <p:cond delay="0"/>
                                  </p:stCondLst>
                                  <p:iterate type="lt">
                                    <p:tmPct val="10000"/>
                                  </p:iterate>
                                  <p:childTnLst>
                                    <p:animClr clrSpc="rgb" dir="cw">
                                      <p:cBhvr override="childStyle">
                                        <p:cTn id="72" dur="500" fill="hold"/>
                                        <p:tgtEl>
                                          <p:spTgt spid="3">
                                            <p:txEl>
                                              <p:pRg st="2" end="2"/>
                                            </p:txEl>
                                          </p:spTgt>
                                        </p:tgtEl>
                                        <p:attrNameLst>
                                          <p:attrName>style.color</p:attrName>
                                        </p:attrNameLst>
                                      </p:cBhvr>
                                      <p:to>
                                        <a:schemeClr val="accent2"/>
                                      </p:to>
                                    </p:animClr>
                                    <p:animClr clrSpc="rgb" dir="cw">
                                      <p:cBhvr>
                                        <p:cTn id="73" dur="500" fill="hold"/>
                                        <p:tgtEl>
                                          <p:spTgt spid="3">
                                            <p:txEl>
                                              <p:pRg st="2" end="2"/>
                                            </p:txEl>
                                          </p:spTgt>
                                        </p:tgtEl>
                                        <p:attrNameLst>
                                          <p:attrName>fillcolor</p:attrName>
                                        </p:attrNameLst>
                                      </p:cBhvr>
                                      <p:to>
                                        <a:schemeClr val="accent2"/>
                                      </p:to>
                                    </p:animClr>
                                    <p:set>
                                      <p:cBhvr>
                                        <p:cTn id="74" dur="500" fill="hold"/>
                                        <p:tgtEl>
                                          <p:spTgt spid="3">
                                            <p:txEl>
                                              <p:pRg st="2" end="2"/>
                                            </p:txEl>
                                          </p:spTgt>
                                        </p:tgtEl>
                                        <p:attrNameLst>
                                          <p:attrName>fill.type</p:attrName>
                                        </p:attrNameLst>
                                      </p:cBhvr>
                                      <p:to>
                                        <p:strVal val="solid"/>
                                      </p:to>
                                    </p:set>
                                    <p:anim to="1.5" calcmode="lin" valueType="num">
                                      <p:cBhvr override="childStyle">
                                        <p:cTn id="75" dur="500" fill="hold"/>
                                        <p:tgtEl>
                                          <p:spTgt spid="3">
                                            <p:txEl>
                                              <p:pRg st="2" end="2"/>
                                            </p:txEl>
                                          </p:spTgt>
                                        </p:tgtEl>
                                        <p:attrNameLst>
                                          <p:attrName>style.fontSize</p:attrName>
                                        </p:attrNameLst>
                                      </p:cBhvr>
                                    </p:anim>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4">
                                            <p:txEl>
                                              <p:pRg st="0" end="0"/>
                                            </p:txEl>
                                          </p:spTgt>
                                        </p:tgtEl>
                                        <p:attrNameLst>
                                          <p:attrName>style.visibility</p:attrName>
                                        </p:attrNameLst>
                                      </p:cBhvr>
                                      <p:to>
                                        <p:strVal val="visible"/>
                                      </p:to>
                                    </p:set>
                                    <p:animEffect transition="in" filter="randombar(horizontal)">
                                      <p:cBhvr>
                                        <p:cTn id="8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Pourquoi croire Jésus ?</a:t>
            </a:r>
            <a:endParaRPr lang="fr-FR"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96727" y="936154"/>
            <a:ext cx="7519689" cy="5013126"/>
          </a:xfrm>
        </p:spPr>
      </p:pic>
      <p:sp>
        <p:nvSpPr>
          <p:cNvPr id="4" name="Content Placeholder 3"/>
          <p:cNvSpPr>
            <a:spLocks noGrp="1"/>
          </p:cNvSpPr>
          <p:nvPr>
            <p:ph sz="half" idx="2"/>
          </p:nvPr>
        </p:nvSpPr>
        <p:spPr/>
        <p:txBody>
          <a:bodyPr/>
          <a:lstStyle/>
          <a:p>
            <a:r>
              <a:rPr lang="fr-FR" dirty="0" smtClean="0"/>
              <a:t>…grâce à ceux qui Le suive !</a:t>
            </a:r>
            <a:endParaRPr lang="fr-FR" dirty="0"/>
          </a:p>
        </p:txBody>
      </p:sp>
    </p:spTree>
    <p:extLst>
      <p:ext uri="{BB962C8B-B14F-4D97-AF65-F5344CB8AC3E}">
        <p14:creationId xmlns:p14="http://schemas.microsoft.com/office/powerpoint/2010/main" val="358200078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TotalTime>
  <Words>1438</Words>
  <Application>Microsoft Office PowerPoint</Application>
  <PresentationFormat>On-screen Show (4:3)</PresentationFormat>
  <Paragraphs>199</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Wingdings</vt:lpstr>
      <vt:lpstr>Office Theme</vt:lpstr>
      <vt:lpstr>Pourquoi croire Jésus ?</vt:lpstr>
      <vt:lpstr>Pourquoi croire Jésus ?</vt:lpstr>
      <vt:lpstr>Jean 1à3 : Les témoins</vt:lpstr>
      <vt:lpstr>Ils ont cru, grâce aux témoins.</vt:lpstr>
      <vt:lpstr>Pourquoi croire Jésus ?</vt:lpstr>
      <vt:lpstr>Jean 4à11 : Sa Parole</vt:lpstr>
      <vt:lpstr>Ils ont cru, grâce à sa parole.</vt:lpstr>
      <vt:lpstr>Sa Parole est comme une épée !</vt:lpstr>
      <vt:lpstr>Pourquoi croire Jésus ?</vt:lpstr>
      <vt:lpstr>Jean 12à17 : Ses disciples</vt:lpstr>
      <vt:lpstr>Ils ont cru, grâce à ses disciples. </vt:lpstr>
      <vt:lpstr>Votre vie est la preuve.</vt:lpstr>
      <vt:lpstr>Pourquoi croire Jésus ?</vt:lpstr>
      <vt:lpstr>Jean 18à21 : La Bonne Nouvelle</vt:lpstr>
      <vt:lpstr>Quel est le but de l’Evangile ?</vt:lpstr>
      <vt:lpstr>Revoir, Réagir et se Rappeler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131</cp:revision>
  <dcterms:created xsi:type="dcterms:W3CDTF">2010-11-10T08:57:02Z</dcterms:created>
  <dcterms:modified xsi:type="dcterms:W3CDTF">2014-09-14T19:02:49Z</dcterms:modified>
</cp:coreProperties>
</file>