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58" r:id="rId3"/>
    <p:sldId id="257" r:id="rId4"/>
    <p:sldId id="263" r:id="rId5"/>
    <p:sldId id="262" r:id="rId6"/>
    <p:sldId id="264" r:id="rId7"/>
    <p:sldId id="265" r:id="rId8"/>
    <p:sldId id="271" r:id="rId9"/>
    <p:sldId id="270" r:id="rId10"/>
    <p:sldId id="267" r:id="rId11"/>
    <p:sldId id="266" r:id="rId12"/>
    <p:sldId id="268" r:id="rId13"/>
    <p:sldId id="269" r:id="rId14"/>
    <p:sldId id="26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35630" autoAdjust="0"/>
  </p:normalViewPr>
  <p:slideViewPr>
    <p:cSldViewPr>
      <p:cViewPr varScale="1">
        <p:scale>
          <a:sx n="32" d="100"/>
          <a:sy n="32" d="100"/>
        </p:scale>
        <p:origin x="2946" y="24"/>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01/05/2016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160501</a:t>
            </a:r>
            <a:r>
              <a:rPr lang="en-US" baseline="0" noProof="0" dirty="0" smtClean="0"/>
              <a:t> Paris 11e</a:t>
            </a:r>
            <a:r>
              <a:rPr lang="en-US" noProof="0" dirty="0" smtClean="0"/>
              <a:t>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981609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b="1" i="1" noProof="0" dirty="0" smtClean="0"/>
              <a:t>On n’a pas besoin d’aller </a:t>
            </a:r>
            <a:r>
              <a:rPr lang="fr-FR" b="1" i="1" noProof="0" dirty="0" smtClean="0"/>
              <a:t>très </a:t>
            </a:r>
            <a:r>
              <a:rPr lang="fr-FR" b="1" i="1" noProof="0" dirty="0" smtClean="0"/>
              <a:t>loin</a:t>
            </a:r>
            <a:r>
              <a:rPr lang="fr-FR" b="1" i="1" baseline="0" noProof="0" dirty="0" smtClean="0"/>
              <a:t> </a:t>
            </a:r>
            <a:r>
              <a:rPr lang="fr-FR" noProof="0" dirty="0" smtClean="0"/>
              <a:t>de notre </a:t>
            </a:r>
            <a:r>
              <a:rPr lang="fr-FR" noProof="0" dirty="0" smtClean="0"/>
              <a:t>verset pour </a:t>
            </a:r>
            <a:r>
              <a:rPr lang="fr-FR" noProof="0" dirty="0" smtClean="0"/>
              <a:t>répondre à cette question.</a:t>
            </a:r>
            <a:endParaRPr lang="fr-FR" b="0" noProof="0" dirty="0" smtClean="0"/>
          </a:p>
          <a:p>
            <a:pPr marL="0" indent="0" defTabSz="192024">
              <a:buFont typeface="Wingdings" pitchFamily="2" charset="2"/>
              <a:buNone/>
            </a:pPr>
            <a:r>
              <a:rPr lang="fr-FR" b="0" i="0" u="none" noProof="0" dirty="0" smtClean="0"/>
              <a:t>	Faire des disciples</a:t>
            </a:r>
            <a:r>
              <a:rPr lang="fr-FR" b="0" noProof="0" dirty="0" smtClean="0"/>
              <a:t> veut dire </a:t>
            </a:r>
            <a:r>
              <a:rPr lang="fr-FR" b="1" i="0" u="sng" noProof="0" dirty="0" smtClean="0"/>
              <a:t>montrer</a:t>
            </a:r>
            <a:r>
              <a:rPr lang="fr-FR" b="1" i="1" u="none" baseline="0" noProof="0" dirty="0" smtClean="0"/>
              <a:t> </a:t>
            </a:r>
            <a:r>
              <a:rPr lang="fr-FR" b="1" i="0" u="sng" baseline="0" noProof="0" dirty="0" smtClean="0"/>
              <a:t>l’exemple d’obéissance</a:t>
            </a:r>
            <a:r>
              <a:rPr lang="fr-FR" b="0" baseline="0" noProof="0" dirty="0" smtClean="0"/>
              <a:t> à Dieu, </a:t>
            </a:r>
            <a:r>
              <a:rPr lang="fr-FR" b="0" i="0" u="none" baseline="0" noProof="0" dirty="0" smtClean="0"/>
              <a:t>pas juste enseigner </a:t>
            </a:r>
            <a:r>
              <a:rPr lang="fr-FR" b="0" u="none" baseline="0" noProof="0" dirty="0" smtClean="0"/>
              <a:t>des doctrines au sujet </a:t>
            </a:r>
            <a:r>
              <a:rPr lang="fr-FR" b="0" baseline="0" noProof="0" dirty="0" smtClean="0"/>
              <a:t>de Dieu !</a:t>
            </a:r>
          </a:p>
          <a:p>
            <a:pPr marL="0" indent="0" defTabSz="192024">
              <a:buFont typeface="Wingdings" pitchFamily="2" charset="2"/>
              <a:buNone/>
            </a:pPr>
            <a:r>
              <a:rPr lang="fr-FR" b="0" baseline="0" noProof="0" dirty="0" smtClean="0"/>
              <a:t>	…</a:t>
            </a:r>
            <a:r>
              <a:rPr lang="fr-FR" b="1" i="1" baseline="0" noProof="0" dirty="0" smtClean="0"/>
              <a:t>Ni</a:t>
            </a:r>
            <a:r>
              <a:rPr lang="fr-FR" b="0" baseline="0" noProof="0" dirty="0" smtClean="0"/>
              <a:t> dire : « Faites ce que je vous dis et pas ce que je fais. »  Soyons des </a:t>
            </a:r>
            <a:r>
              <a:rPr lang="fr-FR" b="1" i="1" baseline="0" noProof="0" dirty="0" smtClean="0"/>
              <a:t>exemples</a:t>
            </a:r>
            <a:r>
              <a:rPr lang="fr-FR" b="0" baseline="0" noProof="0" dirty="0" smtClean="0"/>
              <a:t> !</a:t>
            </a:r>
          </a:p>
          <a:p>
            <a:pPr marL="171450" indent="-171450" defTabSz="192024">
              <a:buFont typeface="Wingdings" pitchFamily="2" charset="2"/>
              <a:buChar char="Ø"/>
            </a:pPr>
            <a:r>
              <a:rPr lang="fr-FR" b="1" i="1" baseline="0" noProof="0" dirty="0" smtClean="0"/>
              <a:t>Mt26v26à28</a:t>
            </a:r>
            <a:r>
              <a:rPr lang="fr-FR" b="0" baseline="0" noProof="0" dirty="0" smtClean="0"/>
              <a:t> sont les paroles du SJC.</a:t>
            </a:r>
          </a:p>
          <a:p>
            <a:pPr marL="0" indent="0" defTabSz="192024">
              <a:buFont typeface="Wingdings" pitchFamily="2" charset="2"/>
              <a:buNone/>
            </a:pPr>
            <a:r>
              <a:rPr lang="fr-FR" b="0" baseline="0" noProof="0" dirty="0" smtClean="0"/>
              <a:t>	</a:t>
            </a:r>
            <a:r>
              <a:rPr lang="fr-FR" b="0" i="0" u="none" baseline="0" noProof="0" dirty="0" smtClean="0"/>
              <a:t>Rompre le pain </a:t>
            </a:r>
            <a:r>
              <a:rPr lang="fr-FR" b="1" i="1" u="none" baseline="0" noProof="0" dirty="0" smtClean="0"/>
              <a:t>ensemble</a:t>
            </a:r>
            <a:r>
              <a:rPr lang="fr-FR" b="0" i="0" u="none" baseline="0" noProof="0" dirty="0" smtClean="0"/>
              <a:t> et</a:t>
            </a:r>
            <a:r>
              <a:rPr lang="fr-FR" b="0" baseline="0" noProof="0" dirty="0" smtClean="0"/>
              <a:t> boire </a:t>
            </a:r>
            <a:r>
              <a:rPr lang="fr-FR" b="1" i="1" baseline="0" noProof="0" dirty="0" smtClean="0"/>
              <a:t>tous</a:t>
            </a:r>
            <a:r>
              <a:rPr lang="fr-FR" b="0" baseline="0" noProof="0" dirty="0" smtClean="0"/>
              <a:t> de la coupe est l’obéissance à une des choses importante qu’IL a commandé.</a:t>
            </a:r>
            <a:endParaRPr lang="fr-FR" b="0" i="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75118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b="0" noProof="0" dirty="0" smtClean="0"/>
              <a:t>Le SJC a </a:t>
            </a:r>
            <a:r>
              <a:rPr lang="fr-FR" b="1" i="1" noProof="0" dirty="0" smtClean="0"/>
              <a:t>montré l’exemple </a:t>
            </a:r>
            <a:r>
              <a:rPr lang="fr-FR" b="0" noProof="0" dirty="0" smtClean="0"/>
              <a:t>à ses disciples, en</a:t>
            </a:r>
            <a:r>
              <a:rPr lang="fr-FR" b="0" baseline="0" noProof="0" dirty="0" smtClean="0"/>
              <a:t> prenant</a:t>
            </a:r>
            <a:r>
              <a:rPr lang="fr-FR" b="0" noProof="0" dirty="0" smtClean="0"/>
              <a:t> le Repas</a:t>
            </a:r>
            <a:r>
              <a:rPr lang="fr-FR" b="0" baseline="0" noProof="0" dirty="0" smtClean="0"/>
              <a:t> </a:t>
            </a:r>
            <a:r>
              <a:rPr lang="fr-FR" b="1" i="1" baseline="0" noProof="0" dirty="0" smtClean="0"/>
              <a:t>avec</a:t>
            </a:r>
            <a:r>
              <a:rPr lang="fr-FR" b="0" baseline="0" noProof="0" dirty="0" smtClean="0"/>
              <a:t> eux</a:t>
            </a:r>
            <a:r>
              <a:rPr lang="fr-FR" b="0" noProof="0" dirty="0" smtClean="0"/>
              <a:t>.</a:t>
            </a:r>
            <a:endParaRPr lang="fr-FR" b="0" baseline="0" noProof="0" dirty="0" smtClean="0"/>
          </a:p>
          <a:p>
            <a:pPr marL="0" indent="171450" defTabSz="192024">
              <a:buFont typeface="Wingdings" pitchFamily="2" charset="2"/>
              <a:buChar char="Ø"/>
            </a:pPr>
            <a:r>
              <a:rPr lang="fr-FR" baseline="0" noProof="0" dirty="0" smtClean="0"/>
              <a:t>IL a pris le pain, </a:t>
            </a:r>
            <a:r>
              <a:rPr lang="fr-FR" b="1" i="1" baseline="0" noProof="0" dirty="0" smtClean="0"/>
              <a:t>avec</a:t>
            </a:r>
            <a:r>
              <a:rPr lang="fr-FR" baseline="0" noProof="0" dirty="0" smtClean="0"/>
              <a:t> eux.  [lire] </a:t>
            </a:r>
          </a:p>
          <a:p>
            <a:pPr marL="0" indent="0" defTabSz="192024">
              <a:buFont typeface="Wingdings" pitchFamily="2" charset="2"/>
              <a:buNone/>
            </a:pPr>
            <a:r>
              <a:rPr lang="fr-FR" baseline="0" noProof="0" dirty="0" smtClean="0"/>
              <a:t>	IL a bu de la coupe, </a:t>
            </a:r>
            <a:r>
              <a:rPr lang="fr-FR" b="1" i="1" baseline="0" noProof="0" dirty="0" smtClean="0"/>
              <a:t>avec</a:t>
            </a:r>
            <a:r>
              <a:rPr lang="fr-FR" baseline="0" noProof="0" dirty="0" smtClean="0"/>
              <a:t> eux.  (Mt26v29, Mc14v25 et Lc22v18)</a:t>
            </a:r>
          </a:p>
          <a:p>
            <a:pPr marL="0" indent="0" defTabSz="192024">
              <a:buFont typeface="Wingdings" pitchFamily="2" charset="2"/>
              <a:buNone/>
            </a:pPr>
            <a:r>
              <a:rPr lang="fr-FR" baseline="0" noProof="0" dirty="0" smtClean="0"/>
              <a:t>	IL a </a:t>
            </a:r>
            <a:r>
              <a:rPr lang="fr-FR" b="0" i="0" u="none" baseline="0" noProof="0" dirty="0" smtClean="0"/>
              <a:t>pris de </a:t>
            </a:r>
            <a:r>
              <a:rPr lang="fr-FR" b="1" i="1" u="none" baseline="0" noProof="0" dirty="0" smtClean="0"/>
              <a:t>Son temps précieux </a:t>
            </a:r>
            <a:r>
              <a:rPr lang="fr-FR" b="0" i="0" u="none" baseline="0" noProof="0" dirty="0" smtClean="0"/>
              <a:t>pour se réunir, </a:t>
            </a:r>
            <a:r>
              <a:rPr lang="fr-FR" b="1" i="1" u="none" baseline="0" noProof="0" dirty="0" smtClean="0"/>
              <a:t>avec</a:t>
            </a:r>
            <a:r>
              <a:rPr lang="fr-FR" b="0" i="0" u="none" baseline="0" noProof="0" dirty="0" smtClean="0"/>
              <a:t> eux la nuit de Son arrestation.</a:t>
            </a:r>
          </a:p>
          <a:p>
            <a:pPr marL="0" indent="171450" defTabSz="192024">
              <a:buFont typeface="Wingdings" pitchFamily="2" charset="2"/>
              <a:buChar char="Ø"/>
            </a:pPr>
            <a:r>
              <a:rPr lang="fr-FR" b="0" i="0" u="none" noProof="0" dirty="0" smtClean="0"/>
              <a:t>Faire des</a:t>
            </a:r>
            <a:r>
              <a:rPr lang="fr-FR" b="0" i="0" u="none" baseline="0" noProof="0" dirty="0" smtClean="0"/>
              <a:t> disciples est </a:t>
            </a:r>
            <a:r>
              <a:rPr lang="fr-FR" b="1" i="1" u="none" baseline="0" noProof="0" dirty="0" smtClean="0"/>
              <a:t>plus qu’un cours </a:t>
            </a:r>
            <a:r>
              <a:rPr lang="fr-FR" b="0" i="0" u="none" baseline="0" noProof="0" dirty="0" smtClean="0"/>
              <a:t>biblique ;  </a:t>
            </a:r>
            <a:r>
              <a:rPr lang="fr-FR" b="1" i="0" u="sng" baseline="0" noProof="0" dirty="0" smtClean="0"/>
              <a:t>c’est d’obéir Dieu ensemble</a:t>
            </a:r>
            <a:r>
              <a:rPr lang="fr-FR" b="1" i="0" u="none" baseline="0" noProof="0" dirty="0" smtClean="0"/>
              <a:t> </a:t>
            </a:r>
            <a:r>
              <a:rPr lang="fr-FR" b="1" i="1" u="none" baseline="0" noProof="0" dirty="0" smtClean="0"/>
              <a:t>avec</a:t>
            </a:r>
            <a:r>
              <a:rPr lang="fr-FR" b="0" i="0" u="none" baseline="0" noProof="0" dirty="0" smtClean="0"/>
              <a:t> le nouveau chrétien.</a:t>
            </a:r>
            <a:endParaRPr lang="fr-FR" b="0" i="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2169525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JC rappel à ses disciples, qu’</a:t>
            </a:r>
            <a:r>
              <a:rPr lang="fr-FR" b="1" i="1" u="none" noProof="0" dirty="0" smtClean="0"/>
              <a:t>IL</a:t>
            </a:r>
            <a:r>
              <a:rPr lang="fr-FR" b="1" i="1" u="none" baseline="0" noProof="0" dirty="0" smtClean="0"/>
              <a:t> leur ai prescrit beaucoup de choses.</a:t>
            </a:r>
          </a:p>
          <a:p>
            <a:pPr marL="0" indent="171450" defTabSz="192024">
              <a:buFont typeface="Wingdings" pitchFamily="2" charset="2"/>
              <a:buChar char="Ø"/>
            </a:pPr>
            <a:r>
              <a:rPr lang="fr-FR" b="0" i="0" u="none" noProof="0" dirty="0" smtClean="0"/>
              <a:t>Les</a:t>
            </a:r>
            <a:r>
              <a:rPr lang="fr-FR" b="0" i="0" u="none" baseline="0" noProof="0" dirty="0" smtClean="0"/>
              <a:t> questions</a:t>
            </a:r>
            <a:r>
              <a:rPr lang="fr-FR" baseline="0" noProof="0" dirty="0" smtClean="0"/>
              <a:t> comme vivre avec qqn sans être mariés, remariage après le divorce, devrait-on payer tous ses impôts, devrait-on respecter l’état, le petit vol, les emprunts, le petit mensonge, exagérer, qui est chef de la famille, comment se réunir en église, la place de la femme... tout est dans Sa Parole.</a:t>
            </a:r>
          </a:p>
          <a:p>
            <a:pPr marL="0" indent="0" defTabSz="192024">
              <a:buFont typeface="Wingdings" pitchFamily="2" charset="2"/>
              <a:buNone/>
            </a:pPr>
            <a:r>
              <a:rPr lang="fr-FR" baseline="0" noProof="0" dirty="0" smtClean="0"/>
              <a:t>	</a:t>
            </a:r>
            <a:r>
              <a:rPr lang="fr-FR" b="1" i="0" u="sng" baseline="0" noProof="0" dirty="0" smtClean="0"/>
              <a:t>Cherchons</a:t>
            </a:r>
            <a:r>
              <a:rPr lang="fr-FR" b="0" i="0" u="none" baseline="0" noProof="0" dirty="0" smtClean="0"/>
              <a:t>,</a:t>
            </a:r>
            <a:r>
              <a:rPr lang="fr-FR" baseline="0" noProof="0" dirty="0" smtClean="0"/>
              <a:t> et </a:t>
            </a:r>
            <a:r>
              <a:rPr lang="fr-FR" b="1" i="0" u="sng" baseline="0" noProof="0" dirty="0" smtClean="0"/>
              <a:t>obéissons</a:t>
            </a:r>
            <a:r>
              <a:rPr lang="fr-FR" b="0" i="0" u="none" baseline="0" noProof="0" dirty="0" smtClean="0"/>
              <a:t> </a:t>
            </a:r>
            <a:r>
              <a:rPr lang="fr-FR" b="1" i="1" u="none" baseline="0" noProof="0" dirty="0" smtClean="0"/>
              <a:t>ensemble</a:t>
            </a:r>
            <a:r>
              <a:rPr lang="fr-FR" b="1" i="1" baseline="0" noProof="0" dirty="0" smtClean="0"/>
              <a:t> </a:t>
            </a:r>
            <a:r>
              <a:rPr lang="fr-FR" baseline="0" noProof="0" dirty="0" smtClean="0"/>
              <a:t>avec le nouveau chrétien, pour en faire un vrai dis</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1802717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b="1" i="1" noProof="0" dirty="0" smtClean="0"/>
              <a:t>Paul</a:t>
            </a:r>
            <a:r>
              <a:rPr lang="fr-FR" noProof="0" dirty="0" smtClean="0"/>
              <a:t> a pris Timothée avec lui vers l’an 50, selon Ac16v3,</a:t>
            </a:r>
            <a:r>
              <a:rPr lang="fr-FR" baseline="0" noProof="0" dirty="0" smtClean="0"/>
              <a:t> qui serait </a:t>
            </a:r>
            <a:r>
              <a:rPr lang="fr-FR" b="1" i="1" baseline="0" noProof="0" dirty="0" smtClean="0"/>
              <a:t>13 ans </a:t>
            </a:r>
            <a:r>
              <a:rPr lang="fr-FR" baseline="0" noProof="0" dirty="0" smtClean="0"/>
              <a:t>avant sa mort</a:t>
            </a:r>
          </a:p>
          <a:p>
            <a:pPr marL="0" indent="171450" defTabSz="192024">
              <a:buFont typeface="Wingdings" pitchFamily="2" charset="2"/>
              <a:buChar char="Ø"/>
            </a:pPr>
            <a:r>
              <a:rPr lang="fr-FR" baseline="0" noProof="0" dirty="0" smtClean="0"/>
              <a:t>Timothée voyageait avec Paul, </a:t>
            </a:r>
            <a:r>
              <a:rPr lang="fr-FR" b="1" i="1" u="none" baseline="0" noProof="0" dirty="0" smtClean="0"/>
              <a:t>voyant son obéissance</a:t>
            </a:r>
            <a:r>
              <a:rPr lang="fr-FR" baseline="0" noProof="0" dirty="0" smtClean="0"/>
              <a:t> au SJC. [lire]</a:t>
            </a:r>
          </a:p>
          <a:p>
            <a:pPr marL="0" indent="0" defTabSz="192024">
              <a:buFont typeface="Wingdings" pitchFamily="2" charset="2"/>
              <a:buNone/>
            </a:pPr>
            <a:r>
              <a:rPr lang="fr-FR" baseline="0" noProof="0" dirty="0" smtClean="0"/>
              <a:t>	Paul n’a </a:t>
            </a:r>
            <a:r>
              <a:rPr lang="fr-FR" b="1" i="1" baseline="0" noProof="0" dirty="0" smtClean="0"/>
              <a:t>pas juste parlé,</a:t>
            </a:r>
            <a:r>
              <a:rPr lang="fr-FR" baseline="0" noProof="0" dirty="0" smtClean="0"/>
              <a:t> il a pris Timothée avec lui, sur le chemin de l’obéissance</a:t>
            </a:r>
          </a:p>
          <a:p>
            <a:pPr marL="0" indent="-171450" defTabSz="192024">
              <a:buFont typeface="Wingdings" pitchFamily="2" charset="2"/>
              <a:buChar char="Ø"/>
            </a:pPr>
            <a:r>
              <a:rPr lang="fr-FR" b="1" i="1" baseline="0" noProof="0" dirty="0" smtClean="0"/>
              <a:t>C’est ce que Jésus a fait, </a:t>
            </a:r>
            <a:r>
              <a:rPr lang="fr-FR" baseline="0" noProof="0" dirty="0" smtClean="0"/>
              <a:t>pour faire Ses premiers disciples.  IL a obéit à Son Père.</a:t>
            </a:r>
          </a:p>
          <a:p>
            <a:pPr marL="0" indent="0" defTabSz="192024">
              <a:buFont typeface="Wingdings" pitchFamily="2" charset="2"/>
              <a:buNone/>
            </a:pPr>
            <a:r>
              <a:rPr lang="fr-FR" baseline="0" noProof="0" dirty="0" smtClean="0"/>
              <a:t>	« </a:t>
            </a:r>
            <a:r>
              <a:rPr lang="fr-FR" b="1" i="1" baseline="0" noProof="0" dirty="0" smtClean="0"/>
              <a:t>Comme le Père m'a envoyé</a:t>
            </a:r>
            <a:r>
              <a:rPr lang="fr-FR" baseline="0" noProof="0" dirty="0" smtClean="0"/>
              <a:t>, moi aussi je vous envoie. » Jean 20v21</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1230786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anose="05000000000000000000" pitchFamily="2" charset="2"/>
              <a:buNone/>
            </a:pPr>
            <a:r>
              <a:rPr lang="fr-FR" b="1" i="1" dirty="0" smtClean="0"/>
              <a:t>Repassons</a:t>
            </a:r>
            <a:r>
              <a:rPr lang="fr-FR" baseline="0" dirty="0" smtClean="0"/>
              <a:t> ces choses dans notre cœur.</a:t>
            </a:r>
            <a:endParaRPr lang="fr-FR" dirty="0" smtClean="0"/>
          </a:p>
          <a:p>
            <a:pPr marL="0" indent="171450" defTabSz="192024">
              <a:buFont typeface="Wingdings" panose="05000000000000000000" pitchFamily="2" charset="2"/>
              <a:buChar char="Ø"/>
            </a:pPr>
            <a:r>
              <a:rPr lang="fr-FR" dirty="0" smtClean="0"/>
              <a:t>Quelle est </a:t>
            </a:r>
            <a:r>
              <a:rPr lang="fr-FR" b="1" i="1" u="none" dirty="0" smtClean="0"/>
              <a:t>notre mission </a:t>
            </a:r>
            <a:r>
              <a:rPr lang="fr-FR" dirty="0" smtClean="0"/>
              <a:t>aujourd’hui ?</a:t>
            </a:r>
          </a:p>
          <a:p>
            <a:pPr marL="0" indent="171450" defTabSz="192024">
              <a:buFont typeface="Wingdings" panose="05000000000000000000" pitchFamily="2" charset="2"/>
              <a:buChar char="Ø"/>
            </a:pPr>
            <a:r>
              <a:rPr lang="fr-FR" b="1" dirty="0" smtClean="0"/>
              <a:t>P</a:t>
            </a:r>
            <a:r>
              <a:rPr lang="fr-FR" dirty="0" smtClean="0"/>
              <a:t>arler </a:t>
            </a:r>
            <a:r>
              <a:rPr lang="fr-FR" b="1" i="1" dirty="0" smtClean="0"/>
              <a:t>de</a:t>
            </a:r>
            <a:r>
              <a:rPr lang="fr-FR" dirty="0" smtClean="0"/>
              <a:t> Jésus</a:t>
            </a:r>
          </a:p>
          <a:p>
            <a:pPr marL="0" indent="171450" defTabSz="192024">
              <a:buFont typeface="Wingdings" panose="05000000000000000000" pitchFamily="2" charset="2"/>
              <a:buChar char="Ø"/>
            </a:pPr>
            <a:r>
              <a:rPr lang="fr-FR" b="1" dirty="0" smtClean="0"/>
              <a:t>P</a:t>
            </a:r>
            <a:r>
              <a:rPr lang="fr-FR" dirty="0" smtClean="0"/>
              <a:t>arler </a:t>
            </a:r>
            <a:r>
              <a:rPr lang="fr-FR" b="1" i="1" dirty="0" smtClean="0"/>
              <a:t>pour</a:t>
            </a:r>
            <a:r>
              <a:rPr lang="fr-FR" dirty="0" smtClean="0"/>
              <a:t> Jésus</a:t>
            </a:r>
          </a:p>
          <a:p>
            <a:pPr marL="0" indent="171450" defTabSz="192024">
              <a:buFont typeface="Wingdings" panose="05000000000000000000" pitchFamily="2" charset="2"/>
              <a:buChar char="Ø"/>
            </a:pPr>
            <a:r>
              <a:rPr lang="fr-FR" b="1" dirty="0" smtClean="0"/>
              <a:t>P</a:t>
            </a:r>
            <a:r>
              <a:rPr lang="fr-FR" dirty="0" smtClean="0"/>
              <a:t>rendre des</a:t>
            </a:r>
            <a:r>
              <a:rPr lang="fr-FR" baseline="0" dirty="0" smtClean="0"/>
              <a:t> poisson </a:t>
            </a:r>
            <a:r>
              <a:rPr lang="fr-FR" b="1" i="1" baseline="0" dirty="0" smtClean="0"/>
              <a:t>vivants</a:t>
            </a:r>
          </a:p>
          <a:p>
            <a:pPr marL="0" indent="171450" defTabSz="192024">
              <a:buFont typeface="Wingdings" panose="05000000000000000000" pitchFamily="2" charset="2"/>
              <a:buChar char="Ø"/>
            </a:pPr>
            <a:r>
              <a:rPr lang="fr-FR" b="1" baseline="0" dirty="0" smtClean="0"/>
              <a:t>P</a:t>
            </a:r>
            <a:r>
              <a:rPr lang="fr-FR" baseline="0" dirty="0" smtClean="0"/>
              <a:t>rier que </a:t>
            </a:r>
            <a:r>
              <a:rPr lang="fr-FR" b="1" i="1" baseline="0" dirty="0" smtClean="0"/>
              <a:t>l’Esprit</a:t>
            </a:r>
            <a:r>
              <a:rPr lang="fr-FR" baseline="0" dirty="0" smtClean="0"/>
              <a:t> de JC agit</a:t>
            </a:r>
          </a:p>
          <a:p>
            <a:pPr marL="0" indent="171450" defTabSz="192024">
              <a:buFont typeface="Wingdings" panose="05000000000000000000" pitchFamily="2" charset="2"/>
              <a:buChar char="Ø"/>
            </a:pPr>
            <a:r>
              <a:rPr lang="fr-FR" b="1" dirty="0" smtClean="0"/>
              <a:t>P</a:t>
            </a:r>
            <a:r>
              <a:rPr lang="fr-FR" dirty="0" smtClean="0"/>
              <a:t>rendre le</a:t>
            </a:r>
            <a:r>
              <a:rPr lang="fr-FR" baseline="0" dirty="0" smtClean="0"/>
              <a:t> temps d’</a:t>
            </a:r>
            <a:r>
              <a:rPr lang="fr-FR" b="1" u="sng" baseline="0" dirty="0" smtClean="0"/>
              <a:t>enseigner </a:t>
            </a:r>
            <a:r>
              <a:rPr lang="fr-FR" b="1" i="1" u="sng" baseline="0" dirty="0" smtClean="0"/>
              <a:t>l’obéissance</a:t>
            </a:r>
            <a:r>
              <a:rPr lang="fr-FR" baseline="0" dirty="0" smtClean="0"/>
              <a:t> au </a:t>
            </a:r>
            <a:r>
              <a:rPr lang="fr-FR" baseline="0" smtClean="0"/>
              <a:t>Seigneur Jésus-Christ </a:t>
            </a:r>
            <a:r>
              <a:rPr lang="fr-FR" baseline="0" dirty="0" smtClean="0"/>
              <a:t>s/ le chemin de la vie</a:t>
            </a:r>
          </a:p>
          <a:p>
            <a:pPr marL="0" indent="171450" defTabSz="192024">
              <a:buFont typeface="Wingdings" panose="05000000000000000000" pitchFamily="2" charset="2"/>
              <a:buChar char="Ø"/>
            </a:pPr>
            <a:r>
              <a:rPr lang="fr-FR" baseline="0" dirty="0" smtClean="0"/>
              <a:t>Vous pouvez </a:t>
            </a:r>
            <a:r>
              <a:rPr lang="fr-FR" b="1" i="1" baseline="0" dirty="0" smtClean="0"/>
              <a:t>revoir</a:t>
            </a:r>
            <a:r>
              <a:rPr lang="fr-FR" baseline="0" dirty="0" smtClean="0"/>
              <a:t> cette présentation sur le site web www.AzBible.yolasite.com </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50235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171450" defTabSz="192024">
              <a:buFont typeface="Wingdings" pitchFamily="2" charset="2"/>
              <a:buChar char="Ø"/>
            </a:pPr>
            <a:r>
              <a:rPr lang="fr-FR" b="1" noProof="0" dirty="0" smtClean="0"/>
              <a:t>Bonjour</a:t>
            </a:r>
            <a:r>
              <a:rPr lang="fr-FR" b="0" noProof="0" dirty="0" smtClean="0"/>
              <a:t> </a:t>
            </a:r>
            <a:r>
              <a:rPr lang="fr-FR" noProof="0" dirty="0" smtClean="0"/>
              <a:t>!       Je vous </a:t>
            </a:r>
            <a:r>
              <a:rPr lang="fr-FR" b="1" i="1" noProof="0" dirty="0" smtClean="0"/>
              <a:t>offre un survol</a:t>
            </a:r>
            <a:r>
              <a:rPr lang="fr-FR" b="0" noProof="0" dirty="0" smtClean="0"/>
              <a:t> du livre de Mathieu,</a:t>
            </a:r>
            <a:r>
              <a:rPr lang="fr-FR" b="0" baseline="0" noProof="0" dirty="0" smtClean="0"/>
              <a:t> </a:t>
            </a:r>
            <a:r>
              <a:rPr lang="fr-FR" b="0" baseline="0" noProof="0" dirty="0" smtClean="0"/>
              <a:t>une </a:t>
            </a:r>
            <a:r>
              <a:rPr lang="fr-FR" b="0" baseline="0" noProof="0" dirty="0" smtClean="0"/>
              <a:t>méthode </a:t>
            </a:r>
            <a:r>
              <a:rPr lang="fr-FR" b="0" baseline="0" noProof="0" dirty="0" smtClean="0"/>
              <a:t>simple pour </a:t>
            </a:r>
            <a:r>
              <a:rPr lang="fr-FR" b="0" baseline="0" noProof="0" dirty="0" smtClean="0"/>
              <a:t>bien saisir le </a:t>
            </a:r>
            <a:r>
              <a:rPr lang="fr-FR" b="1" i="1" baseline="0" noProof="0" dirty="0" smtClean="0"/>
              <a:t>contexte </a:t>
            </a:r>
            <a:r>
              <a:rPr lang="fr-FR" b="1" i="1" baseline="0" noProof="0" dirty="0" smtClean="0"/>
              <a:t>par des questions</a:t>
            </a:r>
            <a:r>
              <a:rPr lang="fr-FR" b="0" baseline="0" noProof="0" dirty="0" smtClean="0"/>
              <a:t>.</a:t>
            </a:r>
            <a:endParaRPr lang="fr-FR" b="0" noProof="0" dirty="0" smtClean="0"/>
          </a:p>
          <a:p>
            <a:pPr marL="0" indent="0" defTabSz="192024">
              <a:buFont typeface="Wingdings" pitchFamily="2" charset="2"/>
              <a:buNone/>
            </a:pPr>
            <a:r>
              <a:rPr lang="fr-FR" b="0" baseline="0" noProof="0" dirty="0" smtClean="0"/>
              <a:t>	Je vous rappelle l’importance du </a:t>
            </a:r>
            <a:r>
              <a:rPr lang="fr-FR" b="1" i="1" baseline="0" noProof="0" dirty="0" smtClean="0"/>
              <a:t>contexte</a:t>
            </a:r>
            <a:r>
              <a:rPr lang="fr-FR" b="0" baseline="0" noProof="0" dirty="0" smtClean="0"/>
              <a:t> </a:t>
            </a:r>
            <a:r>
              <a:rPr lang="fr-FR" b="0" baseline="0" noProof="0" dirty="0" smtClean="0"/>
              <a:t>d’un </a:t>
            </a:r>
            <a:r>
              <a:rPr lang="fr-FR" b="0" baseline="0" noProof="0" dirty="0" smtClean="0"/>
              <a:t>passage </a:t>
            </a:r>
            <a:r>
              <a:rPr lang="fr-FR" b="0" baseline="0" noProof="0" dirty="0" smtClean="0"/>
              <a:t>biblique.</a:t>
            </a:r>
            <a:endParaRPr lang="fr-FR" b="0" baseline="0" noProof="0" dirty="0" smtClean="0"/>
          </a:p>
          <a:p>
            <a:pPr marL="0" indent="-192024" defTabSz="192024">
              <a:buFont typeface="Wingdings" pitchFamily="2" charset="2"/>
              <a:buChar char="Ø"/>
            </a:pPr>
            <a:r>
              <a:rPr lang="fr-FR" b="0" i="1" u="none" noProof="0" dirty="0" smtClean="0"/>
              <a:t>Lisons</a:t>
            </a:r>
            <a:r>
              <a:rPr lang="fr-FR" noProof="0" dirty="0" smtClean="0"/>
              <a:t> </a:t>
            </a:r>
            <a:r>
              <a:rPr lang="fr-FR" i="1" noProof="0" dirty="0" smtClean="0"/>
              <a:t>le </a:t>
            </a:r>
            <a:r>
              <a:rPr lang="fr-FR" b="0" i="1" noProof="0" dirty="0" smtClean="0"/>
              <a:t>verset</a:t>
            </a:r>
            <a:r>
              <a:rPr lang="fr-FR" i="1" baseline="0" noProof="0" dirty="0" smtClean="0"/>
              <a:t> </a:t>
            </a:r>
            <a:r>
              <a:rPr lang="fr-FR" i="1" baseline="0" noProof="0" dirty="0" smtClean="0"/>
              <a:t>clé de </a:t>
            </a:r>
            <a:r>
              <a:rPr lang="fr-FR" b="0" i="1" baseline="0" noProof="0" dirty="0" smtClean="0"/>
              <a:t>la fin </a:t>
            </a:r>
            <a:r>
              <a:rPr lang="fr-FR" b="0" i="1" baseline="0" noProof="0" dirty="0" smtClean="0"/>
              <a:t>de ce livre</a:t>
            </a:r>
            <a:r>
              <a:rPr lang="fr-FR" baseline="0" noProof="0" dirty="0" smtClean="0"/>
              <a:t> </a:t>
            </a:r>
            <a:r>
              <a:rPr lang="fr-FR" baseline="0" noProof="0" dirty="0" smtClean="0"/>
              <a:t>[lire]</a:t>
            </a:r>
          </a:p>
          <a:p>
            <a:pPr marL="0" marR="0" indent="0" algn="l" defTabSz="192024" rtl="0" eaLnBrk="1" fontAlgn="auto" latinLnBrk="0" hangingPunct="1">
              <a:lnSpc>
                <a:spcPct val="100000"/>
              </a:lnSpc>
              <a:spcBef>
                <a:spcPts val="0"/>
              </a:spcBef>
              <a:spcAft>
                <a:spcPts val="0"/>
              </a:spcAft>
              <a:buClrTx/>
              <a:buSzTx/>
              <a:buFont typeface="Wingdings" pitchFamily="2" charset="2"/>
              <a:buNone/>
              <a:tabLst/>
              <a:defRPr/>
            </a:pPr>
            <a:r>
              <a:rPr lang="fr-FR" b="0" i="0" u="none" baseline="0" noProof="0" dirty="0" smtClean="0"/>
              <a:t>	Le SJC </a:t>
            </a:r>
            <a:r>
              <a:rPr lang="fr-FR" baseline="0" noProof="0" dirty="0" smtClean="0"/>
              <a:t>ne demande </a:t>
            </a:r>
            <a:r>
              <a:rPr lang="fr-FR" b="1" i="1" baseline="0" noProof="0" dirty="0" smtClean="0"/>
              <a:t>plus</a:t>
            </a:r>
            <a:r>
              <a:rPr lang="fr-FR" baseline="0" noProof="0" dirty="0" smtClean="0"/>
              <a:t> d’annoncer </a:t>
            </a:r>
            <a:r>
              <a:rPr lang="fr-FR" baseline="0" noProof="0" dirty="0" smtClean="0"/>
              <a:t>le Royaume </a:t>
            </a:r>
            <a:r>
              <a:rPr lang="fr-FR" baseline="0" noProof="0" dirty="0" err="1" smtClean="0"/>
              <a:t>ds</a:t>
            </a:r>
            <a:r>
              <a:rPr lang="fr-FR" baseline="0" noProof="0" dirty="0" smtClean="0"/>
              <a:t> Cieux</a:t>
            </a:r>
            <a:r>
              <a:rPr lang="fr-FR" b="0" u="none" baseline="0" noProof="0" dirty="0" smtClean="0"/>
              <a:t>, </a:t>
            </a:r>
            <a:r>
              <a:rPr lang="fr-FR" b="0" u="none" baseline="0" noProof="0" dirty="0" smtClean="0"/>
              <a:t>mais de faire </a:t>
            </a:r>
            <a:r>
              <a:rPr lang="fr-FR" b="0" u="none" baseline="0" noProof="0" dirty="0" err="1" smtClean="0"/>
              <a:t>ds</a:t>
            </a:r>
            <a:r>
              <a:rPr lang="fr-FR" b="0" u="none" baseline="0" noProof="0" dirty="0" smtClean="0"/>
              <a:t> disciples</a:t>
            </a:r>
            <a:endParaRPr lang="fr-FR" b="0" u="none" baseline="0" noProof="0" dirty="0" smtClean="0"/>
          </a:p>
          <a:p>
            <a:pPr marL="0" marR="0" indent="0" algn="ctr" defTabSz="192024" rtl="0" eaLnBrk="1" fontAlgn="auto" latinLnBrk="0" hangingPunct="1">
              <a:lnSpc>
                <a:spcPct val="100000"/>
              </a:lnSpc>
              <a:spcBef>
                <a:spcPts val="0"/>
              </a:spcBef>
              <a:spcAft>
                <a:spcPts val="0"/>
              </a:spcAft>
              <a:buClrTx/>
              <a:buSzTx/>
              <a:buFont typeface="Wingdings" pitchFamily="2" charset="2"/>
              <a:buNone/>
              <a:tabLst/>
              <a:defRPr/>
            </a:pPr>
            <a:r>
              <a:rPr lang="fr-FR" b="0" i="1" u="none" baseline="0" noProof="0" dirty="0" smtClean="0"/>
              <a:t>On n’est plus dans </a:t>
            </a:r>
            <a:r>
              <a:rPr lang="fr-FR" b="1" i="1" u="none" baseline="0" noProof="0" dirty="0" smtClean="0"/>
              <a:t>la Mission Israël</a:t>
            </a:r>
            <a:r>
              <a:rPr lang="fr-FR" b="0" i="1" u="none" baseline="0" noProof="0" dirty="0" smtClean="0"/>
              <a:t> !</a:t>
            </a:r>
          </a:p>
          <a:p>
            <a:pPr marL="171450" marR="0" indent="-171450" algn="l" defTabSz="192024" rtl="0" eaLnBrk="1" fontAlgn="auto" latinLnBrk="0" hangingPunct="1">
              <a:lnSpc>
                <a:spcPct val="100000"/>
              </a:lnSpc>
              <a:spcBef>
                <a:spcPts val="0"/>
              </a:spcBef>
              <a:spcAft>
                <a:spcPts val="0"/>
              </a:spcAft>
              <a:buClrTx/>
              <a:buSzTx/>
              <a:buFont typeface="Wingdings" pitchFamily="2" charset="2"/>
              <a:buChar char="Ø"/>
              <a:tabLst/>
              <a:defRPr/>
            </a:pPr>
            <a:r>
              <a:rPr lang="fr-FR" b="0" u="none" baseline="0" noProof="0" dirty="0" smtClean="0"/>
              <a:t>Il s’agit d’une </a:t>
            </a:r>
            <a:r>
              <a:rPr lang="fr-FR" b="1" u="sng" baseline="0" noProof="0" dirty="0" smtClean="0"/>
              <a:t>nouvelle mission</a:t>
            </a:r>
            <a:r>
              <a:rPr lang="fr-FR" b="0" u="none" baseline="0" noProof="0" dirty="0" smtClean="0"/>
              <a:t> !</a:t>
            </a:r>
          </a:p>
          <a:p>
            <a:pPr marL="0" marR="0" indent="0" algn="l" defTabSz="192024" rtl="0" eaLnBrk="1" fontAlgn="auto" latinLnBrk="0" hangingPunct="1">
              <a:lnSpc>
                <a:spcPct val="100000"/>
              </a:lnSpc>
              <a:spcBef>
                <a:spcPts val="0"/>
              </a:spcBef>
              <a:spcAft>
                <a:spcPts val="0"/>
              </a:spcAft>
              <a:buClrTx/>
              <a:buSzTx/>
              <a:buFont typeface="Wingdings" pitchFamily="2" charset="2"/>
              <a:buNone/>
              <a:tabLst/>
              <a:defRPr/>
            </a:pPr>
            <a:r>
              <a:rPr lang="fr-FR" b="0" u="none" baseline="0" noProof="0" dirty="0" smtClean="0"/>
              <a:t>	Le champs et le message sont nouveaux.</a:t>
            </a:r>
            <a:endParaRPr lang="fr-FR" b="1" baseline="0" noProof="0" dirty="0" smtClean="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En </a:t>
            </a:r>
            <a:r>
              <a:rPr lang="fr-FR" b="1" noProof="0" dirty="0" smtClean="0"/>
              <a:t>contraste</a:t>
            </a:r>
            <a:r>
              <a:rPr lang="fr-FR" noProof="0" dirty="0" smtClean="0"/>
              <a:t> d’avec la Mission</a:t>
            </a:r>
            <a:r>
              <a:rPr lang="fr-FR" baseline="0" noProof="0" dirty="0" smtClean="0"/>
              <a:t> Israël, notre Mission Monde nécessite une </a:t>
            </a:r>
            <a:r>
              <a:rPr lang="fr-FR" b="1" i="1" u="sng" baseline="0" noProof="0" dirty="0" smtClean="0"/>
              <a:t>5</a:t>
            </a:r>
            <a:r>
              <a:rPr lang="fr-FR" b="1" i="1" u="none" baseline="30000" noProof="0" dirty="0" smtClean="0"/>
              <a:t>e</a:t>
            </a:r>
            <a:r>
              <a:rPr lang="fr-FR" b="1" i="1" u="none" baseline="0" noProof="0" dirty="0" smtClean="0"/>
              <a:t> étape</a:t>
            </a:r>
            <a:r>
              <a:rPr lang="fr-FR" b="0" i="0" u="none" baseline="0" noProof="0" dirty="0" smtClean="0"/>
              <a:t>.</a:t>
            </a:r>
            <a:endParaRPr lang="fr-FR" baseline="0" noProof="0" dirty="0" smtClean="0"/>
          </a:p>
          <a:p>
            <a:pPr marL="0" indent="171450" defTabSz="192024">
              <a:buFont typeface="Wingdings" pitchFamily="2" charset="2"/>
              <a:buChar char="Ø"/>
            </a:pPr>
            <a:r>
              <a:rPr lang="fr-FR" noProof="0" dirty="0" smtClean="0"/>
              <a:t>Voici </a:t>
            </a:r>
            <a:r>
              <a:rPr lang="fr-FR" noProof="0" dirty="0" smtClean="0"/>
              <a:t>un récit qui </a:t>
            </a:r>
            <a:r>
              <a:rPr lang="fr-FR" noProof="0" dirty="0" err="1" smtClean="0"/>
              <a:t>illustr</a:t>
            </a:r>
            <a:r>
              <a:rPr lang="fr-FR" noProof="0" dirty="0" smtClean="0"/>
              <a:t> </a:t>
            </a:r>
            <a:r>
              <a:rPr lang="fr-FR" noProof="0" dirty="0" smtClean="0"/>
              <a:t>bien la</a:t>
            </a:r>
            <a:r>
              <a:rPr lang="fr-FR" baseline="0" noProof="0" dirty="0" smtClean="0"/>
              <a:t> </a:t>
            </a:r>
            <a:r>
              <a:rPr lang="fr-FR" b="1" i="1" baseline="0" noProof="0" dirty="0" smtClean="0"/>
              <a:t>différence</a:t>
            </a:r>
            <a:r>
              <a:rPr lang="fr-FR" baseline="0" noProof="0" dirty="0" smtClean="0"/>
              <a:t> </a:t>
            </a:r>
            <a:r>
              <a:rPr lang="fr-FR" baseline="0" noProof="0" dirty="0" err="1" smtClean="0"/>
              <a:t>entr</a:t>
            </a:r>
            <a:r>
              <a:rPr lang="fr-FR" baseline="0" noProof="0" dirty="0" smtClean="0"/>
              <a:t> </a:t>
            </a:r>
            <a:r>
              <a:rPr lang="fr-FR" baseline="0" noProof="0" dirty="0" smtClean="0"/>
              <a:t>Mission Israël et Mission Monde.  </a:t>
            </a:r>
            <a:r>
              <a:rPr lang="fr-FR" noProof="0" dirty="0" smtClean="0"/>
              <a:t>[lire]</a:t>
            </a:r>
          </a:p>
          <a:p>
            <a:pPr marL="0" indent="0" algn="ctr" defTabSz="192024">
              <a:buFont typeface="Wingdings" pitchFamily="2" charset="2"/>
              <a:buNone/>
            </a:pPr>
            <a:r>
              <a:rPr lang="fr-FR" b="0" i="1" u="sng" noProof="0" dirty="0" smtClean="0"/>
              <a:t>Philippe n’a pas</a:t>
            </a:r>
            <a:r>
              <a:rPr lang="fr-FR" b="0" i="1" u="sng" baseline="0" noProof="0" dirty="0" smtClean="0"/>
              <a:t> fait un disciple de Nathanaël</a:t>
            </a:r>
            <a:r>
              <a:rPr lang="fr-FR" b="0" u="none" baseline="0" noProof="0" dirty="0" smtClean="0"/>
              <a:t>.</a:t>
            </a:r>
          </a:p>
          <a:p>
            <a:pPr marL="0" indent="0" defTabSz="192024">
              <a:buFont typeface="Wingdings" pitchFamily="2" charset="2"/>
              <a:buNone/>
            </a:pPr>
            <a:r>
              <a:rPr lang="fr-FR" baseline="0" noProof="0" dirty="0" smtClean="0"/>
              <a:t>	Il a juste (</a:t>
            </a:r>
            <a:r>
              <a:rPr lang="fr-FR" b="1" baseline="0" noProof="0" dirty="0" smtClean="0"/>
              <a:t>1</a:t>
            </a:r>
            <a:r>
              <a:rPr lang="fr-FR" baseline="0" noProof="0" dirty="0" smtClean="0"/>
              <a:t>) témoigné, (</a:t>
            </a:r>
            <a:r>
              <a:rPr lang="fr-FR" b="1" baseline="0" noProof="0" dirty="0" smtClean="0"/>
              <a:t>2</a:t>
            </a:r>
            <a:r>
              <a:rPr lang="fr-FR" baseline="0" noProof="0" dirty="0" smtClean="0"/>
              <a:t>) semé la Parole au sujet de Jésus, (</a:t>
            </a:r>
            <a:r>
              <a:rPr lang="fr-FR" b="1" baseline="0" noProof="0" dirty="0" smtClean="0"/>
              <a:t>3</a:t>
            </a:r>
            <a:r>
              <a:rPr lang="fr-FR" baseline="0" noProof="0" dirty="0" smtClean="0"/>
              <a:t>) amené Nathanaël à JC, comme un bon Pêcheur d’Hommes, et puis (</a:t>
            </a:r>
            <a:r>
              <a:rPr lang="fr-FR" b="1" baseline="0" noProof="0" dirty="0" smtClean="0"/>
              <a:t>4</a:t>
            </a:r>
            <a:r>
              <a:rPr lang="fr-FR" baseline="0" noProof="0" dirty="0" smtClean="0"/>
              <a:t>) Nathanaël a été </a:t>
            </a:r>
            <a:r>
              <a:rPr lang="fr-FR" b="1" i="1" baseline="0" noProof="0" dirty="0" smtClean="0"/>
              <a:t>converti par Christ</a:t>
            </a:r>
            <a:r>
              <a:rPr lang="fr-FR" baseline="0" noProof="0" dirty="0" smtClean="0"/>
              <a:t>.</a:t>
            </a:r>
          </a:p>
          <a:p>
            <a:pPr marL="0" indent="171450" defTabSz="192024">
              <a:buFont typeface="Wingdings" pitchFamily="2" charset="2"/>
              <a:buChar char="Ø"/>
            </a:pPr>
            <a:r>
              <a:rPr lang="fr-FR" b="0" i="0" u="none" baseline="0" noProof="0" dirty="0" smtClean="0"/>
              <a:t>Le travail de Philippe a été terminé !</a:t>
            </a:r>
          </a:p>
          <a:p>
            <a:pPr marL="0" indent="0" defTabSz="192024">
              <a:buFont typeface="Wingdings" pitchFamily="2" charset="2"/>
              <a:buNone/>
            </a:pPr>
            <a:r>
              <a:rPr lang="fr-FR" b="0" i="0" u="none" baseline="0" noProof="0" dirty="0" smtClean="0"/>
              <a:t>	</a:t>
            </a:r>
            <a:r>
              <a:rPr lang="fr-FR" b="1" i="0" u="sng" baseline="0" noProof="0" dirty="0" smtClean="0"/>
              <a:t>Le SJC a fait un disciple de Nathanaël</a:t>
            </a:r>
            <a:r>
              <a:rPr lang="fr-FR" b="0" i="0" u="none" baseline="0" noProof="0" dirty="0" smtClean="0"/>
              <a:t>.</a:t>
            </a:r>
            <a:endParaRPr lang="fr-FR" b="0" i="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Jésus n’a </a:t>
            </a:r>
            <a:r>
              <a:rPr lang="fr-FR" b="1" i="1" noProof="0" dirty="0" smtClean="0"/>
              <a:t>jamais</a:t>
            </a:r>
            <a:r>
              <a:rPr lang="fr-FR" noProof="0" dirty="0" smtClean="0"/>
              <a:t> demandé aux</a:t>
            </a:r>
            <a:r>
              <a:rPr lang="fr-FR" baseline="0" noProof="0" dirty="0" smtClean="0"/>
              <a:t> douze apôtres de faire des disciples en Israël.</a:t>
            </a:r>
          </a:p>
          <a:p>
            <a:pPr marL="0" indent="0" algn="ctr" defTabSz="192024">
              <a:buFont typeface="Wingdings" pitchFamily="2" charset="2"/>
              <a:buNone/>
            </a:pPr>
            <a:r>
              <a:rPr lang="fr-FR" b="1" i="1" u="none" noProof="0" dirty="0" smtClean="0"/>
              <a:t>Jésus, lui-même,</a:t>
            </a:r>
            <a:r>
              <a:rPr lang="fr-FR" b="1" i="1" u="none" baseline="0" noProof="0" dirty="0" smtClean="0"/>
              <a:t> </a:t>
            </a:r>
            <a:r>
              <a:rPr lang="fr-FR" b="1" i="1" u="none" baseline="0" noProof="0" dirty="0" smtClean="0"/>
              <a:t>s’en est occupé</a:t>
            </a:r>
            <a:r>
              <a:rPr lang="fr-FR" baseline="0" noProof="0" dirty="0" smtClean="0"/>
              <a:t>.</a:t>
            </a:r>
          </a:p>
          <a:p>
            <a:pPr marL="0" indent="0" defTabSz="192024">
              <a:buFont typeface="Wingdings" pitchFamily="2" charset="2"/>
              <a:buNone/>
            </a:pPr>
            <a:r>
              <a:rPr lang="fr-FR" baseline="0" noProof="0" dirty="0" smtClean="0"/>
              <a:t>	C’est Jésus qui a sauvé </a:t>
            </a:r>
            <a:r>
              <a:rPr lang="fr-FR" b="1" i="1" u="sng" baseline="0" noProof="0" dirty="0" smtClean="0"/>
              <a:t>et</a:t>
            </a:r>
            <a:r>
              <a:rPr lang="fr-FR" baseline="0" noProof="0" dirty="0" smtClean="0"/>
              <a:t> a fait des disciples pendant Mission Israël.</a:t>
            </a:r>
          </a:p>
          <a:p>
            <a:pPr marL="0" marR="0" indent="-171450" algn="l" defTabSz="192024" rtl="0" eaLnBrk="1" fontAlgn="auto" latinLnBrk="0" hangingPunct="1">
              <a:lnSpc>
                <a:spcPct val="100000"/>
              </a:lnSpc>
              <a:spcBef>
                <a:spcPts val="0"/>
              </a:spcBef>
              <a:spcAft>
                <a:spcPts val="0"/>
              </a:spcAft>
              <a:buClrTx/>
              <a:buSzTx/>
              <a:buFont typeface="Wingdings" pitchFamily="2" charset="2"/>
              <a:buChar char="Ø"/>
              <a:tabLst/>
              <a:defRPr/>
            </a:pPr>
            <a:r>
              <a:rPr lang="fr-FR" b="1" i="1" u="none" baseline="0" noProof="0" dirty="0" smtClean="0"/>
              <a:t>Jésus-Christ sauve</a:t>
            </a:r>
            <a:r>
              <a:rPr lang="fr-FR" b="1" u="none" baseline="0" noProof="0" dirty="0" smtClean="0"/>
              <a:t> </a:t>
            </a:r>
            <a:r>
              <a:rPr lang="fr-FR" baseline="0" noProof="0" dirty="0" smtClean="0"/>
              <a:t>des personnes que nous amenons à Lui aujourd’hui, mais il y a </a:t>
            </a:r>
            <a:r>
              <a:rPr lang="fr-FR" b="1" i="1" baseline="0" noProof="0" dirty="0" smtClean="0"/>
              <a:t>une suite </a:t>
            </a:r>
            <a:r>
              <a:rPr lang="fr-FR" baseline="0" noProof="0" dirty="0" smtClean="0"/>
              <a:t>à notre Mission Monde.</a:t>
            </a:r>
            <a:endParaRPr lang="fr-FR" noProof="0" dirty="0" smtClean="0"/>
          </a:p>
          <a:p>
            <a:pPr marL="0" indent="0" defTabSz="192024">
              <a:buFont typeface="Wingdings" pitchFamily="2" charset="2"/>
              <a:buNone/>
            </a:pPr>
            <a:r>
              <a:rPr lang="fr-FR" baseline="0" noProof="0" dirty="0" smtClean="0"/>
              <a:t>	La </a:t>
            </a:r>
            <a:r>
              <a:rPr lang="fr-FR" b="0" i="0" u="none" baseline="0" noProof="0" dirty="0" smtClean="0"/>
              <a:t>5</a:t>
            </a:r>
            <a:r>
              <a:rPr lang="fr-FR" b="0" i="0" u="none" baseline="30000" noProof="0" dirty="0" smtClean="0"/>
              <a:t>e</a:t>
            </a:r>
            <a:r>
              <a:rPr lang="fr-FR" b="0" i="0" u="none" baseline="0" noProof="0" dirty="0" smtClean="0"/>
              <a:t> étape de notre </a:t>
            </a:r>
            <a:r>
              <a:rPr lang="fr-FR" b="1" i="1" u="none" baseline="0" noProof="0" dirty="0" smtClean="0"/>
              <a:t>Mission Monde</a:t>
            </a:r>
            <a:r>
              <a:rPr lang="fr-FR" b="1" i="1" baseline="0" noProof="0" dirty="0" smtClean="0"/>
              <a:t> </a:t>
            </a:r>
            <a:r>
              <a:rPr lang="fr-FR" baseline="0" noProof="0" dirty="0" smtClean="0"/>
              <a:t>est de </a:t>
            </a:r>
            <a:r>
              <a:rPr lang="fr-FR" b="1" u="sng" baseline="0" noProof="0" dirty="0" smtClean="0">
                <a:solidFill>
                  <a:srgbClr val="FFC000"/>
                </a:solidFill>
              </a:rPr>
              <a:t>faire des disciples</a:t>
            </a:r>
            <a:r>
              <a:rPr lang="fr-FR" baseline="0" noProof="0" dirty="0" smtClean="0"/>
              <a:t>.</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947110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Le mot ‘</a:t>
            </a:r>
            <a:r>
              <a:rPr lang="fr-FR" b="0" i="0" noProof="0" dirty="0" smtClean="0"/>
              <a:t>disciple</a:t>
            </a:r>
            <a:r>
              <a:rPr lang="fr-FR" noProof="0" dirty="0" smtClean="0"/>
              <a:t>’</a:t>
            </a:r>
            <a:r>
              <a:rPr lang="fr-FR" baseline="0" noProof="0" dirty="0" smtClean="0"/>
              <a:t> apparaît </a:t>
            </a:r>
            <a:r>
              <a:rPr lang="fr-FR" b="1" i="1" baseline="0" noProof="0" dirty="0" smtClean="0"/>
              <a:t>263x dans les </a:t>
            </a:r>
            <a:r>
              <a:rPr lang="fr-FR" b="1" i="1" u="none" baseline="0" noProof="0" dirty="0" smtClean="0"/>
              <a:t>Evangiles </a:t>
            </a:r>
            <a:r>
              <a:rPr lang="fr-FR" b="1" i="1" u="sng" baseline="0" noProof="0" dirty="0" smtClean="0"/>
              <a:t>et</a:t>
            </a:r>
            <a:r>
              <a:rPr lang="fr-FR" b="1" i="1" u="none" baseline="0" noProof="0" dirty="0" smtClean="0"/>
              <a:t> les Actes </a:t>
            </a:r>
            <a:r>
              <a:rPr lang="fr-FR" i="0" u="none" baseline="0" noProof="0" dirty="0" smtClean="0"/>
              <a:t>; </a:t>
            </a:r>
            <a:r>
              <a:rPr lang="fr-FR" b="1" i="0" u="sng" baseline="0" noProof="0" dirty="0" smtClean="0"/>
              <a:t>donc être disciple n’est pas seulement pour Mission Israël</a:t>
            </a:r>
            <a:r>
              <a:rPr lang="fr-FR" b="1" i="1" u="none" baseline="0" noProof="0" dirty="0" smtClean="0"/>
              <a:t>.</a:t>
            </a:r>
            <a:endParaRPr lang="fr-FR" i="0" u="none" baseline="0" noProof="0" dirty="0" smtClean="0"/>
          </a:p>
          <a:p>
            <a:pPr marL="171450" indent="-171450" defTabSz="192024">
              <a:buFont typeface="Wingdings" pitchFamily="2" charset="2"/>
              <a:buChar char="Ø"/>
            </a:pPr>
            <a:r>
              <a:rPr lang="fr-FR" i="0" u="none" noProof="0" dirty="0" smtClean="0"/>
              <a:t>Le </a:t>
            </a:r>
            <a:r>
              <a:rPr lang="fr-FR" noProof="0" dirty="0" err="1" smtClean="0"/>
              <a:t>vrbe</a:t>
            </a:r>
            <a:r>
              <a:rPr lang="fr-FR" noProof="0" dirty="0" smtClean="0"/>
              <a:t> ‘faire </a:t>
            </a:r>
            <a:r>
              <a:rPr lang="fr-FR" noProof="0" dirty="0" err="1" smtClean="0"/>
              <a:t>ds</a:t>
            </a:r>
            <a:r>
              <a:rPr lang="fr-FR" noProof="0" dirty="0" smtClean="0"/>
              <a:t> disciple’ est à </a:t>
            </a:r>
            <a:r>
              <a:rPr lang="fr-FR" b="0" u="none" noProof="0" dirty="0" smtClean="0"/>
              <a:t>l’impératif.</a:t>
            </a:r>
          </a:p>
          <a:p>
            <a:pPr marL="0" marR="0" indent="0" algn="l" defTabSz="192024" rtl="0" eaLnBrk="1" fontAlgn="auto" latinLnBrk="0" hangingPunct="1">
              <a:lnSpc>
                <a:spcPct val="100000"/>
              </a:lnSpc>
              <a:spcBef>
                <a:spcPts val="0"/>
              </a:spcBef>
              <a:spcAft>
                <a:spcPts val="0"/>
              </a:spcAft>
              <a:buClrTx/>
              <a:buSzTx/>
              <a:buFont typeface="Wingdings" pitchFamily="2" charset="2"/>
              <a:buNone/>
              <a:tabLst/>
              <a:defRPr/>
            </a:pPr>
            <a:r>
              <a:rPr lang="fr-FR" b="0" u="none" noProof="0" dirty="0" smtClean="0"/>
              <a:t>	</a:t>
            </a:r>
            <a:r>
              <a:rPr lang="fr-FR" b="1" i="1" u="none" baseline="0" noProof="0" dirty="0" smtClean="0"/>
              <a:t>Ce verbe </a:t>
            </a:r>
            <a:r>
              <a:rPr lang="fr-FR" b="0" i="0" u="none" baseline="0" noProof="0" dirty="0" smtClean="0"/>
              <a:t>apparaît </a:t>
            </a:r>
            <a:r>
              <a:rPr lang="fr-FR" b="1" i="0" u="none" baseline="0" noProof="0" dirty="0" smtClean="0"/>
              <a:t>4x</a:t>
            </a:r>
            <a:r>
              <a:rPr lang="fr-FR" b="0" i="0" u="none" baseline="0" noProof="0" dirty="0" smtClean="0"/>
              <a:t> dans le NT.</a:t>
            </a:r>
          </a:p>
          <a:p>
            <a:pPr marL="0" indent="0" defTabSz="192024">
              <a:buFont typeface="Wingdings" pitchFamily="2" charset="2"/>
              <a:buNone/>
            </a:pPr>
            <a:r>
              <a:rPr lang="fr-FR" b="0" noProof="0" dirty="0" smtClean="0"/>
              <a:t>	C</a:t>
            </a:r>
            <a:r>
              <a:rPr lang="fr-FR" noProof="0" dirty="0" smtClean="0"/>
              <a:t>’est </a:t>
            </a:r>
            <a:r>
              <a:rPr lang="fr-FR" b="0" i="0" u="none" noProof="0" dirty="0" smtClean="0"/>
              <a:t>un</a:t>
            </a:r>
            <a:r>
              <a:rPr lang="fr-FR" b="0" i="0" u="none" baseline="0" noProof="0" dirty="0" smtClean="0"/>
              <a:t> </a:t>
            </a:r>
            <a:r>
              <a:rPr lang="fr-FR" b="1" i="1" u="none" baseline="0" noProof="0" dirty="0" smtClean="0"/>
              <a:t>ordre</a:t>
            </a:r>
            <a:r>
              <a:rPr lang="fr-FR" b="0" i="0" u="none" baseline="0" noProof="0" dirty="0" smtClean="0"/>
              <a:t> de notre Seigneur !  [lire]</a:t>
            </a:r>
          </a:p>
          <a:p>
            <a:pPr marL="0" indent="-171450" defTabSz="192024">
              <a:buFont typeface="Wingdings" pitchFamily="2" charset="2"/>
              <a:buChar char="Ø"/>
            </a:pPr>
            <a:r>
              <a:rPr lang="fr-FR" b="0" i="0" u="none" baseline="0" noProof="0" dirty="0" smtClean="0"/>
              <a:t>J’ai choisi la traduction Darby, car elle est fidèle à </a:t>
            </a:r>
            <a:r>
              <a:rPr lang="fr-FR" b="1" i="1" u="none" baseline="0" noProof="0" dirty="0" smtClean="0"/>
              <a:t>la mode des 2 verbes</a:t>
            </a:r>
            <a:r>
              <a:rPr lang="fr-FR" b="0" i="0" u="none" baseline="0" noProof="0" dirty="0" smtClean="0"/>
              <a:t> qui </a:t>
            </a:r>
            <a:r>
              <a:rPr lang="fr-FR" b="0" i="0" u="none" baseline="0" noProof="0" dirty="0" smtClean="0"/>
              <a:t>suivent l’</a:t>
            </a:r>
            <a:r>
              <a:rPr lang="fr-FR" b="0" i="0" u="none" baseline="0" noProof="0" dirty="0" err="1" smtClean="0"/>
              <a:t>imperatif</a:t>
            </a:r>
            <a:r>
              <a:rPr lang="fr-FR" b="0" i="0" u="none" baseline="0" noProof="0" dirty="0" smtClean="0"/>
              <a:t> </a:t>
            </a:r>
            <a:r>
              <a:rPr lang="fr-FR" b="0" i="0" u="none" baseline="0" noProof="0" dirty="0" smtClean="0"/>
              <a:t>‘faire des disciple</a:t>
            </a:r>
            <a:r>
              <a:rPr lang="fr-FR" b="0" i="0" u="none" baseline="0" noProof="0" dirty="0" smtClean="0"/>
              <a:t>’.</a:t>
            </a:r>
            <a:endParaRPr lang="fr-FR" b="0" i="0" u="none" baseline="0" noProof="0" dirty="0" smtClean="0"/>
          </a:p>
          <a:p>
            <a:pPr marL="0" indent="0" defTabSz="192024">
              <a:buFont typeface="Wingdings" pitchFamily="2" charset="2"/>
              <a:buNone/>
            </a:pPr>
            <a:r>
              <a:rPr lang="fr-FR" b="0" i="0" u="none" baseline="0" noProof="0" dirty="0" smtClean="0"/>
              <a:t>	</a:t>
            </a:r>
            <a:r>
              <a:rPr lang="fr-FR" i="0" u="none" baseline="0" noProof="0" dirty="0" smtClean="0"/>
              <a:t>Il ne s’agit </a:t>
            </a:r>
            <a:r>
              <a:rPr lang="fr-FR" i="0" u="none" baseline="0" noProof="0" dirty="0" err="1" smtClean="0"/>
              <a:t>ps</a:t>
            </a:r>
            <a:r>
              <a:rPr lang="fr-FR" i="0" u="none" baseline="0" noProof="0" dirty="0" smtClean="0"/>
              <a:t> juste d’une </a:t>
            </a:r>
            <a:r>
              <a:rPr lang="fr-FR" i="0" u="none" baseline="0" noProof="0" dirty="0" err="1" smtClean="0"/>
              <a:t>éduca</a:t>
            </a:r>
            <a:r>
              <a:rPr lang="fr-FR" i="0" u="none" baseline="0" noProof="0" dirty="0" smtClean="0"/>
              <a:t> chrétienne</a:t>
            </a:r>
            <a:endParaRPr lang="fr-FR" b="0" i="0" u="none" baseline="0" noProof="0" dirty="0" smtClean="0"/>
          </a:p>
          <a:p>
            <a:pPr marL="0" indent="0" defTabSz="192024">
              <a:buFont typeface="Wingdings" pitchFamily="2" charset="2"/>
              <a:buNone/>
            </a:pPr>
            <a:r>
              <a:rPr lang="fr-FR" b="0" i="0" u="none" baseline="0" noProof="0" dirty="0" smtClean="0"/>
              <a: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1020400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Le </a:t>
            </a:r>
            <a:r>
              <a:rPr lang="fr-FR" b="1" i="1" noProof="0" dirty="0" smtClean="0"/>
              <a:t>1</a:t>
            </a:r>
            <a:r>
              <a:rPr lang="fr-FR" b="1" i="1" baseline="30000" noProof="0" dirty="0" smtClean="0"/>
              <a:t>er</a:t>
            </a:r>
            <a:r>
              <a:rPr lang="fr-FR" b="1" i="1" noProof="0" dirty="0" smtClean="0"/>
              <a:t> pas </a:t>
            </a:r>
            <a:r>
              <a:rPr lang="fr-FR" noProof="0" dirty="0" smtClean="0"/>
              <a:t>du</a:t>
            </a:r>
            <a:r>
              <a:rPr lang="fr-FR" baseline="0" noProof="0" dirty="0" smtClean="0"/>
              <a:t> disciple, est de se faire baptiser.</a:t>
            </a:r>
          </a:p>
          <a:p>
            <a:pPr marL="0" indent="0" defTabSz="192024">
              <a:buFont typeface="Wingdings" pitchFamily="2" charset="2"/>
              <a:buNone/>
            </a:pPr>
            <a:r>
              <a:rPr lang="fr-FR" baseline="0" noProof="0" dirty="0" smtClean="0"/>
              <a:t>	Ce n’est </a:t>
            </a:r>
            <a:r>
              <a:rPr lang="fr-FR" b="0" i="0" u="none" baseline="0" noProof="0" dirty="0" smtClean="0"/>
              <a:t>pas le dernier </a:t>
            </a:r>
            <a:r>
              <a:rPr lang="fr-FR" i="0" u="none" baseline="0" noProof="0" dirty="0" smtClean="0"/>
              <a:t>comme un diplôme</a:t>
            </a:r>
            <a:endParaRPr lang="fr-FR" baseline="0" noProof="0" dirty="0" smtClean="0"/>
          </a:p>
          <a:p>
            <a:pPr marL="0" indent="171450" defTabSz="192024">
              <a:buFont typeface="Wingdings" pitchFamily="2" charset="2"/>
              <a:buChar char="Ø"/>
            </a:pPr>
            <a:r>
              <a:rPr lang="fr-FR" b="1" i="1" u="none" baseline="0" noProof="0" dirty="0" smtClean="0"/>
              <a:t>Le modèle est JC,</a:t>
            </a:r>
            <a:r>
              <a:rPr lang="fr-FR" b="0" i="1" u="none" baseline="0" noProof="0" dirty="0" smtClean="0"/>
              <a:t> </a:t>
            </a:r>
            <a:r>
              <a:rPr lang="fr-FR" baseline="0" noProof="0" dirty="0" smtClean="0"/>
              <a:t>à 30 ans, pas un bébé.</a:t>
            </a:r>
          </a:p>
          <a:p>
            <a:pPr marL="0" marR="0" indent="0" algn="ctr" defTabSz="192024" rtl="0" eaLnBrk="1" fontAlgn="auto" latinLnBrk="0" hangingPunct="1">
              <a:lnSpc>
                <a:spcPct val="100000"/>
              </a:lnSpc>
              <a:spcBef>
                <a:spcPts val="0"/>
              </a:spcBef>
              <a:spcAft>
                <a:spcPts val="0"/>
              </a:spcAft>
              <a:buClrTx/>
              <a:buSzTx/>
              <a:buFont typeface="Wingdings" pitchFamily="2" charset="2"/>
              <a:buNone/>
              <a:tabLst/>
              <a:defRPr/>
            </a:pPr>
            <a:r>
              <a:rPr lang="fr-FR" b="0" i="1" u="none" noProof="0" dirty="0" smtClean="0"/>
              <a:t>C’était Son </a:t>
            </a:r>
            <a:r>
              <a:rPr lang="fr-FR" b="0" i="1" u="sng" noProof="0" dirty="0" smtClean="0"/>
              <a:t>témoignage</a:t>
            </a:r>
            <a:r>
              <a:rPr lang="fr-FR" b="0" i="1" u="none" noProof="0" dirty="0" smtClean="0"/>
              <a:t>, pas </a:t>
            </a:r>
            <a:r>
              <a:rPr lang="fr-FR" b="0" i="1" u="none" noProof="0" dirty="0" smtClean="0"/>
              <a:t>pour Son </a:t>
            </a:r>
            <a:r>
              <a:rPr lang="fr-FR" b="0" i="1" u="none" noProof="0" dirty="0" smtClean="0"/>
              <a:t>salut !</a:t>
            </a:r>
          </a:p>
          <a:p>
            <a:pPr marL="0" marR="0" indent="0" algn="l" defTabSz="192024" rtl="0" eaLnBrk="1" fontAlgn="auto" latinLnBrk="0" hangingPunct="1">
              <a:lnSpc>
                <a:spcPct val="100000"/>
              </a:lnSpc>
              <a:spcBef>
                <a:spcPts val="0"/>
              </a:spcBef>
              <a:spcAft>
                <a:spcPts val="0"/>
              </a:spcAft>
              <a:buClrTx/>
              <a:buSzTx/>
              <a:buFont typeface="Wingdings" pitchFamily="2" charset="2"/>
              <a:buNone/>
              <a:tabLst/>
              <a:defRPr/>
            </a:pPr>
            <a:r>
              <a:rPr lang="fr-FR" b="1" i="0" u="none" noProof="0" dirty="0" smtClean="0"/>
              <a:t>	</a:t>
            </a:r>
            <a:r>
              <a:rPr lang="fr-FR" b="1" i="1" u="none" noProof="0" dirty="0" smtClean="0"/>
              <a:t>L’image</a:t>
            </a:r>
            <a:r>
              <a:rPr lang="fr-FR" noProof="0" dirty="0" smtClean="0"/>
              <a:t> d’une vie enterrée, d’une vie pure, et</a:t>
            </a:r>
            <a:r>
              <a:rPr lang="fr-FR" baseline="0" noProof="0" dirty="0" smtClean="0"/>
              <a:t> de la</a:t>
            </a:r>
            <a:r>
              <a:rPr lang="fr-FR" noProof="0" dirty="0" smtClean="0"/>
              <a:t> résurrection est forte.</a:t>
            </a:r>
            <a:endParaRPr lang="fr-FR" baseline="0" noProof="0" dirty="0" smtClean="0"/>
          </a:p>
          <a:p>
            <a:pPr marL="0" indent="171450" defTabSz="192024">
              <a:buFont typeface="Wingdings" pitchFamily="2" charset="2"/>
              <a:buChar char="Ø"/>
            </a:pPr>
            <a:r>
              <a:rPr lang="fr-FR" baseline="0" noProof="0" dirty="0" smtClean="0"/>
              <a:t>Le baptême du SJC était un </a:t>
            </a:r>
            <a:r>
              <a:rPr lang="fr-FR" b="1" i="1" u="none" baseline="0" noProof="0" dirty="0" smtClean="0"/>
              <a:t>témoignage</a:t>
            </a:r>
            <a:r>
              <a:rPr lang="fr-FR" baseline="0" noProof="0" dirty="0" smtClean="0"/>
              <a:t> devant Jean (Jn1v31à34) et la foule (Lc3v22).</a:t>
            </a:r>
          </a:p>
          <a:p>
            <a:pPr marL="0" indent="0" defTabSz="192024">
              <a:buFont typeface="Wingdings" pitchFamily="2" charset="2"/>
              <a:buNone/>
            </a:pPr>
            <a:r>
              <a:rPr lang="fr-FR" b="0" i="1" u="none" baseline="0" noProof="0" dirty="0" smtClean="0"/>
              <a:t>	</a:t>
            </a:r>
            <a:r>
              <a:rPr lang="fr-FR" b="0" i="0" u="none" baseline="0" noProof="0" dirty="0" smtClean="0"/>
              <a:t>Le </a:t>
            </a:r>
            <a:r>
              <a:rPr lang="fr-FR" b="1" i="1" u="none" baseline="0" noProof="0" dirty="0" smtClean="0"/>
              <a:t>1</a:t>
            </a:r>
            <a:r>
              <a:rPr lang="fr-FR" b="1" i="1" u="none" baseline="30000" noProof="0" dirty="0" smtClean="0"/>
              <a:t>er</a:t>
            </a:r>
            <a:r>
              <a:rPr lang="fr-FR" b="1" i="1" u="none" baseline="0" noProof="0" dirty="0" smtClean="0"/>
              <a:t> pas </a:t>
            </a:r>
            <a:r>
              <a:rPr lang="fr-FR" b="0" i="0" u="none" baseline="0" noProof="0" dirty="0" smtClean="0"/>
              <a:t>pour faire un disciple est de le baptiser, </a:t>
            </a:r>
            <a:r>
              <a:rPr lang="fr-FR" b="1" i="0" u="sng" baseline="0" noProof="0" dirty="0" smtClean="0"/>
              <a:t>pour qu’il témoigne</a:t>
            </a:r>
            <a:r>
              <a:rPr lang="fr-FR" b="1" i="0" u="none" baseline="0" noProof="0" dirty="0" smtClean="0"/>
              <a:t> </a:t>
            </a:r>
            <a:r>
              <a:rPr lang="fr-FR" b="0" i="0" u="none" baseline="0" noProof="0" dirty="0" smtClean="0"/>
              <a:t>aux autres.</a:t>
            </a:r>
            <a:endParaRPr lang="fr-FR" b="0" i="1"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01379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Le baptême est au </a:t>
            </a:r>
            <a:r>
              <a:rPr lang="fr-FR" b="1" i="1" noProof="0" dirty="0" smtClean="0"/>
              <a:t>seul Nom </a:t>
            </a:r>
            <a:r>
              <a:rPr lang="fr-FR" noProof="0" dirty="0" smtClean="0"/>
              <a:t>du Père,</a:t>
            </a:r>
            <a:r>
              <a:rPr lang="fr-FR" baseline="0" noProof="0" dirty="0" smtClean="0"/>
              <a:t> du Fils  et du SE, montrant </a:t>
            </a:r>
            <a:r>
              <a:rPr lang="fr-FR" b="1" i="1" baseline="0" noProof="0" dirty="0" smtClean="0"/>
              <a:t>de </a:t>
            </a:r>
            <a:r>
              <a:rPr lang="fr-FR" b="1" i="1" u="none" baseline="0" noProof="0" dirty="0" smtClean="0"/>
              <a:t>Qui</a:t>
            </a:r>
            <a:r>
              <a:rPr lang="fr-FR" b="0" baseline="0" noProof="0" dirty="0" smtClean="0"/>
              <a:t> on est disciple.</a:t>
            </a:r>
          </a:p>
          <a:p>
            <a:pPr marL="0" indent="171450" defTabSz="192024">
              <a:buFont typeface="Wingdings" pitchFamily="2" charset="2"/>
              <a:buChar char="Ø"/>
            </a:pPr>
            <a:r>
              <a:rPr lang="fr-FR" i="0" u="none" baseline="0" noProof="0" dirty="0" smtClean="0"/>
              <a:t>Le baptême n’est pas au nom d’une personne, </a:t>
            </a:r>
            <a:r>
              <a:rPr lang="fr-FR" b="1" i="1" u="none" baseline="0" noProof="0" dirty="0" smtClean="0"/>
              <a:t>ni d’une Eglise,</a:t>
            </a:r>
            <a:r>
              <a:rPr lang="fr-FR" i="1" u="none" baseline="0" noProof="0" dirty="0" smtClean="0"/>
              <a:t> </a:t>
            </a:r>
            <a:r>
              <a:rPr lang="fr-FR" i="0" u="none" baseline="0" noProof="0" dirty="0" smtClean="0"/>
              <a:t>aussi grande soient elles.  [lire]</a:t>
            </a:r>
            <a:endParaRPr lang="fr-FR" baseline="0" noProof="0" dirty="0" smtClean="0"/>
          </a:p>
          <a:p>
            <a:pPr marL="0" indent="171450" defTabSz="192024">
              <a:buFont typeface="Wingdings" pitchFamily="2" charset="2"/>
              <a:buChar char="Ø"/>
            </a:pPr>
            <a:r>
              <a:rPr lang="fr-FR" b="0" baseline="0" noProof="0" dirty="0" smtClean="0"/>
              <a:t>Il ne s’agit </a:t>
            </a:r>
            <a:r>
              <a:rPr lang="fr-FR" b="0" i="0" u="none" baseline="0" noProof="0" dirty="0" smtClean="0"/>
              <a:t>ni d’apprentis, </a:t>
            </a:r>
            <a:r>
              <a:rPr lang="fr-FR" b="1" i="1" u="none" baseline="0" noProof="0" dirty="0" smtClean="0"/>
              <a:t>ni de </a:t>
            </a:r>
            <a:r>
              <a:rPr lang="fr-FR" b="1" i="1" u="none" baseline="0" noProof="0" dirty="0" smtClean="0"/>
              <a:t>mentors et de </a:t>
            </a:r>
            <a:r>
              <a:rPr lang="fr-FR" b="1" i="1" u="none" baseline="0" noProof="0" dirty="0" err="1" smtClean="0"/>
              <a:t>mentee</a:t>
            </a:r>
            <a:r>
              <a:rPr lang="fr-FR" b="0" baseline="0" noProof="0" dirty="0" smtClean="0"/>
              <a:t>, </a:t>
            </a:r>
            <a:r>
              <a:rPr lang="fr-FR" b="0" baseline="0" noProof="0" dirty="0" smtClean="0"/>
              <a:t>mais de disciples du SJC.</a:t>
            </a:r>
          </a:p>
          <a:p>
            <a:pPr marL="0" indent="0" defTabSz="192024">
              <a:buFont typeface="Wingdings" pitchFamily="2" charset="2"/>
              <a:buNone/>
            </a:pPr>
            <a:r>
              <a:rPr lang="fr-FR" b="0" u="none" baseline="0" noProof="0" dirty="0" smtClean="0"/>
              <a:t>	Il y a un </a:t>
            </a:r>
            <a:r>
              <a:rPr lang="fr-FR" b="1" i="1" u="none" baseline="0" noProof="0" dirty="0" smtClean="0"/>
              <a:t>nouveau mouvement populaire </a:t>
            </a:r>
            <a:r>
              <a:rPr lang="fr-FR" b="0" u="none" baseline="0" noProof="0" dirty="0" smtClean="0"/>
              <a:t>de faire des clones de chrétiens plus murs, mais </a:t>
            </a:r>
            <a:r>
              <a:rPr lang="fr-FR" b="1" u="sng" baseline="0" noProof="0" dirty="0" smtClean="0"/>
              <a:t>nous n’avons pas besoin de mentors</a:t>
            </a:r>
            <a:r>
              <a:rPr lang="fr-FR" b="0" u="none" baseline="0" noProof="0" dirty="0" smtClean="0"/>
              <a:t> !</a:t>
            </a:r>
            <a:endParaRPr lang="fr-FR" b="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50819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Faire un disciple du</a:t>
            </a:r>
            <a:r>
              <a:rPr lang="fr-FR" baseline="0" noProof="0" dirty="0" smtClean="0"/>
              <a:t> SJC, est </a:t>
            </a:r>
            <a:r>
              <a:rPr lang="fr-FR" b="1" i="1" baseline="0" noProof="0" dirty="0" smtClean="0"/>
              <a:t>enfin plus facile </a:t>
            </a:r>
            <a:r>
              <a:rPr lang="fr-FR" baseline="0" noProof="0" dirty="0" smtClean="0"/>
              <a:t>que d’en faire de nous, </a:t>
            </a:r>
            <a:r>
              <a:rPr lang="fr-FR" b="1" u="sng" baseline="0" noProof="0" dirty="0" smtClean="0"/>
              <a:t>car Christ est parfait</a:t>
            </a:r>
            <a:r>
              <a:rPr lang="fr-FR" baseline="0" noProof="0" dirty="0" smtClean="0"/>
              <a:t>.</a:t>
            </a:r>
          </a:p>
          <a:p>
            <a:pPr marL="0" indent="171450" defTabSz="192024">
              <a:buFont typeface="Wingdings" pitchFamily="2" charset="2"/>
              <a:buChar char="Ø"/>
            </a:pPr>
            <a:r>
              <a:rPr lang="fr-FR" b="0" u="none" noProof="0" dirty="0" smtClean="0"/>
              <a:t>Nous revenons au point du départ, où Jésus dit</a:t>
            </a:r>
            <a:r>
              <a:rPr lang="fr-FR" b="0" u="none" baseline="0" noProof="0" dirty="0" smtClean="0"/>
              <a:t> : </a:t>
            </a:r>
            <a:r>
              <a:rPr lang="fr-FR" b="0" u="none" noProof="0" dirty="0" smtClean="0"/>
              <a:t> « Venez, </a:t>
            </a:r>
            <a:r>
              <a:rPr lang="fr-FR" b="1" i="1" u="none" noProof="0" dirty="0" smtClean="0"/>
              <a:t>suivez-moi</a:t>
            </a:r>
            <a:r>
              <a:rPr lang="fr-FR" b="0" u="none" noProof="0" dirty="0" smtClean="0"/>
              <a:t>,</a:t>
            </a:r>
            <a:r>
              <a:rPr lang="fr-FR" b="0" u="none" baseline="0" noProof="0" dirty="0" smtClean="0"/>
              <a:t> et Je vous ferez pêcheurs d’hommes. »</a:t>
            </a:r>
          </a:p>
          <a:p>
            <a:pPr marL="0" indent="0" defTabSz="192024">
              <a:buFont typeface="Wingdings" pitchFamily="2" charset="2"/>
              <a:buNone/>
            </a:pPr>
            <a:r>
              <a:rPr lang="fr-FR" b="0" u="none" baseline="0" noProof="0" dirty="0" smtClean="0"/>
              <a:t>	Si nous suivons </a:t>
            </a:r>
            <a:r>
              <a:rPr lang="fr-FR" b="1" i="1" u="none" baseline="0" noProof="0" dirty="0" smtClean="0"/>
              <a:t>une brebis devant nous, elle peut s’égarer </a:t>
            </a:r>
            <a:r>
              <a:rPr lang="fr-FR" b="0" u="none" baseline="0" noProof="0" dirty="0" smtClean="0"/>
              <a:t>du chemin, et nous aussi.</a:t>
            </a:r>
          </a:p>
          <a:p>
            <a:pPr marL="0" indent="0" defTabSz="192024">
              <a:buFont typeface="Wingdings" pitchFamily="2" charset="2"/>
              <a:buNone/>
            </a:pPr>
            <a:r>
              <a:rPr lang="fr-FR" b="0" u="none" baseline="0" noProof="0" dirty="0" smtClean="0"/>
              <a:t>	Un disciple est une personne </a:t>
            </a:r>
            <a:r>
              <a:rPr lang="fr-FR" b="1" i="1" u="none" baseline="0" noProof="0" dirty="0" smtClean="0"/>
              <a:t>sous la discipline d’un autre</a:t>
            </a:r>
            <a:r>
              <a:rPr lang="fr-FR" b="0" u="none" baseline="0" noProof="0" dirty="0" smtClean="0"/>
              <a:t>…et notre Maître n’est pas un autre chrétien !  (cf Mt23v8)</a:t>
            </a:r>
            <a:endParaRPr lang="fr-FR" b="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4006087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92024">
              <a:buFont typeface="Wingdings" pitchFamily="2" charset="2"/>
              <a:buNone/>
            </a:pPr>
            <a:r>
              <a:rPr lang="fr-FR" noProof="0" dirty="0" smtClean="0"/>
              <a:t>Le 2e verbes,</a:t>
            </a:r>
            <a:r>
              <a:rPr lang="fr-FR" baseline="0" noProof="0" dirty="0" smtClean="0"/>
              <a:t> en forme de </a:t>
            </a:r>
            <a:r>
              <a:rPr lang="fr-FR" b="1" i="1" baseline="0" noProof="0" dirty="0" smtClean="0"/>
              <a:t>participe présent</a:t>
            </a:r>
            <a:r>
              <a:rPr lang="fr-FR" b="0" i="1" baseline="0" noProof="0" dirty="0" smtClean="0"/>
              <a:t>,</a:t>
            </a:r>
            <a:r>
              <a:rPr lang="fr-FR" i="1" baseline="0" noProof="0" dirty="0" smtClean="0"/>
              <a:t> </a:t>
            </a:r>
            <a:r>
              <a:rPr lang="fr-FR" b="0" i="0" baseline="0" noProof="0" dirty="0" smtClean="0"/>
              <a:t>montrent aussi </a:t>
            </a:r>
            <a:r>
              <a:rPr lang="fr-FR" b="1" i="1" u="none" baseline="0" noProof="0" dirty="0" smtClean="0"/>
              <a:t>comment</a:t>
            </a:r>
            <a:r>
              <a:rPr lang="fr-FR" b="1" i="1" baseline="0" noProof="0" dirty="0" smtClean="0"/>
              <a:t> faire </a:t>
            </a:r>
            <a:r>
              <a:rPr lang="fr-FR" baseline="0" noProof="0" dirty="0" smtClean="0"/>
              <a:t>des disciples des personnes que le Seigneur sauve.</a:t>
            </a:r>
          </a:p>
          <a:p>
            <a:pPr marL="0" indent="171450" defTabSz="192024">
              <a:buFont typeface="Wingdings" pitchFamily="2" charset="2"/>
              <a:buChar char="Ø"/>
            </a:pPr>
            <a:r>
              <a:rPr lang="fr-FR" b="0" i="0" u="none" baseline="0" noProof="0" dirty="0" smtClean="0"/>
              <a:t>Le </a:t>
            </a:r>
            <a:r>
              <a:rPr lang="fr-FR" b="1" i="1" u="none" baseline="0" noProof="0" dirty="0" smtClean="0"/>
              <a:t>2</a:t>
            </a:r>
            <a:r>
              <a:rPr lang="fr-FR" b="1" i="1" u="none" baseline="30000" noProof="0" dirty="0" smtClean="0"/>
              <a:t>e</a:t>
            </a:r>
            <a:r>
              <a:rPr lang="fr-FR" b="1" i="1" u="none" baseline="0" noProof="0" dirty="0" smtClean="0"/>
              <a:t> pas </a:t>
            </a:r>
            <a:r>
              <a:rPr lang="fr-FR" b="0" i="0" u="none" baseline="0" noProof="0" dirty="0" smtClean="0"/>
              <a:t>est une </a:t>
            </a:r>
            <a:r>
              <a:rPr lang="fr-FR" b="1" i="1" u="none" baseline="0" noProof="0" dirty="0" smtClean="0"/>
              <a:t>formation, </a:t>
            </a:r>
            <a:r>
              <a:rPr lang="fr-FR" b="0" i="0" u="none" baseline="0" noProof="0" dirty="0" smtClean="0"/>
              <a:t>qui est plus qu’une éducation chrétienne.</a:t>
            </a:r>
          </a:p>
          <a:p>
            <a:pPr marL="0" indent="0" defTabSz="192024">
              <a:buFont typeface="Wingdings" pitchFamily="2" charset="2"/>
              <a:buNone/>
            </a:pPr>
            <a:r>
              <a:rPr lang="fr-FR" b="0" i="0" u="none" baseline="0" noProof="0" dirty="0" smtClean="0"/>
              <a:t>	Aussi importante qu’une connaissance biblique est la </a:t>
            </a:r>
            <a:r>
              <a:rPr lang="fr-FR" b="1" i="1" u="none" baseline="0" noProof="0" dirty="0" smtClean="0"/>
              <a:t>discipline</a:t>
            </a:r>
            <a:r>
              <a:rPr lang="fr-FR" b="0" i="0" u="none" baseline="0" noProof="0" dirty="0" smtClean="0"/>
              <a:t> de toujours </a:t>
            </a:r>
            <a:r>
              <a:rPr lang="fr-FR" b="1" i="0" u="sng" baseline="0" noProof="0" dirty="0" smtClean="0"/>
              <a:t>mettre en pratique</a:t>
            </a:r>
            <a:r>
              <a:rPr lang="fr-FR" b="0" i="0" u="none" baseline="0" noProof="0" dirty="0" smtClean="0"/>
              <a:t> ces connaissances.</a:t>
            </a:r>
          </a:p>
          <a:p>
            <a:pPr marL="0" indent="171450" defTabSz="192024">
              <a:buFont typeface="Wingdings" pitchFamily="2" charset="2"/>
              <a:buChar char="Ø"/>
            </a:pPr>
            <a:r>
              <a:rPr lang="fr-FR" b="0" i="0" u="none" baseline="0" noProof="0" dirty="0" smtClean="0"/>
              <a:t>Enseignons une </a:t>
            </a:r>
            <a:r>
              <a:rPr lang="fr-FR" b="1" i="1" u="none" baseline="0" noProof="0" dirty="0" smtClean="0"/>
              <a:t>attitude</a:t>
            </a:r>
            <a:r>
              <a:rPr lang="fr-FR" b="0" i="0" u="none" baseline="0" noProof="0" dirty="0" smtClean="0"/>
              <a:t>, un amour, une passion pour </a:t>
            </a:r>
            <a:r>
              <a:rPr lang="fr-FR" b="1" i="1" u="none" baseline="0" noProof="0" dirty="0" smtClean="0"/>
              <a:t>obéir à la loi de Christ</a:t>
            </a:r>
            <a:r>
              <a:rPr lang="fr-FR" b="0" i="0" u="none" baseline="0" noProof="0" dirty="0" smtClean="0"/>
              <a:t>.</a:t>
            </a:r>
          </a:p>
          <a:p>
            <a:pPr marL="0" indent="171450" defTabSz="192024">
              <a:buFont typeface="Wingdings" pitchFamily="2" charset="2"/>
              <a:buChar char="Ø"/>
            </a:pPr>
            <a:endParaRPr lang="fr-FR" b="0" i="0"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1140876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5970" y="5959541"/>
            <a:ext cx="888030" cy="897477"/>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5948838"/>
            <a:ext cx="899592" cy="909162"/>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0" y="620688"/>
            <a:ext cx="9144000" cy="6237312"/>
          </a:xfrm>
        </p:spPr>
      </p:pic>
    </p:spTree>
    <p:extLst>
      <p:ext uri="{BB962C8B-B14F-4D97-AF65-F5344CB8AC3E}">
        <p14:creationId xmlns:p14="http://schemas.microsoft.com/office/powerpoint/2010/main" val="75928382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fr-FR" sz="5400" dirty="0">
                <a:latin typeface="Arial" pitchFamily="34" charset="0"/>
                <a:cs typeface="Arial" pitchFamily="34" charset="0"/>
              </a:rPr>
              <a:t>Qu’est-ce qu’Il a </a:t>
            </a:r>
            <a:r>
              <a:rPr lang="fr-FR" sz="5400" u="sng" dirty="0">
                <a:latin typeface="Arial" pitchFamily="34" charset="0"/>
                <a:cs typeface="Arial" pitchFamily="34" charset="0"/>
              </a:rPr>
              <a:t>commandé</a:t>
            </a:r>
            <a:r>
              <a:rPr lang="fr-FR" sz="5400" dirty="0">
                <a:latin typeface="Arial" pitchFamily="34" charset="0"/>
                <a:cs typeface="Arial" pitchFamily="34" charset="0"/>
              </a:rPr>
              <a:t> ?</a:t>
            </a:r>
            <a:endParaRPr lang="fr-FR"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0446" y="1196752"/>
            <a:ext cx="9505056" cy="4752528"/>
          </a:xfrm>
        </p:spPr>
      </p:pic>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Se réunir pour se souvenir</a:t>
            </a:r>
            <a:endParaRPr lang="fr-FR" dirty="0">
              <a:latin typeface="Arial" pitchFamily="34" charset="0"/>
              <a:cs typeface="Arial" pitchFamily="34" charset="0"/>
            </a:endParaRPr>
          </a:p>
        </p:txBody>
      </p:sp>
    </p:spTree>
    <p:extLst>
      <p:ext uri="{BB962C8B-B14F-4D97-AF65-F5344CB8AC3E}">
        <p14:creationId xmlns:p14="http://schemas.microsoft.com/office/powerpoint/2010/main" val="32297984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fr-FR" sz="4800" dirty="0" smtClean="0">
                <a:latin typeface="Arial" pitchFamily="34" charset="0"/>
                <a:cs typeface="Arial" pitchFamily="34" charset="0"/>
              </a:rPr>
              <a:t>Faire des disciples obéissants</a:t>
            </a:r>
            <a:endParaRPr lang="fr-FR" sz="4800"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fr-FR" dirty="0" smtClean="0">
                <a:latin typeface="Arial" pitchFamily="34" charset="0"/>
                <a:cs typeface="Arial" pitchFamily="34" charset="0"/>
              </a:rPr>
              <a:t>« </a:t>
            </a:r>
            <a:r>
              <a:rPr lang="fr-FR" b="1" i="1" u="sng" dirty="0" smtClean="0">
                <a:latin typeface="Arial" pitchFamily="34" charset="0"/>
                <a:cs typeface="Arial" pitchFamily="34" charset="0"/>
              </a:rPr>
              <a:t>Il</a:t>
            </a:r>
            <a:r>
              <a:rPr lang="fr-FR" dirty="0" smtClean="0">
                <a:latin typeface="Arial" pitchFamily="34" charset="0"/>
                <a:cs typeface="Arial" pitchFamily="34" charset="0"/>
              </a:rPr>
              <a:t> </a:t>
            </a:r>
            <a:r>
              <a:rPr lang="fr-FR" dirty="0">
                <a:latin typeface="Arial" pitchFamily="34" charset="0"/>
                <a:cs typeface="Arial" pitchFamily="34" charset="0"/>
              </a:rPr>
              <a:t>prit du pain; et, après avoir rendu grâces, </a:t>
            </a:r>
            <a:r>
              <a:rPr lang="fr-FR" b="1" i="1" u="sng" dirty="0">
                <a:latin typeface="Arial" pitchFamily="34" charset="0"/>
                <a:cs typeface="Arial" pitchFamily="34" charset="0"/>
              </a:rPr>
              <a:t>il</a:t>
            </a:r>
            <a:r>
              <a:rPr lang="fr-FR" dirty="0">
                <a:latin typeface="Arial" pitchFamily="34" charset="0"/>
                <a:cs typeface="Arial" pitchFamily="34" charset="0"/>
              </a:rPr>
              <a:t> le rompit, et le leur donna, en disant: Ceci est mon corps, qui est donné pour vous; </a:t>
            </a:r>
            <a:r>
              <a:rPr lang="fr-FR" b="1" i="1" u="sng" dirty="0">
                <a:latin typeface="Arial" pitchFamily="34" charset="0"/>
                <a:cs typeface="Arial" pitchFamily="34" charset="0"/>
              </a:rPr>
              <a:t>faites ceci</a:t>
            </a:r>
            <a:r>
              <a:rPr lang="fr-FR" dirty="0">
                <a:latin typeface="Arial" pitchFamily="34" charset="0"/>
                <a:cs typeface="Arial" pitchFamily="34" charset="0"/>
              </a:rPr>
              <a:t> en mémoire de moi</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Luc </a:t>
            </a:r>
            <a:r>
              <a:rPr lang="fr-FR" b="1" i="1" dirty="0" smtClean="0">
                <a:solidFill>
                  <a:srgbClr val="00FF00"/>
                </a:solidFill>
                <a:latin typeface="Arial" pitchFamily="34" charset="0"/>
                <a:cs typeface="Arial" pitchFamily="34" charset="0"/>
              </a:rPr>
              <a:t>22v19</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200" dirty="0" smtClean="0">
                <a:latin typeface="Arial" pitchFamily="34" charset="0"/>
                <a:cs typeface="Arial" pitchFamily="34" charset="0"/>
              </a:rPr>
              <a:t>Jésus s’est soumis à Son Père.</a:t>
            </a:r>
            <a:endParaRPr lang="fr-FR" sz="4200" dirty="0">
              <a:latin typeface="Arial" pitchFamily="34" charset="0"/>
              <a:cs typeface="Arial" pitchFamily="34" charset="0"/>
            </a:endParaRPr>
          </a:p>
        </p:txBody>
      </p:sp>
    </p:spTree>
    <p:extLst>
      <p:ext uri="{BB962C8B-B14F-4D97-AF65-F5344CB8AC3E}">
        <p14:creationId xmlns:p14="http://schemas.microsoft.com/office/powerpoint/2010/main" val="19768557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dirty="0" smtClean="0"/>
              <a:t>‘…</a:t>
            </a:r>
            <a:r>
              <a:rPr lang="fr-FR" u="sng" dirty="0" smtClean="0"/>
              <a:t>tout</a:t>
            </a:r>
            <a:r>
              <a:rPr lang="fr-FR" dirty="0" smtClean="0"/>
              <a:t> </a:t>
            </a:r>
            <a:r>
              <a:rPr lang="fr-FR" dirty="0"/>
              <a:t>ce que je vous ai </a:t>
            </a:r>
            <a:r>
              <a:rPr lang="fr-FR" dirty="0" smtClean="0"/>
              <a:t>prescrit.’</a:t>
            </a:r>
            <a:endParaRPr lang="fr-FR"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47133" y="1196752"/>
            <a:ext cx="8449733" cy="4752975"/>
          </a:xfrm>
        </p:spPr>
      </p:pic>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Cela prendra toute une vie</a:t>
            </a:r>
            <a:endParaRPr lang="fr-FR" dirty="0">
              <a:latin typeface="Arial" pitchFamily="34" charset="0"/>
              <a:cs typeface="Arial" pitchFamily="34" charset="0"/>
            </a:endParaRPr>
          </a:p>
        </p:txBody>
      </p:sp>
    </p:spTree>
    <p:extLst>
      <p:ext uri="{BB962C8B-B14F-4D97-AF65-F5344CB8AC3E}">
        <p14:creationId xmlns:p14="http://schemas.microsoft.com/office/powerpoint/2010/main" val="14227185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Paul l’a fait pour Timothée.</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20000"/>
          </a:bodyPr>
          <a:lstStyle/>
          <a:p>
            <a:r>
              <a:rPr lang="fr-FR" dirty="0" smtClean="0">
                <a:latin typeface="Arial" pitchFamily="34" charset="0"/>
                <a:cs typeface="Arial" pitchFamily="34" charset="0"/>
              </a:rPr>
              <a:t>« Je </a:t>
            </a:r>
            <a:r>
              <a:rPr lang="fr-FR" dirty="0">
                <a:latin typeface="Arial" pitchFamily="34" charset="0"/>
                <a:cs typeface="Arial" pitchFamily="34" charset="0"/>
              </a:rPr>
              <a:t>vous ai envoyé Timothée, qui est </a:t>
            </a:r>
            <a:r>
              <a:rPr lang="fr-FR" b="1" i="1" u="sng" dirty="0">
                <a:latin typeface="Arial" pitchFamily="34" charset="0"/>
                <a:cs typeface="Arial" pitchFamily="34" charset="0"/>
              </a:rPr>
              <a:t>mon enfant bien-aimé</a:t>
            </a:r>
            <a:r>
              <a:rPr lang="fr-FR" dirty="0">
                <a:latin typeface="Arial" pitchFamily="34" charset="0"/>
                <a:cs typeface="Arial" pitchFamily="34" charset="0"/>
              </a:rPr>
              <a:t> et fidèle dans le Seigneur; il vous rappellera quelles sont </a:t>
            </a:r>
            <a:r>
              <a:rPr lang="fr-FR" b="1" i="1" dirty="0">
                <a:solidFill>
                  <a:srgbClr val="FFC000"/>
                </a:solidFill>
                <a:latin typeface="Arial" pitchFamily="34" charset="0"/>
                <a:cs typeface="Arial" pitchFamily="34" charset="0"/>
              </a:rPr>
              <a:t>mes voies </a:t>
            </a:r>
            <a:r>
              <a:rPr lang="fr-FR" dirty="0">
                <a:latin typeface="Arial" pitchFamily="34" charset="0"/>
                <a:cs typeface="Arial" pitchFamily="34" charset="0"/>
              </a:rPr>
              <a:t>en Christ, quelle est </a:t>
            </a:r>
            <a:r>
              <a:rPr lang="fr-FR" b="1" i="1" dirty="0">
                <a:solidFill>
                  <a:srgbClr val="FFC000"/>
                </a:solidFill>
                <a:latin typeface="Arial" pitchFamily="34" charset="0"/>
                <a:cs typeface="Arial" pitchFamily="34" charset="0"/>
              </a:rPr>
              <a:t>la manière </a:t>
            </a:r>
            <a:r>
              <a:rPr lang="fr-FR" dirty="0">
                <a:latin typeface="Arial" pitchFamily="34" charset="0"/>
                <a:cs typeface="Arial" pitchFamily="34" charset="0"/>
              </a:rPr>
              <a:t>dont j'enseigne partout dans toutes les Églises</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1 Corinthiens </a:t>
            </a:r>
            <a:r>
              <a:rPr lang="fr-FR" b="1" i="1" dirty="0" smtClean="0">
                <a:solidFill>
                  <a:srgbClr val="00FF00"/>
                </a:solidFill>
                <a:latin typeface="Arial" pitchFamily="34" charset="0"/>
                <a:cs typeface="Arial" pitchFamily="34" charset="0"/>
              </a:rPr>
              <a:t>4v17</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Il s’est investi pour la vie.</a:t>
            </a:r>
            <a:endParaRPr lang="fr-FR" dirty="0">
              <a:latin typeface="Arial" pitchFamily="34" charset="0"/>
              <a:cs typeface="Arial" pitchFamily="34" charset="0"/>
            </a:endParaRPr>
          </a:p>
        </p:txBody>
      </p:sp>
    </p:spTree>
    <p:extLst>
      <p:ext uri="{BB962C8B-B14F-4D97-AF65-F5344CB8AC3E}">
        <p14:creationId xmlns:p14="http://schemas.microsoft.com/office/powerpoint/2010/main" val="4536254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Revoir, réagir et revenir :</a:t>
            </a:r>
            <a:endParaRPr lang="fr-FR" dirty="0"/>
          </a:p>
        </p:txBody>
      </p:sp>
      <p:sp>
        <p:nvSpPr>
          <p:cNvPr id="3" name="Content Placeholder 2"/>
          <p:cNvSpPr>
            <a:spLocks noGrp="1"/>
          </p:cNvSpPr>
          <p:nvPr>
            <p:ph sz="half" idx="1"/>
          </p:nvPr>
        </p:nvSpPr>
        <p:spPr/>
        <p:txBody>
          <a:bodyPr>
            <a:normAutofit lnSpcReduction="10000"/>
          </a:bodyPr>
          <a:lstStyle/>
          <a:p>
            <a:pPr>
              <a:buClr>
                <a:srgbClr val="FFC000"/>
              </a:buClr>
            </a:pPr>
            <a:r>
              <a:rPr lang="fr-FR" b="1" i="1" dirty="0" smtClean="0"/>
              <a:t>Notre mission consiste en 5 étapes:</a:t>
            </a:r>
          </a:p>
          <a:p>
            <a:pPr marL="685800" indent="-685800" algn="l">
              <a:buClr>
                <a:srgbClr val="FFC000"/>
              </a:buClr>
              <a:buFont typeface="Wingdings" panose="05000000000000000000" pitchFamily="2" charset="2"/>
              <a:buChar char="Ø"/>
            </a:pPr>
            <a:r>
              <a:rPr lang="fr-FR" sz="4800" u="sng" dirty="0" smtClean="0"/>
              <a:t>Témoigner</a:t>
            </a:r>
            <a:r>
              <a:rPr lang="fr-FR" sz="4800" dirty="0" smtClean="0"/>
              <a:t> pour travailler le terrain</a:t>
            </a:r>
          </a:p>
          <a:p>
            <a:pPr marL="685800" indent="-685800" algn="l">
              <a:buClr>
                <a:srgbClr val="FFC000"/>
              </a:buClr>
              <a:buFont typeface="Wingdings" panose="05000000000000000000" pitchFamily="2" charset="2"/>
              <a:buChar char="Ø"/>
            </a:pPr>
            <a:r>
              <a:rPr lang="fr-FR" sz="4800" u="sng" dirty="0" smtClean="0"/>
              <a:t>Semer</a:t>
            </a:r>
            <a:r>
              <a:rPr lang="fr-FR" sz="4800" dirty="0" smtClean="0"/>
              <a:t> la vérité de la Parole de Dieu</a:t>
            </a:r>
          </a:p>
          <a:p>
            <a:pPr marL="685800" indent="-685800" algn="l">
              <a:buClr>
                <a:srgbClr val="FFC000"/>
              </a:buClr>
              <a:buFont typeface="Wingdings" panose="05000000000000000000" pitchFamily="2" charset="2"/>
              <a:buChar char="Ø"/>
            </a:pPr>
            <a:r>
              <a:rPr lang="fr-FR" sz="4800" u="sng" dirty="0" smtClean="0"/>
              <a:t>Pêcher</a:t>
            </a:r>
            <a:r>
              <a:rPr lang="fr-FR" sz="4800" dirty="0" smtClean="0"/>
              <a:t> avec des questions du Maître</a:t>
            </a:r>
          </a:p>
          <a:p>
            <a:pPr marL="685800" indent="-685800" algn="l">
              <a:buClr>
                <a:srgbClr val="FFC000"/>
              </a:buClr>
              <a:buFont typeface="Wingdings" panose="05000000000000000000" pitchFamily="2" charset="2"/>
              <a:buChar char="Ø"/>
            </a:pPr>
            <a:r>
              <a:rPr lang="fr-FR" sz="4800" u="sng" dirty="0" smtClean="0"/>
              <a:t>Laisser</a:t>
            </a:r>
            <a:r>
              <a:rPr lang="fr-FR" sz="4800" dirty="0" smtClean="0"/>
              <a:t> Jésus convaincre et sauver</a:t>
            </a:r>
          </a:p>
          <a:p>
            <a:pPr marL="685800" indent="-685800" algn="l">
              <a:buClr>
                <a:srgbClr val="FFC000"/>
              </a:buClr>
              <a:buFont typeface="Wingdings" panose="05000000000000000000" pitchFamily="2" charset="2"/>
              <a:buChar char="Ø"/>
            </a:pPr>
            <a:r>
              <a:rPr lang="fr-FR" sz="4800" u="sng" dirty="0" smtClean="0"/>
              <a:t>Faire</a:t>
            </a:r>
            <a:r>
              <a:rPr lang="fr-FR" sz="4800" dirty="0" smtClean="0"/>
              <a:t> un disciple qui suivra Christ.</a:t>
            </a:r>
            <a:endParaRPr lang="fr-FR" sz="4800" dirty="0"/>
          </a:p>
        </p:txBody>
      </p:sp>
      <p:sp>
        <p:nvSpPr>
          <p:cNvPr id="4" name="Content Placeholder 3"/>
          <p:cNvSpPr>
            <a:spLocks noGrp="1"/>
          </p:cNvSpPr>
          <p:nvPr>
            <p:ph sz="half" idx="2"/>
          </p:nvPr>
        </p:nvSpPr>
        <p:spPr/>
        <p:txBody>
          <a:bodyPr/>
          <a:lstStyle/>
          <a:p>
            <a:r>
              <a:rPr lang="fr-FR" dirty="0" smtClean="0"/>
              <a:t>www.AzBible.yolasite.com/fr</a:t>
            </a:r>
            <a:endParaRPr lang="fr-FR" dirty="0"/>
          </a:p>
        </p:txBody>
      </p:sp>
    </p:spTree>
    <p:extLst>
      <p:ext uri="{BB962C8B-B14F-4D97-AF65-F5344CB8AC3E}">
        <p14:creationId xmlns:p14="http://schemas.microsoft.com/office/powerpoint/2010/main" val="372974947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fr-FR" sz="4000" dirty="0" smtClean="0">
                <a:solidFill>
                  <a:schemeClr val="tx1"/>
                </a:solidFill>
                <a:latin typeface="Arial" pitchFamily="34" charset="0"/>
                <a:cs typeface="Arial" pitchFamily="34" charset="0"/>
              </a:rPr>
              <a:t>A</a:t>
            </a:r>
            <a:r>
              <a:rPr lang="fr-FR" sz="4000" b="0" dirty="0" smtClean="0">
                <a:latin typeface="Arial" pitchFamily="34" charset="0"/>
                <a:cs typeface="Arial" pitchFamily="34" charset="0"/>
              </a:rPr>
              <a:t>pprofondir la </a:t>
            </a:r>
            <a:r>
              <a:rPr lang="fr-FR" sz="4000" dirty="0" smtClean="0">
                <a:solidFill>
                  <a:schemeClr val="tx1"/>
                </a:solidFill>
                <a:latin typeface="Arial" pitchFamily="34" charset="0"/>
                <a:cs typeface="Arial" pitchFamily="34" charset="0"/>
              </a:rPr>
              <a:t>B</a:t>
            </a:r>
            <a:r>
              <a:rPr lang="fr-FR" sz="4000" b="0" dirty="0" smtClean="0">
                <a:latin typeface="Arial" pitchFamily="34" charset="0"/>
                <a:cs typeface="Arial" pitchFamily="34" charset="0"/>
              </a:rPr>
              <a:t>ible dans son </a:t>
            </a:r>
            <a:r>
              <a:rPr lang="fr-FR" sz="4000" dirty="0" smtClean="0">
                <a:solidFill>
                  <a:schemeClr val="tx1"/>
                </a:solidFill>
                <a:latin typeface="Arial" pitchFamily="34" charset="0"/>
                <a:cs typeface="Arial" pitchFamily="34" charset="0"/>
              </a:rPr>
              <a:t>C</a:t>
            </a:r>
            <a:r>
              <a:rPr lang="fr-FR" sz="4000" b="0" dirty="0" smtClean="0">
                <a:latin typeface="Arial" pitchFamily="34" charset="0"/>
                <a:cs typeface="Arial" pitchFamily="34" charset="0"/>
              </a:rPr>
              <a:t>ontexte</a:t>
            </a:r>
            <a:endParaRPr lang="fr-FR" sz="4000" b="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Mission Monde</a:t>
            </a:r>
            <a:endParaRPr lang="fr-FR"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normAutofit lnSpcReduction="10000"/>
          </a:bodyPr>
          <a:lstStyle/>
          <a:p>
            <a:r>
              <a:rPr lang="fr-FR" dirty="0"/>
              <a:t>« Allez, faites </a:t>
            </a:r>
            <a:r>
              <a:rPr lang="fr-FR" b="1" i="1" u="sng" dirty="0"/>
              <a:t>de toutes les nations</a:t>
            </a:r>
            <a:r>
              <a:rPr lang="fr-FR" dirty="0"/>
              <a:t> des disciples, les baptisant au nom du Père, du Fils et du Saint Esprit, et enseignez-leur à observer tout ce que je vous ai </a:t>
            </a:r>
            <a:r>
              <a:rPr lang="fr-FR" dirty="0" smtClean="0"/>
              <a:t>prescrit.</a:t>
            </a:r>
            <a:r>
              <a:rPr lang="fr-FR" dirty="0"/>
              <a:t> </a:t>
            </a:r>
            <a:r>
              <a:rPr lang="fr-FR" dirty="0" smtClean="0"/>
              <a:t> »</a:t>
            </a:r>
          </a:p>
          <a:p>
            <a:r>
              <a:rPr lang="fr-FR" b="1" i="1" dirty="0" smtClean="0">
                <a:solidFill>
                  <a:srgbClr val="00FF00"/>
                </a:solidFill>
              </a:rPr>
              <a:t>Matthieu 28v19à20 </a:t>
            </a:r>
            <a:r>
              <a:rPr lang="fr-FR" sz="2500" b="1" i="1" dirty="0" smtClean="0">
                <a:solidFill>
                  <a:srgbClr val="00FF00"/>
                </a:solidFill>
              </a:rPr>
              <a:t>FLS</a:t>
            </a:r>
            <a:endParaRPr lang="fr-FR" sz="2500" b="1" i="1" dirty="0">
              <a:solidFill>
                <a:srgbClr val="00FF00"/>
              </a:solidFill>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heel(1)">
                                      <p:cBhvr>
                                        <p:cTn id="2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fr-FR" sz="4300" dirty="0" smtClean="0">
                <a:latin typeface="Arial" pitchFamily="34" charset="0"/>
                <a:cs typeface="Arial" pitchFamily="34" charset="0"/>
              </a:rPr>
              <a:t>Un pas de </a:t>
            </a:r>
            <a:r>
              <a:rPr lang="fr-FR" sz="4300" u="sng" dirty="0" smtClean="0">
                <a:latin typeface="Arial" pitchFamily="34" charset="0"/>
                <a:cs typeface="Arial" pitchFamily="34" charset="0"/>
              </a:rPr>
              <a:t>plus</a:t>
            </a:r>
            <a:r>
              <a:rPr lang="fr-FR" sz="4300" dirty="0" smtClean="0">
                <a:latin typeface="Arial" pitchFamily="34" charset="0"/>
                <a:cs typeface="Arial" pitchFamily="34" charset="0"/>
              </a:rPr>
              <a:t> </a:t>
            </a:r>
            <a:r>
              <a:rPr lang="fr-FR" sz="4300" u="sng" dirty="0" smtClean="0">
                <a:latin typeface="Arial" pitchFamily="34" charset="0"/>
                <a:cs typeface="Arial" pitchFamily="34" charset="0"/>
              </a:rPr>
              <a:t>que</a:t>
            </a:r>
            <a:r>
              <a:rPr lang="fr-FR" sz="4300" dirty="0" smtClean="0">
                <a:latin typeface="Arial" pitchFamily="34" charset="0"/>
                <a:cs typeface="Arial" pitchFamily="34" charset="0"/>
              </a:rPr>
              <a:t> Mission Israël</a:t>
            </a:r>
            <a:endParaRPr lang="fr-FR" sz="4300" u="sng"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032448"/>
          </a:xfrm>
        </p:spPr>
        <p:txBody>
          <a:bodyPr>
            <a:normAutofit fontScale="55000" lnSpcReduction="20000"/>
          </a:bodyPr>
          <a:lstStyle/>
          <a:p>
            <a:pPr>
              <a:lnSpc>
                <a:spcPts val="4400"/>
              </a:lnSpc>
              <a:spcBef>
                <a:spcPts val="0"/>
              </a:spcBef>
            </a:pPr>
            <a:r>
              <a:rPr lang="fr-FR" sz="8400" dirty="0" smtClean="0">
                <a:latin typeface="Arial" pitchFamily="34" charset="0"/>
                <a:cs typeface="Arial" pitchFamily="34" charset="0"/>
              </a:rPr>
              <a:t>« Nathanaël </a:t>
            </a:r>
            <a:r>
              <a:rPr lang="fr-FR" sz="8400" dirty="0">
                <a:latin typeface="Arial" pitchFamily="34" charset="0"/>
                <a:cs typeface="Arial" pitchFamily="34" charset="0"/>
              </a:rPr>
              <a:t>lui </a:t>
            </a:r>
            <a:r>
              <a:rPr lang="fr-FR" sz="8400" dirty="0" smtClean="0">
                <a:latin typeface="Arial" pitchFamily="34" charset="0"/>
                <a:cs typeface="Arial" pitchFamily="34" charset="0"/>
              </a:rPr>
              <a:t>dit: </a:t>
            </a:r>
            <a:r>
              <a:rPr lang="fr-FR" sz="8400" dirty="0">
                <a:latin typeface="Arial" pitchFamily="34" charset="0"/>
                <a:cs typeface="Arial" pitchFamily="34" charset="0"/>
              </a:rPr>
              <a:t>Peut-il venir de Nazareth quelque chose de bon? Philippe lui </a:t>
            </a:r>
            <a:r>
              <a:rPr lang="fr-FR" sz="8400" dirty="0" smtClean="0">
                <a:latin typeface="Arial" pitchFamily="34" charset="0"/>
                <a:cs typeface="Arial" pitchFamily="34" charset="0"/>
              </a:rPr>
              <a:t>répondit :  </a:t>
            </a:r>
            <a:r>
              <a:rPr lang="fr-FR" sz="8400" b="1" i="1" u="sng" dirty="0">
                <a:latin typeface="Arial" pitchFamily="34" charset="0"/>
                <a:cs typeface="Arial" pitchFamily="34" charset="0"/>
              </a:rPr>
              <a:t>Viens</a:t>
            </a:r>
            <a:r>
              <a:rPr lang="fr-FR" sz="8400" dirty="0">
                <a:latin typeface="Arial" pitchFamily="34" charset="0"/>
                <a:cs typeface="Arial" pitchFamily="34" charset="0"/>
              </a:rPr>
              <a:t>, et vois.  </a:t>
            </a:r>
            <a:r>
              <a:rPr lang="fr-FR" sz="8400" dirty="0" smtClean="0">
                <a:latin typeface="Arial" pitchFamily="34" charset="0"/>
                <a:cs typeface="Arial" pitchFamily="34" charset="0"/>
              </a:rPr>
              <a:t>…Nathanaël </a:t>
            </a:r>
            <a:r>
              <a:rPr lang="fr-FR" sz="8400" dirty="0">
                <a:latin typeface="Arial" pitchFamily="34" charset="0"/>
                <a:cs typeface="Arial" pitchFamily="34" charset="0"/>
              </a:rPr>
              <a:t>répondit et lui </a:t>
            </a:r>
            <a:r>
              <a:rPr lang="fr-FR" sz="8400" dirty="0" smtClean="0">
                <a:latin typeface="Arial" pitchFamily="34" charset="0"/>
                <a:cs typeface="Arial" pitchFamily="34" charset="0"/>
              </a:rPr>
              <a:t>dit : </a:t>
            </a:r>
            <a:r>
              <a:rPr lang="fr-FR" sz="8400" dirty="0">
                <a:latin typeface="Arial" pitchFamily="34" charset="0"/>
                <a:cs typeface="Arial" pitchFamily="34" charset="0"/>
              </a:rPr>
              <a:t>Rabbi, tu es le Fils de Dieu, tu es </a:t>
            </a:r>
            <a:r>
              <a:rPr lang="fr-FR" sz="8400" b="1" i="1" u="sng" dirty="0">
                <a:latin typeface="Arial" pitchFamily="34" charset="0"/>
                <a:cs typeface="Arial" pitchFamily="34" charset="0"/>
              </a:rPr>
              <a:t>le ro</a:t>
            </a:r>
            <a:r>
              <a:rPr lang="fr-FR" sz="8400" b="1" u="sng" dirty="0">
                <a:latin typeface="Arial" pitchFamily="34" charset="0"/>
                <a:cs typeface="Arial" pitchFamily="34" charset="0"/>
              </a:rPr>
              <a:t>i d'Israël</a:t>
            </a:r>
            <a:r>
              <a:rPr lang="fr-FR" sz="8400" dirty="0" smtClean="0">
                <a:latin typeface="Arial" pitchFamily="34" charset="0"/>
                <a:cs typeface="Arial" pitchFamily="34" charset="0"/>
              </a:rPr>
              <a:t>. »</a:t>
            </a:r>
            <a:endParaRPr lang="fr-FR" sz="8400" dirty="0">
              <a:latin typeface="Arial" pitchFamily="34" charset="0"/>
              <a:cs typeface="Arial" pitchFamily="34" charset="0"/>
            </a:endParaRPr>
          </a:p>
          <a:p>
            <a:pPr>
              <a:lnSpc>
                <a:spcPts val="4400"/>
              </a:lnSpc>
              <a:spcBef>
                <a:spcPts val="0"/>
              </a:spcBef>
            </a:pPr>
            <a:r>
              <a:rPr lang="fr-FR" sz="8400" b="1" i="1" dirty="0" smtClean="0">
                <a:solidFill>
                  <a:srgbClr val="00FF00"/>
                </a:solidFill>
                <a:latin typeface="Arial" pitchFamily="34" charset="0"/>
                <a:cs typeface="Arial" pitchFamily="34" charset="0"/>
              </a:rPr>
              <a:t>Jean 1v46et49</a:t>
            </a:r>
            <a:r>
              <a:rPr lang="fr-FR" sz="2600" b="1" i="1" dirty="0" smtClean="0">
                <a:solidFill>
                  <a:srgbClr val="00FF00"/>
                </a:solidFill>
                <a:latin typeface="Arial" pitchFamily="34" charset="0"/>
                <a:cs typeface="Arial" pitchFamily="34" charset="0"/>
              </a:rPr>
              <a:t> </a:t>
            </a:r>
            <a:r>
              <a:rPr lang="fr-FR" sz="2700" b="1" i="1" dirty="0" smtClean="0">
                <a:solidFill>
                  <a:srgbClr val="00FF00"/>
                </a:solidFill>
                <a:latin typeface="Arial" pitchFamily="34" charset="0"/>
                <a:cs typeface="Arial" pitchFamily="34" charset="0"/>
              </a:rPr>
              <a:t>FLS</a:t>
            </a:r>
            <a:endParaRPr lang="fr-FR" sz="27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229200"/>
            <a:ext cx="8232846" cy="1642391"/>
          </a:xfrm>
        </p:spPr>
        <p:txBody>
          <a:bodyPr/>
          <a:lstStyle/>
          <a:p>
            <a:r>
              <a:rPr lang="fr-FR" dirty="0" smtClean="0">
                <a:latin typeface="Arial" pitchFamily="34" charset="0"/>
                <a:cs typeface="Arial" pitchFamily="34" charset="0"/>
              </a:rPr>
              <a:t>Philippe n’en a pas fait un disciple pour Jésus.</a:t>
            </a:r>
            <a:endParaRPr lang="fr-FR"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522310"/>
          </a:xfrm>
        </p:spPr>
        <p:txBody>
          <a:bodyPr>
            <a:noAutofit/>
          </a:bodyPr>
          <a:lstStyle/>
          <a:p>
            <a:r>
              <a:rPr lang="fr-FR" sz="4800" dirty="0" smtClean="0">
                <a:latin typeface="Arial" pitchFamily="34" charset="0"/>
                <a:cs typeface="Arial" pitchFamily="34" charset="0"/>
              </a:rPr>
              <a:t>Philippe a </a:t>
            </a:r>
            <a:r>
              <a:rPr lang="fr-FR" sz="4800" u="sng" dirty="0" smtClean="0">
                <a:latin typeface="Arial" pitchFamily="34" charset="0"/>
                <a:cs typeface="Arial" pitchFamily="34" charset="0"/>
              </a:rPr>
              <a:t>rassemblé</a:t>
            </a:r>
            <a:r>
              <a:rPr lang="fr-FR" sz="4800" dirty="0" smtClean="0">
                <a:latin typeface="Arial" pitchFamily="34" charset="0"/>
                <a:cs typeface="Arial" pitchFamily="34" charset="0"/>
              </a:rPr>
              <a:t> des juifs déjà adeptes du royaume.</a:t>
            </a:r>
            <a:endParaRPr lang="fr-FR" sz="4800" dirty="0">
              <a:latin typeface="Arial" pitchFamily="34" charset="0"/>
              <a:cs typeface="Arial" pitchFamily="34" charset="0"/>
            </a:endParaRPr>
          </a:p>
        </p:txBody>
      </p:sp>
      <p:sp>
        <p:nvSpPr>
          <p:cNvPr id="4" name="Content Placeholder 3"/>
          <p:cNvSpPr>
            <a:spLocks noGrp="1"/>
          </p:cNvSpPr>
          <p:nvPr>
            <p:ph sz="half" idx="2"/>
          </p:nvPr>
        </p:nvSpPr>
        <p:spPr>
          <a:xfrm>
            <a:off x="11562" y="5229200"/>
            <a:ext cx="8232846" cy="1642391"/>
          </a:xfrm>
        </p:spPr>
        <p:txBody>
          <a:bodyPr/>
          <a:lstStyle/>
          <a:p>
            <a:r>
              <a:rPr lang="fr-FR" dirty="0" smtClean="0">
                <a:latin typeface="Arial" pitchFamily="34" charset="0"/>
                <a:cs typeface="Arial" pitchFamily="34" charset="0"/>
              </a:rPr>
              <a:t>Par contre, nous devons </a:t>
            </a:r>
            <a:r>
              <a:rPr lang="fr-FR" u="sng" dirty="0" smtClean="0">
                <a:latin typeface="Arial" pitchFamily="34" charset="0"/>
                <a:cs typeface="Arial" pitchFamily="34" charset="0"/>
              </a:rPr>
              <a:t>faire</a:t>
            </a:r>
            <a:r>
              <a:rPr lang="fr-FR" dirty="0" smtClean="0">
                <a:latin typeface="Arial" pitchFamily="34" charset="0"/>
                <a:cs typeface="Arial" pitchFamily="34" charset="0"/>
              </a:rPr>
              <a:t> des disciples.</a:t>
            </a:r>
            <a:endParaRPr lang="fr-FR" dirty="0">
              <a:latin typeface="Arial" pitchFamily="34" charset="0"/>
              <a:cs typeface="Arial" pitchFamily="34" charset="0"/>
            </a:endParaRPr>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956762" y="1851341"/>
            <a:ext cx="5230476" cy="3486984"/>
          </a:xfrm>
        </p:spPr>
      </p:pic>
    </p:spTree>
    <p:extLst>
      <p:ext uri="{BB962C8B-B14F-4D97-AF65-F5344CB8AC3E}">
        <p14:creationId xmlns:p14="http://schemas.microsoft.com/office/powerpoint/2010/main" val="9335547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522310"/>
          </a:xfrm>
        </p:spPr>
        <p:txBody>
          <a:bodyPr>
            <a:noAutofit/>
          </a:bodyPr>
          <a:lstStyle/>
          <a:p>
            <a:r>
              <a:rPr lang="fr-FR" dirty="0" smtClean="0">
                <a:latin typeface="Arial" pitchFamily="34" charset="0"/>
                <a:cs typeface="Arial" pitchFamily="34" charset="0"/>
              </a:rPr>
              <a:t>Que veut dire </a:t>
            </a:r>
            <a:r>
              <a:rPr lang="fr-FR" dirty="0" smtClean="0">
                <a:latin typeface="Arial" pitchFamily="34" charset="0"/>
                <a:cs typeface="Arial" pitchFamily="34" charset="0"/>
              </a:rPr>
              <a:t>‘</a:t>
            </a:r>
            <a:r>
              <a:rPr lang="fr-FR" u="sng" dirty="0" smtClean="0">
                <a:latin typeface="Arial" pitchFamily="34" charset="0"/>
                <a:cs typeface="Arial" pitchFamily="34" charset="0"/>
              </a:rPr>
              <a:t>faire</a:t>
            </a:r>
            <a:r>
              <a:rPr lang="fr-FR" dirty="0" smtClean="0">
                <a:latin typeface="Arial" pitchFamily="34" charset="0"/>
                <a:cs typeface="Arial" pitchFamily="34" charset="0"/>
              </a:rPr>
              <a:t> </a:t>
            </a:r>
            <a:r>
              <a:rPr lang="fr-FR" dirty="0" smtClean="0">
                <a:latin typeface="Arial" pitchFamily="34" charset="0"/>
                <a:cs typeface="Arial" pitchFamily="34" charset="0"/>
              </a:rPr>
              <a:t>des </a:t>
            </a:r>
            <a:r>
              <a:rPr lang="fr-FR" dirty="0" smtClean="0">
                <a:latin typeface="Arial" pitchFamily="34" charset="0"/>
                <a:cs typeface="Arial" pitchFamily="34" charset="0"/>
              </a:rPr>
              <a:t>disciples’ </a:t>
            </a:r>
            <a:r>
              <a:rPr lang="fr-FR" dirty="0" smtClean="0">
                <a:latin typeface="Arial" pitchFamily="34" charset="0"/>
                <a:cs typeface="Arial" pitchFamily="34" charset="0"/>
              </a:rPr>
              <a:t>de Christ ?</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844824"/>
            <a:ext cx="9144000" cy="4104456"/>
          </a:xfrm>
        </p:spPr>
        <p:txBody>
          <a:bodyPr>
            <a:normAutofit fontScale="92500" lnSpcReduction="10000"/>
          </a:bodyPr>
          <a:lstStyle/>
          <a:p>
            <a:r>
              <a:rPr lang="fr-FR" dirty="0" smtClean="0">
                <a:latin typeface="Arial" pitchFamily="34" charset="0"/>
                <a:cs typeface="Arial" pitchFamily="34" charset="0"/>
              </a:rPr>
              <a:t>« </a:t>
            </a:r>
            <a:r>
              <a:rPr lang="fr-FR" b="1" i="1" u="sng" dirty="0">
                <a:latin typeface="Arial" pitchFamily="34" charset="0"/>
                <a:cs typeface="Arial" pitchFamily="34" charset="0"/>
              </a:rPr>
              <a:t>F</a:t>
            </a:r>
            <a:r>
              <a:rPr lang="fr-FR" b="1" i="1" u="sng" dirty="0" smtClean="0">
                <a:latin typeface="Arial" pitchFamily="34" charset="0"/>
                <a:cs typeface="Arial" pitchFamily="34" charset="0"/>
              </a:rPr>
              <a:t>aites</a:t>
            </a:r>
            <a:r>
              <a:rPr lang="fr-FR" dirty="0" smtClean="0">
                <a:latin typeface="Arial" pitchFamily="34" charset="0"/>
                <a:cs typeface="Arial" pitchFamily="34" charset="0"/>
              </a:rPr>
              <a:t> [des] disciples [de] </a:t>
            </a:r>
            <a:r>
              <a:rPr lang="fr-FR" dirty="0">
                <a:latin typeface="Arial" pitchFamily="34" charset="0"/>
                <a:cs typeface="Arial" pitchFamily="34" charset="0"/>
              </a:rPr>
              <a:t>toutes les nations, les </a:t>
            </a:r>
            <a:r>
              <a:rPr lang="fr-FR" b="1" i="1" u="sng" dirty="0">
                <a:latin typeface="Arial" pitchFamily="34" charset="0"/>
                <a:cs typeface="Arial" pitchFamily="34" charset="0"/>
              </a:rPr>
              <a:t>baptisant</a:t>
            </a:r>
            <a:r>
              <a:rPr lang="fr-FR" dirty="0">
                <a:latin typeface="Arial" pitchFamily="34" charset="0"/>
                <a:cs typeface="Arial" pitchFamily="34" charset="0"/>
              </a:rPr>
              <a:t> pour le nom du Père et du Fils et du Saint Esprit, leur </a:t>
            </a:r>
            <a:r>
              <a:rPr lang="fr-FR" b="1" i="1" u="sng" dirty="0">
                <a:latin typeface="Arial" pitchFamily="34" charset="0"/>
                <a:cs typeface="Arial" pitchFamily="34" charset="0"/>
              </a:rPr>
              <a:t>enseignant</a:t>
            </a:r>
            <a:r>
              <a:rPr lang="fr-FR" dirty="0">
                <a:latin typeface="Arial" pitchFamily="34" charset="0"/>
                <a:cs typeface="Arial" pitchFamily="34" charset="0"/>
              </a:rPr>
              <a:t> à garder toutes les choses que je vous ai commandées</a:t>
            </a:r>
            <a:r>
              <a:rPr lang="fr-FR" dirty="0" smtClean="0">
                <a:latin typeface="Arial" pitchFamily="34" charset="0"/>
                <a:cs typeface="Arial" pitchFamily="34" charset="0"/>
              </a:rPr>
              <a:t>. » </a:t>
            </a:r>
            <a:r>
              <a:rPr lang="fr-FR" b="1" i="1" dirty="0" smtClean="0">
                <a:solidFill>
                  <a:srgbClr val="00FF00"/>
                </a:solidFill>
                <a:latin typeface="Arial" pitchFamily="34" charset="0"/>
                <a:cs typeface="Arial" pitchFamily="34" charset="0"/>
              </a:rPr>
              <a:t>Mt28v19à20</a:t>
            </a:r>
            <a:r>
              <a:rPr lang="fr-FR" sz="2600" b="1" i="1" dirty="0" smtClean="0">
                <a:solidFill>
                  <a:srgbClr val="00FF00"/>
                </a:solidFill>
                <a:latin typeface="Arial" pitchFamily="34" charset="0"/>
                <a:cs typeface="Arial" pitchFamily="34" charset="0"/>
              </a:rPr>
              <a:t> </a:t>
            </a:r>
            <a:r>
              <a:rPr lang="fr-FR" sz="2600" b="1" i="1" dirty="0" err="1" smtClean="0">
                <a:solidFill>
                  <a:srgbClr val="00FF00"/>
                </a:solidFill>
                <a:latin typeface="Arial" pitchFamily="34" charset="0"/>
                <a:cs typeface="Arial" pitchFamily="34" charset="0"/>
              </a:rPr>
              <a:t>FDB</a:t>
            </a:r>
            <a:endParaRPr lang="fr-FR"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Baptisant </a:t>
            </a:r>
            <a:r>
              <a:rPr lang="fr-FR" u="sng" dirty="0" smtClean="0">
                <a:latin typeface="Arial" pitchFamily="34" charset="0"/>
                <a:cs typeface="Arial" pitchFamily="34" charset="0"/>
              </a:rPr>
              <a:t>et</a:t>
            </a:r>
            <a:r>
              <a:rPr lang="fr-FR" dirty="0" smtClean="0">
                <a:latin typeface="Arial" pitchFamily="34" charset="0"/>
                <a:cs typeface="Arial" pitchFamily="34" charset="0"/>
              </a:rPr>
              <a:t> enseignant</a:t>
            </a:r>
            <a:endParaRPr lang="fr-FR" dirty="0">
              <a:latin typeface="Arial" pitchFamily="34" charset="0"/>
              <a:cs typeface="Arial" pitchFamily="34" charset="0"/>
            </a:endParaRPr>
          </a:p>
        </p:txBody>
      </p:sp>
    </p:spTree>
    <p:extLst>
      <p:ext uri="{BB962C8B-B14F-4D97-AF65-F5344CB8AC3E}">
        <p14:creationId xmlns:p14="http://schemas.microsoft.com/office/powerpoint/2010/main" val="23724572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u="sng" dirty="0" smtClean="0">
                <a:latin typeface="Arial" pitchFamily="34" charset="0"/>
                <a:cs typeface="Arial" pitchFamily="34" charset="0"/>
              </a:rPr>
              <a:t>en</a:t>
            </a:r>
            <a:r>
              <a:rPr lang="fr-FR" dirty="0" smtClean="0">
                <a:latin typeface="Arial" pitchFamily="34" charset="0"/>
                <a:cs typeface="Arial" pitchFamily="34" charset="0"/>
              </a:rPr>
              <a:t> les baptis</a:t>
            </a:r>
            <a:r>
              <a:rPr lang="fr-FR" u="sng" dirty="0" smtClean="0">
                <a:latin typeface="Arial" pitchFamily="34" charset="0"/>
                <a:cs typeface="Arial" pitchFamily="34" charset="0"/>
              </a:rPr>
              <a:t>ant</a:t>
            </a:r>
            <a:r>
              <a:rPr lang="fr-FR" dirty="0" smtClean="0">
                <a:latin typeface="Arial" pitchFamily="34" charset="0"/>
                <a:cs typeface="Arial" pitchFamily="34" charset="0"/>
              </a:rPr>
              <a:t>…</a:t>
            </a:r>
            <a:endParaRPr lang="fr-FR"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7636" y="1197888"/>
            <a:ext cx="8908860" cy="4751392"/>
          </a:xfrm>
        </p:spPr>
      </p:pic>
      <p:sp>
        <p:nvSpPr>
          <p:cNvPr id="4" name="Content Placeholder 3"/>
          <p:cNvSpPr>
            <a:spLocks noGrp="1"/>
          </p:cNvSpPr>
          <p:nvPr>
            <p:ph sz="half" idx="2"/>
          </p:nvPr>
        </p:nvSpPr>
        <p:spPr/>
        <p:txBody>
          <a:bodyPr/>
          <a:lstStyle/>
          <a:p>
            <a:r>
              <a:rPr lang="fr-FR" sz="4800" dirty="0" smtClean="0">
                <a:latin typeface="Arial" pitchFamily="34" charset="0"/>
                <a:cs typeface="Arial" pitchFamily="34" charset="0"/>
              </a:rPr>
              <a:t>Comme Jésus a été baptisé</a:t>
            </a:r>
            <a:endParaRPr lang="fr-FR" sz="4800" dirty="0">
              <a:latin typeface="Arial" pitchFamily="34" charset="0"/>
              <a:cs typeface="Arial" pitchFamily="34" charset="0"/>
            </a:endParaRPr>
          </a:p>
        </p:txBody>
      </p:sp>
    </p:spTree>
    <p:extLst>
      <p:ext uri="{BB962C8B-B14F-4D97-AF65-F5344CB8AC3E}">
        <p14:creationId xmlns:p14="http://schemas.microsoft.com/office/powerpoint/2010/main" val="13215140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Baptiser au Nom de Qui ?</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fr-FR" dirty="0" smtClean="0">
                <a:latin typeface="Arial" pitchFamily="34" charset="0"/>
                <a:cs typeface="Arial" pitchFamily="34" charset="0"/>
              </a:rPr>
              <a:t>« Christ </a:t>
            </a:r>
            <a:r>
              <a:rPr lang="fr-FR" dirty="0">
                <a:latin typeface="Arial" pitchFamily="34" charset="0"/>
                <a:cs typeface="Arial" pitchFamily="34" charset="0"/>
              </a:rPr>
              <a:t>est-il </a:t>
            </a:r>
            <a:r>
              <a:rPr lang="fr-FR" dirty="0" smtClean="0">
                <a:latin typeface="Arial" pitchFamily="34" charset="0"/>
                <a:cs typeface="Arial" pitchFamily="34" charset="0"/>
              </a:rPr>
              <a:t>divisé ? Paul </a:t>
            </a:r>
            <a:r>
              <a:rPr lang="fr-FR" dirty="0">
                <a:latin typeface="Arial" pitchFamily="34" charset="0"/>
                <a:cs typeface="Arial" pitchFamily="34" charset="0"/>
              </a:rPr>
              <a:t>a-t-il été crucifié pour vous, ou est-ce </a:t>
            </a:r>
            <a:r>
              <a:rPr lang="fr-FR" b="1" i="1" u="sng" dirty="0">
                <a:latin typeface="Arial" pitchFamily="34" charset="0"/>
                <a:cs typeface="Arial" pitchFamily="34" charset="0"/>
              </a:rPr>
              <a:t>au nom de</a:t>
            </a:r>
            <a:r>
              <a:rPr lang="fr-FR" dirty="0">
                <a:latin typeface="Arial" pitchFamily="34" charset="0"/>
                <a:cs typeface="Arial" pitchFamily="34" charset="0"/>
              </a:rPr>
              <a:t> Paul que vous avez été </a:t>
            </a:r>
            <a:r>
              <a:rPr lang="fr-FR" b="1" i="1" u="sng" dirty="0" smtClean="0">
                <a:latin typeface="Arial" pitchFamily="34" charset="0"/>
                <a:cs typeface="Arial" pitchFamily="34" charset="0"/>
              </a:rPr>
              <a:t>baptisés</a:t>
            </a:r>
            <a:r>
              <a:rPr lang="fr-FR" dirty="0" smtClean="0">
                <a:latin typeface="Arial" pitchFamily="34" charset="0"/>
                <a:cs typeface="Arial" pitchFamily="34" charset="0"/>
              </a:rPr>
              <a:t> ? »             </a:t>
            </a:r>
            <a:r>
              <a:rPr lang="fr-FR" b="1" i="1" dirty="0" smtClean="0">
                <a:solidFill>
                  <a:srgbClr val="00FF00"/>
                </a:solidFill>
                <a:latin typeface="Arial" pitchFamily="34" charset="0"/>
                <a:cs typeface="Arial" pitchFamily="34" charset="0"/>
              </a:rPr>
              <a:t>  </a:t>
            </a:r>
            <a:r>
              <a:rPr lang="fr-FR" b="1" i="1" dirty="0">
                <a:solidFill>
                  <a:srgbClr val="00FF00"/>
                </a:solidFill>
                <a:latin typeface="Arial" pitchFamily="34" charset="0"/>
                <a:cs typeface="Arial" pitchFamily="34" charset="0"/>
              </a:rPr>
              <a:t>1 Corinthiens </a:t>
            </a:r>
            <a:r>
              <a:rPr lang="fr-FR" b="1" i="1" dirty="0" smtClean="0">
                <a:solidFill>
                  <a:srgbClr val="00FF00"/>
                </a:solidFill>
                <a:latin typeface="Arial" pitchFamily="34" charset="0"/>
                <a:cs typeface="Arial" pitchFamily="34" charset="0"/>
              </a:rPr>
              <a:t>1v13 </a:t>
            </a:r>
            <a:r>
              <a:rPr lang="fr-FR" sz="2500" b="1" i="1" dirty="0" smtClean="0">
                <a:solidFill>
                  <a:srgbClr val="00FF00"/>
                </a:solidFill>
                <a:latin typeface="Arial" pitchFamily="34" charset="0"/>
                <a:cs typeface="Arial" pitchFamily="34" charset="0"/>
              </a:rPr>
              <a:t>FLS</a:t>
            </a:r>
            <a:endParaRPr lang="fr-FR" sz="25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Le baptême ≠ le Mentorat !</a:t>
            </a:r>
            <a:endParaRPr lang="fr-FR" dirty="0">
              <a:latin typeface="Arial" pitchFamily="34" charset="0"/>
              <a:cs typeface="Arial" pitchFamily="34" charset="0"/>
            </a:endParaRPr>
          </a:p>
        </p:txBody>
      </p:sp>
    </p:spTree>
    <p:extLst>
      <p:ext uri="{BB962C8B-B14F-4D97-AF65-F5344CB8AC3E}">
        <p14:creationId xmlns:p14="http://schemas.microsoft.com/office/powerpoint/2010/main" val="10691993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Suivant le Berger…</a:t>
            </a:r>
            <a:endParaRPr lang="fr-FR"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77989" y="1218456"/>
            <a:ext cx="5988022" cy="4765977"/>
          </a:xfrm>
        </p:spPr>
      </p:pic>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…pas une autre brebis</a:t>
            </a:r>
            <a:endParaRPr lang="fr-FR" dirty="0">
              <a:latin typeface="Arial" pitchFamily="34" charset="0"/>
              <a:cs typeface="Arial" pitchFamily="34" charset="0"/>
            </a:endParaRPr>
          </a:p>
        </p:txBody>
      </p:sp>
    </p:spTree>
    <p:extLst>
      <p:ext uri="{BB962C8B-B14F-4D97-AF65-F5344CB8AC3E}">
        <p14:creationId xmlns:p14="http://schemas.microsoft.com/office/powerpoint/2010/main" val="31459237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u="sng" dirty="0" smtClean="0">
                <a:latin typeface="Arial" pitchFamily="34" charset="0"/>
                <a:cs typeface="Arial" pitchFamily="34" charset="0"/>
              </a:rPr>
              <a:t>En</a:t>
            </a:r>
            <a:r>
              <a:rPr lang="fr-FR" dirty="0" smtClean="0">
                <a:latin typeface="Arial" pitchFamily="34" charset="0"/>
                <a:cs typeface="Arial" pitchFamily="34" charset="0"/>
              </a:rPr>
              <a:t> leur enseign</a:t>
            </a:r>
            <a:r>
              <a:rPr lang="fr-FR" u="sng" dirty="0" smtClean="0">
                <a:latin typeface="Arial" pitchFamily="34" charset="0"/>
                <a:cs typeface="Arial" pitchFamily="34" charset="0"/>
              </a:rPr>
              <a:t>ant</a:t>
            </a:r>
            <a:r>
              <a:rPr lang="fr-FR" dirty="0" smtClean="0">
                <a:latin typeface="Arial" pitchFamily="34" charset="0"/>
                <a:cs typeface="Arial" pitchFamily="34" charset="0"/>
              </a:rPr>
              <a:t>…</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fr-FR" dirty="0">
                <a:latin typeface="Arial" pitchFamily="34" charset="0"/>
                <a:cs typeface="Arial" pitchFamily="34" charset="0"/>
              </a:rPr>
              <a:t>« Faites </a:t>
            </a:r>
            <a:r>
              <a:rPr lang="fr-FR" dirty="0" smtClean="0">
                <a:latin typeface="Arial" pitchFamily="34" charset="0"/>
                <a:cs typeface="Arial" pitchFamily="34" charset="0"/>
              </a:rPr>
              <a:t>[des] disciples [de] toutes </a:t>
            </a:r>
            <a:r>
              <a:rPr lang="fr-FR" dirty="0">
                <a:latin typeface="Arial" pitchFamily="34" charset="0"/>
                <a:cs typeface="Arial" pitchFamily="34" charset="0"/>
              </a:rPr>
              <a:t>les nations, les baptisant pour le nom du Père et du Fils et du Saint Esprit, leur </a:t>
            </a:r>
            <a:r>
              <a:rPr lang="fr-FR" b="1" i="1" u="sng" dirty="0" smtClean="0">
                <a:latin typeface="Arial" pitchFamily="34" charset="0"/>
                <a:cs typeface="Arial" pitchFamily="34" charset="0"/>
              </a:rPr>
              <a:t>enseignant</a:t>
            </a:r>
            <a:r>
              <a:rPr lang="fr-FR" b="1" i="1" dirty="0" smtClean="0">
                <a:latin typeface="Arial" pitchFamily="34" charset="0"/>
                <a:cs typeface="Arial" pitchFamily="34" charset="0"/>
              </a:rPr>
              <a:t> </a:t>
            </a:r>
            <a:r>
              <a:rPr lang="fr-FR" b="1" i="1" u="sng" dirty="0" smtClean="0">
                <a:solidFill>
                  <a:srgbClr val="FFC000"/>
                </a:solidFill>
                <a:latin typeface="Arial" pitchFamily="34" charset="0"/>
                <a:cs typeface="Arial" pitchFamily="34" charset="0"/>
              </a:rPr>
              <a:t>à </a:t>
            </a:r>
            <a:r>
              <a:rPr lang="fr-FR" b="1" i="1" u="sng" dirty="0">
                <a:solidFill>
                  <a:srgbClr val="FFC000"/>
                </a:solidFill>
                <a:latin typeface="Arial" pitchFamily="34" charset="0"/>
                <a:cs typeface="Arial" pitchFamily="34" charset="0"/>
              </a:rPr>
              <a:t>garder</a:t>
            </a:r>
            <a:r>
              <a:rPr lang="fr-FR" dirty="0">
                <a:latin typeface="Arial" pitchFamily="34" charset="0"/>
                <a:cs typeface="Arial" pitchFamily="34" charset="0"/>
              </a:rPr>
              <a:t> toutes les choses que je vous ai </a:t>
            </a:r>
            <a:r>
              <a:rPr lang="fr-FR" b="1" i="1" u="sng" dirty="0">
                <a:solidFill>
                  <a:srgbClr val="FFC000"/>
                </a:solidFill>
                <a:latin typeface="Arial" pitchFamily="34" charset="0"/>
                <a:cs typeface="Arial" pitchFamily="34" charset="0"/>
              </a:rPr>
              <a:t>commandées</a:t>
            </a:r>
            <a:r>
              <a:rPr lang="fr-FR" dirty="0">
                <a:latin typeface="Arial" pitchFamily="34" charset="0"/>
                <a:cs typeface="Arial" pitchFamily="34" charset="0"/>
              </a:rPr>
              <a:t>. » </a:t>
            </a:r>
            <a:r>
              <a:rPr lang="fr-FR" b="1" i="1" dirty="0">
                <a:solidFill>
                  <a:srgbClr val="00FF00"/>
                </a:solidFill>
                <a:latin typeface="Arial" pitchFamily="34" charset="0"/>
                <a:cs typeface="Arial" pitchFamily="34" charset="0"/>
              </a:rPr>
              <a:t>Mt28v19à20</a:t>
            </a:r>
            <a:r>
              <a:rPr lang="fr-FR" sz="2600" b="1" i="1" dirty="0">
                <a:solidFill>
                  <a:srgbClr val="00FF00"/>
                </a:solidFill>
                <a:latin typeface="Arial" pitchFamily="34" charset="0"/>
                <a:cs typeface="Arial" pitchFamily="34" charset="0"/>
              </a:rPr>
              <a:t> </a:t>
            </a:r>
            <a:r>
              <a:rPr lang="fr-FR" sz="2600" b="1" i="1" dirty="0" err="1" smtClean="0">
                <a:solidFill>
                  <a:srgbClr val="00FF00"/>
                </a:solidFill>
                <a:latin typeface="Arial" pitchFamily="34" charset="0"/>
                <a:cs typeface="Arial" pitchFamily="34" charset="0"/>
              </a:rPr>
              <a:t>FDB</a:t>
            </a:r>
            <a:endParaRPr lang="fr-FR"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…à </a:t>
            </a:r>
            <a:r>
              <a:rPr lang="fr-FR" u="sng" dirty="0" smtClean="0">
                <a:latin typeface="Arial" pitchFamily="34" charset="0"/>
                <a:cs typeface="Arial" pitchFamily="34" charset="0"/>
              </a:rPr>
              <a:t>obéir</a:t>
            </a:r>
            <a:r>
              <a:rPr lang="fr-FR" dirty="0" smtClean="0">
                <a:latin typeface="Arial" pitchFamily="34" charset="0"/>
                <a:cs typeface="Arial" pitchFamily="34" charset="0"/>
              </a:rPr>
              <a:t> toutes les...</a:t>
            </a:r>
            <a:endParaRPr lang="fr-FR" dirty="0">
              <a:latin typeface="Arial" pitchFamily="34" charset="0"/>
              <a:cs typeface="Arial" pitchFamily="34" charset="0"/>
            </a:endParaRPr>
          </a:p>
        </p:txBody>
      </p:sp>
    </p:spTree>
    <p:extLst>
      <p:ext uri="{BB962C8B-B14F-4D97-AF65-F5344CB8AC3E}">
        <p14:creationId xmlns:p14="http://schemas.microsoft.com/office/powerpoint/2010/main" val="26829659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1796</TotalTime>
  <Words>691</Words>
  <Application>Microsoft Office PowerPoint</Application>
  <PresentationFormat>On-screen Show (4:3)</PresentationFormat>
  <Paragraphs>126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Wingdings</vt:lpstr>
      <vt:lpstr>Office Theme</vt:lpstr>
      <vt:lpstr>PowerPoint Presentation</vt:lpstr>
      <vt:lpstr>Approfondir la Bible dans son Contexte</vt:lpstr>
      <vt:lpstr>Un pas de plus que Mission Israël</vt:lpstr>
      <vt:lpstr>Philippe a rassemblé des juifs déjà adeptes du royaume.</vt:lpstr>
      <vt:lpstr>Que veut dire ‘faire des disciples’ de Christ ?</vt:lpstr>
      <vt:lpstr>en les baptisant…</vt:lpstr>
      <vt:lpstr>Baptiser au Nom de Qui ?</vt:lpstr>
      <vt:lpstr>Suivant le Berger…</vt:lpstr>
      <vt:lpstr>En leur enseignant…</vt:lpstr>
      <vt:lpstr>Qu’est-ce qu’Il a commandé ?</vt:lpstr>
      <vt:lpstr>Faire des disciples obéissants</vt:lpstr>
      <vt:lpstr>‘…tout ce que je vous ai prescrit.’</vt:lpstr>
      <vt:lpstr>Paul l’a fait pour Timothée.</vt:lpstr>
      <vt:lpstr>Revoir, réagir et revenir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153</cp:revision>
  <dcterms:created xsi:type="dcterms:W3CDTF">2010-11-10T08:57:02Z</dcterms:created>
  <dcterms:modified xsi:type="dcterms:W3CDTF">2016-05-01T06:02:03Z</dcterms:modified>
</cp:coreProperties>
</file>