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4" r:id="rId2"/>
    <p:sldId id="258" r:id="rId3"/>
    <p:sldId id="257" r:id="rId4"/>
    <p:sldId id="275" r:id="rId5"/>
    <p:sldId id="261" r:id="rId6"/>
    <p:sldId id="276" r:id="rId7"/>
    <p:sldId id="262" r:id="rId8"/>
    <p:sldId id="263" r:id="rId9"/>
    <p:sldId id="264" r:id="rId10"/>
    <p:sldId id="265" r:id="rId11"/>
    <p:sldId id="266" r:id="rId12"/>
    <p:sldId id="267" r:id="rId13"/>
    <p:sldId id="268" r:id="rId14"/>
    <p:sldId id="26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85" autoAdjust="0"/>
    <p:restoredTop sz="41079" autoAdjust="0"/>
  </p:normalViewPr>
  <p:slideViewPr>
    <p:cSldViewPr>
      <p:cViewPr varScale="1">
        <p:scale>
          <a:sx n="36" d="100"/>
          <a:sy n="36" d="100"/>
        </p:scale>
        <p:origin x="804" y="30"/>
      </p:cViewPr>
      <p:guideLst>
        <p:guide orient="horz" pos="2160"/>
        <p:guide pos="2880"/>
      </p:guideLst>
    </p:cSldViewPr>
  </p:slideViewPr>
  <p:notesTextViewPr>
    <p:cViewPr>
      <p:scale>
        <a:sx n="260" d="100"/>
        <a:sy n="26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7BBF2-E1A2-4B14-BAEE-17DF40A6331B}" type="datetimeFigureOut">
              <a:rPr lang="fr-FR" smtClean="0"/>
              <a:t>13/09/2017</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632BB-FDAE-46AD-AA66-78968FD932E6}" type="slidenum">
              <a:rPr lang="fr-FR" smtClean="0"/>
              <a:t>‹#›</a:t>
            </a:fld>
            <a:endParaRPr lang="fr-FR"/>
          </a:p>
        </p:txBody>
      </p:sp>
    </p:spTree>
    <p:extLst>
      <p:ext uri="{BB962C8B-B14F-4D97-AF65-F5344CB8AC3E}">
        <p14:creationId xmlns:p14="http://schemas.microsoft.com/office/powerpoint/2010/main" val="330129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a:t>160918 Buttonwoods</a:t>
            </a:r>
            <a:r>
              <a:rPr lang="en-US" baseline="0" noProof="0" dirty="0"/>
              <a:t> Bible Chapel, Warwick, RI</a:t>
            </a:r>
          </a:p>
          <a:p>
            <a:pPr marL="171450" indent="-171450">
              <a:buFont typeface="Wingdings" pitchFamily="2" charset="2"/>
              <a:buChar char="Ø"/>
            </a:pPr>
            <a:r>
              <a:rPr lang="en-US" baseline="0" noProof="0" dirty="0"/>
              <a:t>161012 </a:t>
            </a:r>
            <a:r>
              <a:rPr lang="en-US" baseline="0" noProof="0" dirty="0" err="1"/>
              <a:t>Roxborough</a:t>
            </a:r>
            <a:r>
              <a:rPr lang="en-US" baseline="0" noProof="0" dirty="0"/>
              <a:t> Bible Chapel, Philadelphia, PA</a:t>
            </a:r>
          </a:p>
          <a:p>
            <a:pPr marL="171450" indent="-171450">
              <a:buFont typeface="Wingdings" pitchFamily="2" charset="2"/>
              <a:buChar char="Ø"/>
            </a:pPr>
            <a:r>
              <a:rPr lang="en-US" baseline="0" noProof="0" dirty="0"/>
              <a:t>161120 Bethany Bible Chapel Augusta GA</a:t>
            </a:r>
          </a:p>
          <a:p>
            <a:pPr marL="171450" indent="-171450">
              <a:buFont typeface="Wingdings" pitchFamily="2" charset="2"/>
              <a:buChar char="Ø"/>
            </a:pPr>
            <a:r>
              <a:rPr lang="en-US" baseline="0" noProof="0" dirty="0"/>
              <a:t>170101 Tulsa OK</a:t>
            </a:r>
          </a:p>
          <a:p>
            <a:pPr marL="171450" indent="-171450">
              <a:buFont typeface="Wingdings" pitchFamily="2" charset="2"/>
              <a:buChar char="Ø"/>
            </a:pPr>
            <a:r>
              <a:rPr lang="en-US" baseline="0" noProof="0" dirty="0"/>
              <a:t>170303 ABS </a:t>
            </a:r>
            <a:r>
              <a:rPr lang="en-US" baseline="0" noProof="0" dirty="0" err="1"/>
              <a:t>Phx</a:t>
            </a:r>
            <a:r>
              <a:rPr lang="en-US" baseline="0" noProof="0" dirty="0"/>
              <a:t> AZ</a:t>
            </a:r>
          </a:p>
          <a:p>
            <a:pPr marL="171450" indent="-171450">
              <a:buFont typeface="Wingdings" pitchFamily="2" charset="2"/>
              <a:buChar char="Ø"/>
            </a:pPr>
            <a:endParaRPr lang="en-US" baseline="0" noProof="0" dirty="0"/>
          </a:p>
          <a:p>
            <a:pPr marL="171450" indent="-171450">
              <a:buFont typeface="Wingdings" pitchFamily="2" charset="2"/>
              <a:buChar char="Ø"/>
            </a:pPr>
            <a:r>
              <a:rPr lang="en-US" baseline="0" noProof="0" dirty="0"/>
              <a:t>Handouts : ABC questions, Summary of Luke, Questions on Lk5v10, A little net &amp; Questions Jesus Asked</a:t>
            </a:r>
          </a:p>
        </p:txBody>
      </p:sp>
      <p:sp>
        <p:nvSpPr>
          <p:cNvPr id="4" name="Slide Number Placeholder 3"/>
          <p:cNvSpPr>
            <a:spLocks noGrp="1"/>
          </p:cNvSpPr>
          <p:nvPr>
            <p:ph type="sldNum" sz="quarter" idx="10"/>
          </p:nvPr>
        </p:nvSpPr>
        <p:spPr/>
        <p:txBody>
          <a:bodyPr/>
          <a:lstStyle/>
          <a:p>
            <a:fld id="{DFE632BB-FDAE-46AD-AA66-78968FD932E6}" type="slidenum">
              <a:rPr lang="fr-FR" smtClean="0"/>
              <a:t>1</a:t>
            </a:fld>
            <a:endParaRPr lang="fr-FR"/>
          </a:p>
        </p:txBody>
      </p:sp>
    </p:spTree>
    <p:extLst>
      <p:ext uri="{BB962C8B-B14F-4D97-AF65-F5344CB8AC3E}">
        <p14:creationId xmlns:p14="http://schemas.microsoft.com/office/powerpoint/2010/main" val="215613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b="1" i="0" u="none" noProof="0" dirty="0"/>
              <a:t>Peter’s net broke !</a:t>
            </a:r>
            <a:endParaRPr lang="en-US" b="1" noProof="0" dirty="0"/>
          </a:p>
          <a:p>
            <a:pPr marL="0" indent="-171450" defTabSz="109728">
              <a:buFont typeface="Wingdings" pitchFamily="2" charset="2"/>
              <a:buChar char="Ø"/>
            </a:pPr>
            <a:r>
              <a:rPr lang="en-US" noProof="0" dirty="0"/>
              <a:t>Suddenly, Peter </a:t>
            </a:r>
            <a:r>
              <a:rPr lang="en-US" b="0" i="0" u="none" noProof="0" dirty="0"/>
              <a:t>realized Who </a:t>
            </a:r>
            <a:r>
              <a:rPr lang="en-US" noProof="0" dirty="0"/>
              <a:t>was</a:t>
            </a:r>
            <a:r>
              <a:rPr lang="en-US" baseline="0" noProof="0" dirty="0"/>
              <a:t> in the boat with him !</a:t>
            </a:r>
          </a:p>
          <a:p>
            <a:pPr marL="0" indent="0" defTabSz="109728">
              <a:buFont typeface="Wingdings" pitchFamily="2" charset="2"/>
              <a:buNone/>
            </a:pPr>
            <a:r>
              <a:rPr lang="en-US" baseline="0" noProof="0" dirty="0"/>
              <a:t>	He fell to his knees before J.</a:t>
            </a:r>
          </a:p>
          <a:p>
            <a:pPr marL="0" indent="0" defTabSz="109728">
              <a:buFont typeface="Wingdings" pitchFamily="2" charset="2"/>
              <a:buNone/>
            </a:pPr>
            <a:r>
              <a:rPr lang="en-US" baseline="0" noProof="0" dirty="0"/>
              <a:t>	</a:t>
            </a:r>
            <a:r>
              <a:rPr lang="en-US" b="1" i="1" u="none" baseline="0" noProof="0" dirty="0"/>
              <a:t>We do not save anyone </a:t>
            </a:r>
            <a:r>
              <a:rPr lang="en-US" baseline="0" noProof="0" dirty="0"/>
              <a:t>; we only bring them to the Savior.</a:t>
            </a:r>
          </a:p>
          <a:p>
            <a:pPr marL="0" indent="0" defTabSz="109728">
              <a:buFont typeface="Wingdings" pitchFamily="2" charset="2"/>
              <a:buNone/>
            </a:pPr>
            <a:r>
              <a:rPr lang="en-US" baseline="0" noProof="0" dirty="0"/>
              <a:t>	This is </a:t>
            </a:r>
            <a:r>
              <a:rPr lang="en-US" b="0" i="1" u="sng" baseline="0" noProof="0" dirty="0"/>
              <a:t>the 8</a:t>
            </a:r>
            <a:r>
              <a:rPr lang="en-US" b="0" i="1" u="sng" baseline="30000" noProof="0" dirty="0"/>
              <a:t>th</a:t>
            </a:r>
            <a:r>
              <a:rPr lang="en-US" b="0" i="1" u="sng" baseline="0" noProof="0" dirty="0"/>
              <a:t> Method of the Master</a:t>
            </a:r>
            <a:r>
              <a:rPr lang="en-US" b="0" i="0" u="none" baseline="0" noProof="0" dirty="0"/>
              <a:t> to keep us humble.</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10</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109728">
              <a:buFont typeface="Wingdings" pitchFamily="2" charset="2"/>
              <a:buNone/>
            </a:pPr>
            <a:r>
              <a:rPr lang="en-US" noProof="0" dirty="0"/>
              <a:t>Peter </a:t>
            </a:r>
            <a:r>
              <a:rPr lang="en-US" b="1" i="1" u="sng" noProof="0" dirty="0"/>
              <a:t>stopped in his tracks</a:t>
            </a:r>
            <a:r>
              <a:rPr lang="en-US" noProof="0" dirty="0"/>
              <a:t> !</a:t>
            </a:r>
          </a:p>
          <a:p>
            <a:pPr marL="0" indent="-171450" defTabSz="109728">
              <a:buFont typeface="Wingdings" pitchFamily="2" charset="2"/>
              <a:buChar char="Ø"/>
            </a:pPr>
            <a:r>
              <a:rPr lang="en-US" b="1" u="none" noProof="0" dirty="0"/>
              <a:t>Past</a:t>
            </a:r>
            <a:r>
              <a:rPr lang="en-US" b="1" u="none" baseline="0" noProof="0" dirty="0"/>
              <a:t> sins</a:t>
            </a:r>
            <a:r>
              <a:rPr lang="en-US" baseline="0" noProof="0" dirty="0"/>
              <a:t> are what most often keep us from bringing others to Christ. [</a:t>
            </a:r>
            <a:r>
              <a:rPr lang="en-US" b="1" baseline="0" noProof="0" dirty="0"/>
              <a:t>read screen</a:t>
            </a:r>
            <a:r>
              <a:rPr lang="en-US" baseline="0" noProof="0" dirty="0"/>
              <a:t>] “</a:t>
            </a:r>
            <a:r>
              <a:rPr lang="en-US" b="1" i="1" u="none" baseline="0" noProof="0" dirty="0"/>
              <a:t>Who am I</a:t>
            </a:r>
            <a:r>
              <a:rPr lang="en-US" u="none" baseline="0" noProof="0" dirty="0"/>
              <a:t>, </a:t>
            </a:r>
            <a:r>
              <a:rPr lang="en-US" baseline="0" noProof="0" dirty="0"/>
              <a:t>a poor sinner myself ?”</a:t>
            </a:r>
          </a:p>
          <a:p>
            <a:pPr marL="0" indent="-171450" defTabSz="109728">
              <a:buFont typeface="Wingdings" pitchFamily="2" charset="2"/>
              <a:buChar char="Ø"/>
            </a:pPr>
            <a:r>
              <a:rPr lang="en-US" sz="1200" b="1" kern="1200" dirty="0">
                <a:solidFill>
                  <a:schemeClr val="tx1"/>
                </a:solidFill>
                <a:latin typeface="+mn-lt"/>
                <a:ea typeface="+mn-ea"/>
                <a:cs typeface="+mn-cs"/>
              </a:rPr>
              <a:t>1Jn1v9 </a:t>
            </a:r>
            <a:r>
              <a:rPr lang="en-US" b="1" u="none" noProof="0" dirty="0"/>
              <a:t>says</a:t>
            </a:r>
            <a:r>
              <a:rPr lang="en-US" noProof="0" dirty="0"/>
              <a:t>, “If we confess our sins He is faithful + </a:t>
            </a:r>
            <a:r>
              <a:rPr lang="en-US" sz="1200" kern="1200" dirty="0">
                <a:solidFill>
                  <a:schemeClr val="tx1"/>
                </a:solidFill>
                <a:latin typeface="+mn-lt"/>
                <a:ea typeface="+mn-ea"/>
                <a:cs typeface="+mn-cs"/>
              </a:rPr>
              <a:t>just…</a:t>
            </a:r>
          </a:p>
          <a:p>
            <a:pPr marL="0" indent="0" defTabSz="109728">
              <a:buFont typeface="Wingdings" pitchFamily="2" charset="2"/>
              <a:buNone/>
            </a:pPr>
            <a:r>
              <a:rPr lang="en-US" sz="1200" b="0" kern="1200" noProof="0" dirty="0">
                <a:solidFill>
                  <a:schemeClr val="tx1"/>
                </a:solidFill>
                <a:latin typeface="+mn-lt"/>
                <a:ea typeface="+mn-ea"/>
                <a:cs typeface="+mn-cs"/>
              </a:rPr>
              <a:t>	</a:t>
            </a:r>
            <a:r>
              <a:rPr lang="en-US" b="0" noProof="0" dirty="0"/>
              <a:t>Don’t let the past stop</a:t>
            </a:r>
            <a:r>
              <a:rPr lang="en-US" b="0" baseline="0" noProof="0" dirty="0"/>
              <a:t> U today.</a:t>
            </a:r>
            <a:endParaRPr lang="en-US" b="0"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11</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109728">
              <a:buFont typeface="Wingdings" pitchFamily="2" charset="2"/>
              <a:buNone/>
            </a:pPr>
            <a:r>
              <a:rPr lang="en-US" noProof="0" dirty="0"/>
              <a:t>The </a:t>
            </a:r>
            <a:r>
              <a:rPr lang="en-US" b="0" i="1" u="sng" noProof="0" dirty="0"/>
              <a:t>9</a:t>
            </a:r>
            <a:r>
              <a:rPr lang="en-US" b="0" i="1" u="sng" baseline="30000" noProof="0" dirty="0"/>
              <a:t>th</a:t>
            </a:r>
            <a:r>
              <a:rPr lang="en-US" b="0" i="1" u="sng" noProof="0" dirty="0"/>
              <a:t> Method of the Master</a:t>
            </a:r>
            <a:r>
              <a:rPr lang="en-US" b="0" i="1" u="sng" baseline="0" noProof="0" dirty="0"/>
              <a:t> </a:t>
            </a:r>
            <a:r>
              <a:rPr lang="en-US" baseline="0" noProof="0" dirty="0"/>
              <a:t>that we discover in this true story is </a:t>
            </a:r>
            <a:r>
              <a:rPr lang="en-US" b="1" i="1" u="none" baseline="0" noProof="0" dirty="0"/>
              <a:t>free will</a:t>
            </a:r>
            <a:r>
              <a:rPr lang="en-US" u="none" baseline="0" noProof="0" dirty="0"/>
              <a:t>.  Will you follow Jesus ?</a:t>
            </a:r>
          </a:p>
          <a:p>
            <a:pPr marL="0" indent="0" defTabSz="109728">
              <a:buFont typeface="Wingdings" pitchFamily="2" charset="2"/>
              <a:buNone/>
            </a:pPr>
            <a:r>
              <a:rPr lang="en-US" baseline="0" noProof="0" dirty="0"/>
              <a:t>	</a:t>
            </a:r>
            <a:r>
              <a:rPr lang="en-US" noProof="0" dirty="0"/>
              <a:t>Not every Christian becomes a Fisher of Men, but </a:t>
            </a:r>
            <a:r>
              <a:rPr lang="en-US" b="1" i="1" u="none" noProof="0" dirty="0"/>
              <a:t>they could</a:t>
            </a:r>
            <a:r>
              <a:rPr lang="en-US" u="none" baseline="0" noProof="0" dirty="0"/>
              <a:t> </a:t>
            </a:r>
            <a:r>
              <a:rPr lang="en-US" baseline="0" noProof="0" dirty="0"/>
              <a:t>!</a:t>
            </a:r>
            <a:endParaRPr lang="en-US" noProof="0" dirty="0"/>
          </a:p>
          <a:p>
            <a:pPr marL="0" indent="-171450" defTabSz="109728">
              <a:buFont typeface="Wingdings" pitchFamily="2" charset="2"/>
              <a:buChar char="Ø"/>
            </a:pPr>
            <a:r>
              <a:rPr lang="en-US" noProof="0" dirty="0"/>
              <a:t>We are</a:t>
            </a:r>
            <a:r>
              <a:rPr lang="en-US" baseline="0" noProof="0" dirty="0"/>
              <a:t> </a:t>
            </a:r>
            <a:r>
              <a:rPr lang="en-US" b="1" baseline="0" noProof="0" dirty="0"/>
              <a:t>NOT</a:t>
            </a:r>
            <a:r>
              <a:rPr lang="en-US" baseline="0" noProof="0" dirty="0"/>
              <a:t> talking about a spiritual gift of evangelism to reach crowds, but a job for us all.</a:t>
            </a:r>
          </a:p>
        </p:txBody>
      </p:sp>
      <p:sp>
        <p:nvSpPr>
          <p:cNvPr id="4" name="Slide Number Placeholder 3"/>
          <p:cNvSpPr>
            <a:spLocks noGrp="1"/>
          </p:cNvSpPr>
          <p:nvPr>
            <p:ph type="sldNum" sz="quarter" idx="10"/>
          </p:nvPr>
        </p:nvSpPr>
        <p:spPr/>
        <p:txBody>
          <a:bodyPr/>
          <a:lstStyle/>
          <a:p>
            <a:fld id="{DFE632BB-FDAE-46AD-AA66-78968FD932E6}" type="slidenum">
              <a:rPr lang="fr-FR" smtClean="0"/>
              <a:t>12</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109728">
              <a:buFont typeface="Wingdings" pitchFamily="2" charset="2"/>
              <a:buNone/>
            </a:pPr>
            <a:r>
              <a:rPr lang="en-US" noProof="0" dirty="0"/>
              <a:t>Perhaps you didn’t understand the job description !</a:t>
            </a:r>
          </a:p>
          <a:p>
            <a:pPr marL="0" indent="-171450" defTabSz="109728">
              <a:buFont typeface="Wingdings" pitchFamily="2" charset="2"/>
              <a:buChar char="Ø"/>
            </a:pPr>
            <a:r>
              <a:rPr lang="en-US" noProof="0" dirty="0"/>
              <a:t>The text says, “</a:t>
            </a:r>
            <a:r>
              <a:rPr lang="en-US" b="1" i="1" u="none" noProof="0" dirty="0"/>
              <a:t>they left everything</a:t>
            </a:r>
            <a:r>
              <a:rPr lang="en-US" noProof="0" dirty="0"/>
              <a:t>” and yet they took care to bring their boats to the</a:t>
            </a:r>
            <a:r>
              <a:rPr lang="en-US" baseline="0" noProof="0" dirty="0"/>
              <a:t> shore !  Later, </a:t>
            </a:r>
            <a:r>
              <a:rPr lang="en-US" b="1" baseline="0" noProof="0" dirty="0"/>
              <a:t>Mt8v24</a:t>
            </a:r>
            <a:r>
              <a:rPr lang="en-US" b="0" baseline="0" noProof="0" dirty="0"/>
              <a:t> says</a:t>
            </a:r>
            <a:r>
              <a:rPr lang="en-US" baseline="0" noProof="0" dirty="0"/>
              <a:t> Jesus was again in the boat with them.</a:t>
            </a:r>
          </a:p>
          <a:p>
            <a:pPr marL="0" indent="-171450" defTabSz="109728">
              <a:buFont typeface="Wingdings" pitchFamily="2" charset="2"/>
              <a:buChar char="Ø"/>
            </a:pPr>
            <a:r>
              <a:rPr lang="en-US" b="0" i="1" u="sng" baseline="0" noProof="0" dirty="0"/>
              <a:t>This is 10</a:t>
            </a:r>
            <a:r>
              <a:rPr lang="en-US" b="0" i="1" u="sng" baseline="30000" noProof="0" dirty="0"/>
              <a:t>th</a:t>
            </a:r>
            <a:r>
              <a:rPr lang="en-US" b="0" i="1" u="sng" baseline="0" noProof="0" dirty="0"/>
              <a:t> </a:t>
            </a:r>
            <a:r>
              <a:rPr lang="en-US" b="0" i="1" u="sng" baseline="0" noProof="0" dirty="0" err="1"/>
              <a:t>Mthd</a:t>
            </a:r>
            <a:r>
              <a:rPr lang="en-US" b="0" i="1" u="sng" baseline="0" noProof="0" dirty="0"/>
              <a:t> of the Master</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13</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09728">
              <a:buFont typeface="Wingdings" pitchFamily="2" charset="2"/>
              <a:buNone/>
            </a:pPr>
            <a:r>
              <a:rPr lang="en-US" b="0" noProof="0" dirty="0"/>
              <a:t>The three R’s really</a:t>
            </a:r>
            <a:r>
              <a:rPr lang="en-US" b="0" baseline="0" noProof="0" dirty="0"/>
              <a:t> should be :</a:t>
            </a:r>
          </a:p>
          <a:p>
            <a:pPr marL="0" indent="0" defTabSz="109728">
              <a:buFont typeface="Wingdings" pitchFamily="2" charset="2"/>
              <a:buNone/>
            </a:pPr>
            <a:endParaRPr lang="en-US" b="0" noProof="0" dirty="0"/>
          </a:p>
          <a:p>
            <a:pPr marL="0" indent="0" defTabSz="109728">
              <a:buFont typeface="Wingdings" pitchFamily="2" charset="2"/>
              <a:buNone/>
            </a:pPr>
            <a:r>
              <a:rPr lang="en-US" b="0" noProof="0" dirty="0"/>
              <a:t>REMEMBERING</a:t>
            </a:r>
            <a:r>
              <a:rPr lang="en-US" b="0" baseline="0" noProof="0" dirty="0"/>
              <a:t> God’s Word .</a:t>
            </a:r>
          </a:p>
          <a:p>
            <a:pPr marL="0" indent="0" defTabSz="109728">
              <a:buFont typeface="Wingdings" pitchFamily="2" charset="2"/>
              <a:buNone/>
            </a:pPr>
            <a:r>
              <a:rPr lang="en-US" b="0" baseline="0" noProof="0" dirty="0"/>
              <a:t>RUNNING with the truths.</a:t>
            </a:r>
          </a:p>
          <a:p>
            <a:pPr marL="0" indent="0" defTabSz="109728">
              <a:buFont typeface="Wingdings" pitchFamily="2" charset="2"/>
              <a:buNone/>
            </a:pPr>
            <a:r>
              <a:rPr lang="en-US" b="0" baseline="0" noProof="0" dirty="0"/>
              <a:t>RETURNING for a check-up.</a:t>
            </a:r>
          </a:p>
          <a:p>
            <a:pPr marL="0" indent="0" defTabSz="109728">
              <a:buFont typeface="Wingdings" pitchFamily="2" charset="2"/>
              <a:buNone/>
            </a:pPr>
            <a:endParaRPr lang="en-US" b="0" baseline="0" noProof="0" dirty="0"/>
          </a:p>
          <a:p>
            <a:pPr marL="0" indent="0" defTabSz="109728">
              <a:buFont typeface="Wingdings" pitchFamily="2" charset="2"/>
              <a:buNone/>
            </a:pPr>
            <a:r>
              <a:rPr lang="en-US" b="0" baseline="0" noProof="0" dirty="0"/>
              <a:t>[Read Screen]</a:t>
            </a:r>
          </a:p>
          <a:p>
            <a:pPr marL="0" indent="0" defTabSz="109728">
              <a:buFont typeface="Wingdings" pitchFamily="2" charset="2"/>
              <a:buNone/>
            </a:pPr>
            <a:r>
              <a:rPr lang="en-US" b="0" baseline="0" noProof="0" dirty="0"/>
              <a:t>You can find this PPT at </a:t>
            </a:r>
            <a:r>
              <a:rPr lang="en-US" b="0" baseline="0" noProof="0" dirty="0" err="1"/>
              <a:t>AzBible</a:t>
            </a:r>
            <a:r>
              <a:rPr lang="en-US" b="0" baseline="0" noProof="0"/>
              <a:t>.</a:t>
            </a:r>
            <a:endParaRPr lang="en-US" b="0" baseline="0" noProof="0" dirty="0"/>
          </a:p>
          <a:p>
            <a:pPr marL="0" indent="0" defTabSz="109728">
              <a:buFont typeface="Wingdings" pitchFamily="2" charset="2"/>
              <a:buNone/>
            </a:pPr>
            <a:endParaRPr lang="en-US" b="0" baseline="0" noProof="0" dirty="0"/>
          </a:p>
          <a:p>
            <a:pPr marL="0" indent="0" defTabSz="109728">
              <a:buFont typeface="Wingdings" pitchFamily="2" charset="2"/>
              <a:buNone/>
            </a:pPr>
            <a:endParaRPr lang="en-US" b="0"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14</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sz="1200" noProof="0" dirty="0">
                <a:latin typeface="Arial" panose="020B0604020202020204" pitchFamily="34" charset="0"/>
                <a:cs typeface="Arial" panose="020B0604020202020204" pitchFamily="34" charset="0"/>
              </a:rPr>
              <a:t>The Lord</a:t>
            </a:r>
            <a:r>
              <a:rPr lang="en-US" sz="1200" baseline="0" noProof="0" dirty="0">
                <a:latin typeface="Arial" panose="020B0604020202020204" pitchFamily="34" charset="0"/>
                <a:cs typeface="Arial" panose="020B0604020202020204" pitchFamily="34" charset="0"/>
              </a:rPr>
              <a:t> </a:t>
            </a:r>
            <a:r>
              <a:rPr lang="en-US" sz="1200" noProof="0" dirty="0">
                <a:latin typeface="Arial" panose="020B0604020202020204" pitchFamily="34" charset="0"/>
                <a:cs typeface="Arial" panose="020B0604020202020204" pitchFamily="34" charset="0"/>
              </a:rPr>
              <a:t>Jesus Christ</a:t>
            </a:r>
            <a:r>
              <a:rPr lang="en-US" sz="1200" baseline="0" noProof="0" dirty="0">
                <a:latin typeface="Arial" panose="020B0604020202020204" pitchFamily="34" charset="0"/>
                <a:cs typeface="Arial" panose="020B0604020202020204" pitchFamily="34" charset="0"/>
              </a:rPr>
              <a:t> has </a:t>
            </a:r>
            <a:r>
              <a:rPr lang="en-US" sz="1200" b="1" i="1" baseline="0" noProof="0" dirty="0">
                <a:latin typeface="Arial" panose="020B0604020202020204" pitchFamily="34" charset="0"/>
                <a:cs typeface="Arial" panose="020B0604020202020204" pitchFamily="34" charset="0"/>
              </a:rPr>
              <a:t>Good News for </a:t>
            </a:r>
            <a:r>
              <a:rPr lang="en-US" sz="1200" b="1" i="1" u="sng" baseline="0" noProof="0" dirty="0">
                <a:latin typeface="Arial" panose="020B0604020202020204" pitchFamily="34" charset="0"/>
                <a:cs typeface="Arial" panose="020B0604020202020204" pitchFamily="34" charset="0"/>
              </a:rPr>
              <a:t>all</a:t>
            </a:r>
            <a:r>
              <a:rPr lang="en-US" sz="1200" b="1" i="1" baseline="0" noProof="0" dirty="0">
                <a:latin typeface="Arial" panose="020B0604020202020204" pitchFamily="34" charset="0"/>
                <a:cs typeface="Arial" panose="020B0604020202020204" pitchFamily="34" charset="0"/>
              </a:rPr>
              <a:t> believers</a:t>
            </a:r>
            <a:r>
              <a:rPr lang="en-US" sz="1200" baseline="0" noProof="0" dirty="0">
                <a:latin typeface="Arial" panose="020B0604020202020204" pitchFamily="34" charset="0"/>
                <a:cs typeface="Arial" panose="020B0604020202020204" pitchFamily="34" charset="0"/>
              </a:rPr>
              <a:t> !</a:t>
            </a:r>
          </a:p>
          <a:p>
            <a:pPr marL="0" indent="0">
              <a:buFont typeface="Wingdings" pitchFamily="2" charset="2"/>
              <a:buNone/>
            </a:pPr>
            <a:r>
              <a:rPr lang="en-US" sz="1200" baseline="0" noProof="0" dirty="0">
                <a:latin typeface="Arial" panose="020B0604020202020204" pitchFamily="34" charset="0"/>
                <a:cs typeface="Arial" panose="020B0604020202020204" pitchFamily="34" charset="0"/>
              </a:rPr>
              <a:t>   He is able and </a:t>
            </a:r>
            <a:r>
              <a:rPr lang="en-US" sz="1200" b="1" i="1" baseline="0" noProof="0" dirty="0">
                <a:latin typeface="Arial" panose="020B0604020202020204" pitchFamily="34" charset="0"/>
                <a:cs typeface="Arial" panose="020B0604020202020204" pitchFamily="34" charset="0"/>
              </a:rPr>
              <a:t>wants to transform </a:t>
            </a:r>
            <a:r>
              <a:rPr lang="en-US" sz="1200" b="1" u="sng" baseline="0" noProof="0" dirty="0">
                <a:latin typeface="Arial" panose="020B0604020202020204" pitchFamily="34" charset="0"/>
                <a:cs typeface="Arial" panose="020B0604020202020204" pitchFamily="34" charset="0"/>
              </a:rPr>
              <a:t>every</a:t>
            </a:r>
            <a:r>
              <a:rPr lang="en-US" sz="1200" baseline="0" noProof="0" dirty="0">
                <a:latin typeface="Arial" panose="020B0604020202020204" pitchFamily="34" charset="0"/>
                <a:cs typeface="Arial" panose="020B0604020202020204" pitchFamily="34" charset="0"/>
              </a:rPr>
              <a:t> believer’s life.</a:t>
            </a:r>
          </a:p>
          <a:p>
            <a:pPr marL="0" indent="0">
              <a:buFont typeface="Wingdings" pitchFamily="2" charset="2"/>
              <a:buNone/>
            </a:pPr>
            <a:r>
              <a:rPr lang="en-US" sz="1200" b="0" u="none" baseline="0" noProof="0" dirty="0">
                <a:latin typeface="Arial" panose="020B0604020202020204" pitchFamily="34" charset="0"/>
                <a:cs typeface="Arial" panose="020B0604020202020204" pitchFamily="34" charset="0"/>
              </a:rPr>
              <a:t>   </a:t>
            </a:r>
            <a:r>
              <a:rPr lang="en-US" sz="1200" b="1" u="sng" noProof="0" dirty="0">
                <a:latin typeface="Arial" panose="020B0604020202020204" pitchFamily="34" charset="0"/>
                <a:cs typeface="Arial" panose="020B0604020202020204" pitchFamily="34" charset="0"/>
              </a:rPr>
              <a:t>The Master’s plan</a:t>
            </a:r>
            <a:r>
              <a:rPr lang="en-US" sz="1200" noProof="0" dirty="0">
                <a:latin typeface="Arial" panose="020B0604020202020204" pitchFamily="34" charset="0"/>
                <a:cs typeface="Arial" panose="020B0604020202020204" pitchFamily="34" charset="0"/>
              </a:rPr>
              <a:t> is</a:t>
            </a:r>
            <a:r>
              <a:rPr lang="en-US" sz="1200" baseline="0" noProof="0" dirty="0">
                <a:latin typeface="Arial" panose="020B0604020202020204" pitchFamily="34" charset="0"/>
                <a:cs typeface="Arial" panose="020B0604020202020204" pitchFamily="34" charset="0"/>
              </a:rPr>
              <a:t> more than just a future in Heaven.      </a:t>
            </a:r>
          </a:p>
          <a:p>
            <a:pPr marL="0" indent="0">
              <a:buFont typeface="Wingdings" pitchFamily="2" charset="2"/>
              <a:buNone/>
            </a:pPr>
            <a:r>
              <a:rPr lang="en-US" sz="1200" baseline="0" noProof="0" dirty="0">
                <a:latin typeface="Arial" panose="020B0604020202020204" pitchFamily="34" charset="0"/>
                <a:cs typeface="Arial" panose="020B0604020202020204" pitchFamily="34" charset="0"/>
              </a:rPr>
              <a:t>   </a:t>
            </a:r>
            <a:r>
              <a:rPr lang="en-US" sz="1200" b="1" baseline="0" noProof="0" dirty="0">
                <a:latin typeface="Arial" panose="020B0604020202020204" pitchFamily="34" charset="0"/>
                <a:cs typeface="Arial" panose="020B0604020202020204" pitchFamily="34" charset="0"/>
              </a:rPr>
              <a:t>“</a:t>
            </a:r>
            <a:r>
              <a:rPr lang="en-US" sz="1200" b="1" u="sng" baseline="0" noProof="0" dirty="0">
                <a:latin typeface="Arial" panose="020B0604020202020204" pitchFamily="34" charset="0"/>
                <a:cs typeface="Arial" panose="020B0604020202020204" pitchFamily="34" charset="0"/>
              </a:rPr>
              <a:t>From now on</a:t>
            </a:r>
            <a:r>
              <a:rPr lang="en-US" sz="1200" b="1" baseline="0" noProof="0" dirty="0">
                <a:latin typeface="Arial" panose="020B0604020202020204" pitchFamily="34" charset="0"/>
                <a:cs typeface="Arial" panose="020B0604020202020204" pitchFamily="34" charset="0"/>
              </a:rPr>
              <a:t>”</a:t>
            </a:r>
            <a:r>
              <a:rPr lang="en-US" sz="1200" baseline="0" noProof="0" dirty="0">
                <a:latin typeface="Arial" panose="020B0604020202020204" pitchFamily="34" charset="0"/>
                <a:cs typeface="Arial" panose="020B0604020202020204" pitchFamily="34" charset="0"/>
              </a:rPr>
              <a:t> He says, you can be a Fisher of Men ! (survey)</a:t>
            </a:r>
            <a:endParaRPr lang="en-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E632BB-FDAE-46AD-AA66-78968FD932E6}" type="slidenum">
              <a:rPr lang="fr-FR" smtClean="0"/>
              <a:t>2</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09728">
              <a:buFont typeface="Wingdings" pitchFamily="2" charset="2"/>
              <a:buNone/>
            </a:pPr>
            <a:r>
              <a:rPr lang="en-US" sz="1200" b="1" baseline="0" noProof="0" dirty="0">
                <a:latin typeface="Arial" panose="020B0604020202020204" pitchFamily="34" charset="0"/>
                <a:cs typeface="Arial" panose="020B0604020202020204" pitchFamily="34" charset="0"/>
              </a:rPr>
              <a:t>Let’s read </a:t>
            </a:r>
            <a:r>
              <a:rPr lang="en-US" sz="1200" baseline="0" noProof="0" dirty="0">
                <a:latin typeface="Arial" panose="020B0604020202020204" pitchFamily="34" charset="0"/>
                <a:cs typeface="Arial" panose="020B0604020202020204" pitchFamily="34" charset="0"/>
              </a:rPr>
              <a:t>the context of today’s verse, Lk5v1-11 to </a:t>
            </a:r>
            <a:r>
              <a:rPr lang="en-US" sz="1200" b="1" i="1" u="sng" baseline="0" noProof="0" dirty="0">
                <a:latin typeface="Arial" panose="020B0604020202020204" pitchFamily="34" charset="0"/>
                <a:cs typeface="Arial" panose="020B0604020202020204" pitchFamily="34" charset="0"/>
              </a:rPr>
              <a:t>discover 10 </a:t>
            </a:r>
            <a:r>
              <a:rPr lang="en-US" sz="1200" baseline="0" noProof="0" dirty="0">
                <a:latin typeface="Arial" panose="020B0604020202020204" pitchFamily="34" charset="0"/>
                <a:cs typeface="Arial" panose="020B0604020202020204" pitchFamily="34" charset="0"/>
              </a:rPr>
              <a:t>of the </a:t>
            </a:r>
            <a:r>
              <a:rPr lang="en-US" sz="1200" i="1" u="sng" baseline="0" noProof="0" dirty="0">
                <a:latin typeface="Arial" panose="020B0604020202020204" pitchFamily="34" charset="0"/>
                <a:cs typeface="Arial" panose="020B0604020202020204" pitchFamily="34" charset="0"/>
              </a:rPr>
              <a:t>70 Methods of the Master</a:t>
            </a:r>
            <a:r>
              <a:rPr lang="en-US" sz="1200" baseline="0" noProof="0" dirty="0">
                <a:latin typeface="Arial" panose="020B0604020202020204" pitchFamily="34" charset="0"/>
                <a:cs typeface="Arial" panose="020B0604020202020204" pitchFamily="34" charset="0"/>
              </a:rPr>
              <a:t>.</a:t>
            </a:r>
            <a:endParaRPr lang="en-US" sz="1200" baseline="0" noProof="0" dirty="0">
              <a:latin typeface="+mn-lt"/>
              <a:cs typeface="+mn-cs"/>
            </a:endParaRPr>
          </a:p>
          <a:p>
            <a:pPr marL="0" indent="0" defTabSz="109728">
              <a:buFont typeface="Wingdings" pitchFamily="2" charset="2"/>
              <a:buNone/>
            </a:pPr>
            <a:r>
              <a:rPr lang="en-US" sz="1200" baseline="0" noProof="0" dirty="0">
                <a:latin typeface="+mn-lt"/>
                <a:cs typeface="+mn-cs"/>
              </a:rPr>
              <a:t>	</a:t>
            </a:r>
            <a:r>
              <a:rPr lang="en-US" baseline="0" noProof="0" dirty="0"/>
              <a:t>The </a:t>
            </a:r>
            <a:r>
              <a:rPr lang="en-US" b="1" u="sng" baseline="0" noProof="0" dirty="0"/>
              <a:t>context</a:t>
            </a:r>
            <a:r>
              <a:rPr lang="en-US" baseline="0" noProof="0" dirty="0"/>
              <a:t> of Lk5v10 is like ours today ; we are all busy with life when Jesus enters our world.</a:t>
            </a:r>
          </a:p>
          <a:p>
            <a:pPr marL="0" indent="0" defTabSz="109728">
              <a:buFont typeface="Wingdings" pitchFamily="2" charset="2"/>
              <a:buNone/>
            </a:pPr>
            <a:r>
              <a:rPr lang="en-US" baseline="0" noProof="0" dirty="0"/>
              <a:t>	How can I be a fisher of men ?</a:t>
            </a:r>
          </a:p>
          <a:p>
            <a:pPr marL="0" indent="-171450" defTabSz="109728">
              <a:buFont typeface="Wingdings" pitchFamily="2" charset="2"/>
              <a:buChar char="Ø"/>
            </a:pPr>
            <a:r>
              <a:rPr lang="en-US" b="1" u="sng" baseline="0" noProof="0" dirty="0"/>
              <a:t>1</a:t>
            </a:r>
            <a:r>
              <a:rPr lang="en-US" b="1" u="sng" baseline="30000" noProof="0" dirty="0"/>
              <a:t>st</a:t>
            </a:r>
            <a:r>
              <a:rPr lang="en-US" baseline="0" noProof="0" dirty="0"/>
              <a:t> We need </a:t>
            </a:r>
            <a:r>
              <a:rPr lang="en-US" b="1" i="0" u="none" baseline="0" noProof="0" dirty="0"/>
              <a:t>assurance</a:t>
            </a:r>
            <a:r>
              <a:rPr lang="en-US" b="0" i="0" u="none" baseline="0" noProof="0" dirty="0"/>
              <a:t>.</a:t>
            </a:r>
            <a:endParaRPr lang="en-US" b="0" baseline="0"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09728">
              <a:buFont typeface="Wingdings" pitchFamily="2" charset="2"/>
              <a:buNone/>
            </a:pPr>
            <a:r>
              <a:rPr lang="en-US" sz="1200" b="0" baseline="0" noProof="0" dirty="0">
                <a:latin typeface="Arial" panose="020B0604020202020204" pitchFamily="34" charset="0"/>
                <a:cs typeface="Arial" panose="020B0604020202020204" pitchFamily="34" charset="0"/>
              </a:rPr>
              <a:t>It’s hard for the unsaved to resist </a:t>
            </a:r>
            <a:r>
              <a:rPr lang="en-US" sz="1200" b="0" baseline="0" noProof="0" dirty="0" err="1">
                <a:latin typeface="Arial" panose="020B0604020202020204" pitchFamily="34" charset="0"/>
                <a:cs typeface="Arial" panose="020B0604020202020204" pitchFamily="34" charset="0"/>
              </a:rPr>
              <a:t>smeone</a:t>
            </a:r>
            <a:r>
              <a:rPr lang="en-US" sz="1200" b="0" baseline="0" noProof="0" dirty="0">
                <a:latin typeface="Arial" panose="020B0604020202020204" pitchFamily="34" charset="0"/>
                <a:cs typeface="Arial" panose="020B0604020202020204" pitchFamily="34" charset="0"/>
              </a:rPr>
              <a:t> </a:t>
            </a:r>
            <a:r>
              <a:rPr lang="en-US" sz="1200" b="1" i="1" baseline="0" noProof="0" dirty="0">
                <a:latin typeface="Arial" panose="020B0604020202020204" pitchFamily="34" charset="0"/>
                <a:cs typeface="Arial" panose="020B0604020202020204" pitchFamily="34" charset="0"/>
              </a:rPr>
              <a:t>sure of their salvation!</a:t>
            </a:r>
            <a:endParaRPr lang="en-US" sz="1200" b="0" baseline="0" noProof="0" dirty="0">
              <a:latin typeface="Arial" panose="020B0604020202020204" pitchFamily="34" charset="0"/>
              <a:cs typeface="Arial" panose="020B0604020202020204" pitchFamily="34" charset="0"/>
            </a:endParaRPr>
          </a:p>
          <a:p>
            <a:pPr marL="0" indent="0" defTabSz="109728">
              <a:buFont typeface="Wingdings" pitchFamily="2" charset="2"/>
              <a:buNone/>
            </a:pPr>
            <a:r>
              <a:rPr lang="en-US" sz="1200" b="0" baseline="0" noProof="0" dirty="0">
                <a:latin typeface="Arial" panose="020B0604020202020204" pitchFamily="34" charset="0"/>
                <a:cs typeface="Arial" panose="020B0604020202020204" pitchFamily="34" charset="0"/>
              </a:rPr>
              <a:t>That’s the </a:t>
            </a:r>
            <a:r>
              <a:rPr lang="en-US" sz="1200" b="0" i="1" u="sng" baseline="0" noProof="0" dirty="0">
                <a:latin typeface="Arial" panose="020B0604020202020204" pitchFamily="34" charset="0"/>
                <a:cs typeface="Arial" panose="020B0604020202020204" pitchFamily="34" charset="0"/>
              </a:rPr>
              <a:t>1</a:t>
            </a:r>
            <a:r>
              <a:rPr lang="en-US" sz="1200" b="0" i="1" u="sng" baseline="30000" noProof="0" dirty="0">
                <a:latin typeface="Arial" panose="020B0604020202020204" pitchFamily="34" charset="0"/>
                <a:cs typeface="Arial" panose="020B0604020202020204" pitchFamily="34" charset="0"/>
              </a:rPr>
              <a:t>st</a:t>
            </a:r>
            <a:r>
              <a:rPr lang="en-US" sz="1200" b="0" i="1" u="sng" baseline="0" noProof="0" dirty="0">
                <a:latin typeface="Arial" panose="020B0604020202020204" pitchFamily="34" charset="0"/>
                <a:cs typeface="Arial" panose="020B0604020202020204" pitchFamily="34" charset="0"/>
              </a:rPr>
              <a:t> Method of the </a:t>
            </a:r>
            <a:r>
              <a:rPr lang="en-US" sz="1200" b="0" i="1" u="sng" baseline="0" noProof="0" dirty="0" err="1">
                <a:latin typeface="Arial" panose="020B0604020202020204" pitchFamily="34" charset="0"/>
                <a:cs typeface="Arial" panose="020B0604020202020204" pitchFamily="34" charset="0"/>
              </a:rPr>
              <a:t>Mastr</a:t>
            </a:r>
            <a:endParaRPr lang="en-US" b="0" i="1" u="sng" baseline="0" noProof="0" dirty="0"/>
          </a:p>
          <a:p>
            <a:pPr marL="0" indent="-171450" defTabSz="109728">
              <a:buFont typeface="Wingdings" pitchFamily="2" charset="2"/>
              <a:buChar char="Ø"/>
            </a:pPr>
            <a:r>
              <a:rPr lang="en-US" b="0" i="0" u="none" baseline="0" noProof="0" dirty="0"/>
              <a:t>Let’s check</a:t>
            </a:r>
            <a:r>
              <a:rPr lang="en-US" baseline="0" noProof="0" dirty="0"/>
              <a:t> </a:t>
            </a:r>
            <a:r>
              <a:rPr lang="en-US" baseline="0" noProof="0" dirty="0" err="1"/>
              <a:t>anothr</a:t>
            </a:r>
            <a:r>
              <a:rPr lang="en-US" baseline="0" noProof="0" dirty="0"/>
              <a:t> </a:t>
            </a:r>
            <a:r>
              <a:rPr lang="en-US" b="0" u="none" baseline="0" noProof="0" dirty="0"/>
              <a:t>translation.</a:t>
            </a:r>
            <a:endParaRPr lang="en-US" baseline="0" noProof="0" dirty="0"/>
          </a:p>
          <a:p>
            <a:pPr marL="0" indent="0" defTabSz="109728">
              <a:buFont typeface="Wingdings" pitchFamily="2" charset="2"/>
              <a:buNone/>
            </a:pPr>
            <a:r>
              <a:rPr lang="en-US" baseline="0" noProof="0" dirty="0"/>
              <a:t>	This is what the Greek NT says.</a:t>
            </a:r>
          </a:p>
          <a:p>
            <a:pPr marL="0" indent="0" defTabSz="109728">
              <a:buFont typeface="Wingdings" pitchFamily="2" charset="2"/>
              <a:buNone/>
            </a:pPr>
            <a:r>
              <a:rPr lang="en-US" baseline="0" noProof="0" dirty="0"/>
              <a:t>	We are to bring people to JC alive+ </a:t>
            </a:r>
            <a:r>
              <a:rPr lang="en-US" b="1" i="0" u="none" baseline="0" noProof="0" dirty="0"/>
              <a:t>conscious </a:t>
            </a:r>
            <a:r>
              <a:rPr lang="en-US" b="0" i="0" u="none" baseline="0" noProof="0" dirty="0"/>
              <a:t>not baited+ </a:t>
            </a:r>
            <a:r>
              <a:rPr lang="en-US" b="0" i="0" u="none" baseline="0" noProof="0" dirty="0" err="1"/>
              <a:t>hk</a:t>
            </a:r>
            <a:r>
              <a:rPr lang="en-US" b="0" i="0" u="none" baseline="0" noProof="0" dirty="0"/>
              <a:t>.</a:t>
            </a:r>
            <a:endParaRPr lang="en-US" baseline="0" noProof="0" dirty="0"/>
          </a:p>
          <a:p>
            <a:pPr marL="0" indent="-171450" defTabSz="109728">
              <a:buFont typeface="Wingdings" pitchFamily="2" charset="2"/>
              <a:buChar char="Ø"/>
            </a:pPr>
            <a:r>
              <a:rPr lang="en-US" baseline="0" noProof="0" dirty="0"/>
              <a:t>JC used 290 open questions !</a:t>
            </a:r>
          </a:p>
        </p:txBody>
      </p:sp>
      <p:sp>
        <p:nvSpPr>
          <p:cNvPr id="4" name="Slide Number Placeholder 3"/>
          <p:cNvSpPr>
            <a:spLocks noGrp="1"/>
          </p:cNvSpPr>
          <p:nvPr>
            <p:ph type="sldNum" sz="quarter" idx="10"/>
          </p:nvPr>
        </p:nvSpPr>
        <p:spPr/>
        <p:txBody>
          <a:bodyPr/>
          <a:lstStyle/>
          <a:p>
            <a:fld id="{DFE632BB-FDAE-46AD-AA66-78968FD932E6}" type="slidenum">
              <a:rPr lang="fr-FR" smtClean="0"/>
              <a:t>4</a:t>
            </a:fld>
            <a:endParaRPr lang="fr-FR"/>
          </a:p>
        </p:txBody>
      </p:sp>
    </p:spTree>
    <p:extLst>
      <p:ext uri="{BB962C8B-B14F-4D97-AF65-F5344CB8AC3E}">
        <p14:creationId xmlns:p14="http://schemas.microsoft.com/office/powerpoint/2010/main" val="144699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09728">
              <a:buFont typeface="Wingdings" pitchFamily="2" charset="2"/>
              <a:buNone/>
            </a:pPr>
            <a:r>
              <a:rPr lang="en-US" u="none" noProof="0" dirty="0"/>
              <a:t>So the </a:t>
            </a:r>
            <a:r>
              <a:rPr lang="en-US" i="1" u="sng" noProof="0" dirty="0"/>
              <a:t>2</a:t>
            </a:r>
            <a:r>
              <a:rPr lang="en-US" i="1" u="sng" baseline="30000" noProof="0" dirty="0"/>
              <a:t>nd</a:t>
            </a:r>
            <a:r>
              <a:rPr lang="en-US" i="1" u="sng" noProof="0" dirty="0"/>
              <a:t> Method of the Master </a:t>
            </a:r>
            <a:r>
              <a:rPr lang="en-US" u="none" noProof="0" dirty="0"/>
              <a:t>is to use a </a:t>
            </a:r>
            <a:r>
              <a:rPr lang="en-US" b="1" u="none" noProof="0" dirty="0"/>
              <a:t>net of truth</a:t>
            </a:r>
            <a:r>
              <a:rPr lang="en-US" b="1" u="none" baseline="0" noProof="0" dirty="0"/>
              <a:t> </a:t>
            </a:r>
            <a:r>
              <a:rPr lang="en-US" u="none" baseline="0" noProof="0" dirty="0"/>
              <a:t>and draw it in with questions. (290 ques)</a:t>
            </a:r>
            <a:endParaRPr lang="en-US" noProof="0" dirty="0"/>
          </a:p>
          <a:p>
            <a:pPr marL="0" indent="-171450" defTabSz="109728">
              <a:buFont typeface="Wingdings" pitchFamily="2" charset="2"/>
              <a:buChar char="Ø"/>
            </a:pPr>
            <a:r>
              <a:rPr lang="en-US" noProof="0" dirty="0"/>
              <a:t>According</a:t>
            </a:r>
            <a:r>
              <a:rPr lang="en-US" baseline="0" noProof="0" dirty="0"/>
              <a:t> to </a:t>
            </a:r>
            <a:r>
              <a:rPr lang="en-US" b="0" baseline="0" noProof="0" dirty="0"/>
              <a:t>vs1-3</a:t>
            </a:r>
            <a:r>
              <a:rPr lang="en-US" baseline="0" noProof="0" dirty="0"/>
              <a:t>, Jesus </a:t>
            </a:r>
            <a:r>
              <a:rPr lang="en-US" b="1" baseline="0" noProof="0" dirty="0"/>
              <a:t>asked a service </a:t>
            </a:r>
            <a:r>
              <a:rPr lang="en-US" baseline="0" noProof="0" dirty="0"/>
              <a:t>of Peter. This is the </a:t>
            </a:r>
            <a:r>
              <a:rPr lang="en-US" b="0" i="1" u="sng" baseline="0" noProof="0" dirty="0"/>
              <a:t>3</a:t>
            </a:r>
            <a:r>
              <a:rPr lang="en-US" b="0" i="1" u="sng" baseline="30000" noProof="0" dirty="0"/>
              <a:t>rd</a:t>
            </a:r>
            <a:r>
              <a:rPr lang="en-US" b="0" i="1" u="sng" baseline="0" noProof="0" dirty="0"/>
              <a:t> Method of the Master</a:t>
            </a:r>
            <a:r>
              <a:rPr lang="en-US" b="0" i="0" u="none" baseline="0" noProof="0" dirty="0"/>
              <a:t>.</a:t>
            </a:r>
            <a:endParaRPr lang="en-US" baseline="0" noProof="0" dirty="0"/>
          </a:p>
          <a:p>
            <a:pPr marL="0" indent="0" defTabSz="109728">
              <a:buFont typeface="Wingdings" pitchFamily="2" charset="2"/>
              <a:buNone/>
            </a:pPr>
            <a:r>
              <a:rPr lang="en-US" baseline="0" noProof="0" dirty="0"/>
              <a:t>	Remember the woman at the well and Zacchaeus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5</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09728">
              <a:buFont typeface="Wingdings" pitchFamily="2" charset="2"/>
              <a:buNone/>
            </a:pPr>
            <a:r>
              <a:rPr lang="en-US" b="1" u="none" noProof="0" dirty="0"/>
              <a:t>JC left the comfort of Heaven </a:t>
            </a:r>
            <a:r>
              <a:rPr lang="en-US" b="0" u="none" noProof="0" dirty="0"/>
              <a:t>according</a:t>
            </a:r>
            <a:r>
              <a:rPr lang="en-US" b="0" u="none" baseline="0" noProof="0" dirty="0"/>
              <a:t> to </a:t>
            </a:r>
            <a:r>
              <a:rPr lang="en-US" b="0" u="none" noProof="0" dirty="0"/>
              <a:t>Jn17v7.</a:t>
            </a:r>
            <a:endParaRPr lang="en-US" noProof="0" dirty="0"/>
          </a:p>
          <a:p>
            <a:pPr marL="0" indent="-171450" defTabSz="109728">
              <a:buFont typeface="Wingdings" pitchFamily="2" charset="2"/>
              <a:buChar char="Ø"/>
            </a:pPr>
            <a:r>
              <a:rPr lang="en-US" noProof="0" dirty="0"/>
              <a:t>Jesus was a carpenter, not a seaman.  He hung on as the waves bounced Him up and down. He went </a:t>
            </a:r>
            <a:r>
              <a:rPr lang="en-US" b="1" i="1" noProof="0" dirty="0"/>
              <a:t>out of His comfort zone</a:t>
            </a:r>
            <a:r>
              <a:rPr lang="en-US" noProof="0" dirty="0"/>
              <a:t>. </a:t>
            </a:r>
            <a:endParaRPr lang="en-US" baseline="0" noProof="0" dirty="0"/>
          </a:p>
          <a:p>
            <a:pPr marL="0" indent="-171450" defTabSz="109728">
              <a:buFont typeface="Wingdings" pitchFamily="2" charset="2"/>
              <a:buChar char="Ø"/>
            </a:pPr>
            <a:r>
              <a:rPr lang="en-US" noProof="0" dirty="0"/>
              <a:t>This is the</a:t>
            </a:r>
            <a:r>
              <a:rPr lang="en-US" baseline="0" noProof="0" dirty="0"/>
              <a:t> </a:t>
            </a:r>
            <a:r>
              <a:rPr lang="en-US" b="0" i="1" u="sng" baseline="0" noProof="0" dirty="0"/>
              <a:t>4</a:t>
            </a:r>
            <a:r>
              <a:rPr lang="en-US" b="0" i="1" u="sng" baseline="30000" noProof="0" dirty="0"/>
              <a:t>th</a:t>
            </a:r>
            <a:r>
              <a:rPr lang="en-US" b="0" i="1" u="sng" baseline="0" noProof="0" dirty="0"/>
              <a:t> </a:t>
            </a:r>
            <a:r>
              <a:rPr lang="en-US" b="0" i="1" u="sng" baseline="0" noProof="0" dirty="0" err="1"/>
              <a:t>Mthd</a:t>
            </a:r>
            <a:r>
              <a:rPr lang="en-US" b="0" i="1" u="sng" baseline="0" noProof="0" dirty="0"/>
              <a:t> </a:t>
            </a:r>
            <a:r>
              <a:rPr lang="en-US" i="1" u="sng" baseline="0" noProof="0" dirty="0"/>
              <a:t>of the </a:t>
            </a:r>
            <a:r>
              <a:rPr lang="en-US" i="1" u="sng" baseline="0" noProof="0" dirty="0" err="1"/>
              <a:t>Mstr</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6</a:t>
            </a:fld>
            <a:endParaRPr lang="fr-FR"/>
          </a:p>
        </p:txBody>
      </p:sp>
    </p:spTree>
    <p:extLst>
      <p:ext uri="{BB962C8B-B14F-4D97-AF65-F5344CB8AC3E}">
        <p14:creationId xmlns:p14="http://schemas.microsoft.com/office/powerpoint/2010/main" val="41148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09728">
              <a:buFont typeface="Wingdings" pitchFamily="2" charset="2"/>
              <a:buNone/>
            </a:pPr>
            <a:r>
              <a:rPr lang="en-US" b="1" i="0" baseline="0" noProof="0" dirty="0"/>
              <a:t>Jesus didn’t wait for the lost to come to Him</a:t>
            </a:r>
            <a:r>
              <a:rPr lang="en-US" b="0" i="0" baseline="0" noProof="0" dirty="0"/>
              <a:t> </a:t>
            </a:r>
            <a:r>
              <a:rPr lang="en-US" b="0" i="0" baseline="0" noProof="0" dirty="0" err="1"/>
              <a:t>accrdig</a:t>
            </a:r>
            <a:r>
              <a:rPr lang="en-US" b="0" i="0" baseline="0" noProof="0" dirty="0"/>
              <a:t> to Lk19v10</a:t>
            </a:r>
            <a:endParaRPr lang="en-US" b="0" baseline="0" noProof="0" dirty="0"/>
          </a:p>
          <a:p>
            <a:pPr marL="0" indent="-171450" defTabSz="109728">
              <a:buFont typeface="Wingdings" pitchFamily="2" charset="2"/>
              <a:buChar char="Ø"/>
            </a:pPr>
            <a:r>
              <a:rPr lang="en-US" noProof="0" dirty="0"/>
              <a:t>Jesus asked Peter to </a:t>
            </a:r>
            <a:r>
              <a:rPr lang="en-US" b="1" i="1" u="none" noProof="0" dirty="0"/>
              <a:t>go out</a:t>
            </a:r>
            <a:r>
              <a:rPr lang="en-US" b="0" i="0" u="none" noProof="0" dirty="0"/>
              <a:t> into the deep to catch fish</a:t>
            </a:r>
            <a:r>
              <a:rPr lang="en-US" b="0" i="0" u="none" baseline="0" noProof="0" dirty="0"/>
              <a:t> as a lesson on fishing.</a:t>
            </a:r>
            <a:endParaRPr lang="en-US" noProof="0" dirty="0"/>
          </a:p>
          <a:p>
            <a:pPr marL="0" indent="-171450" defTabSz="109728">
              <a:buFont typeface="Wingdings" pitchFamily="2" charset="2"/>
              <a:buChar char="Ø"/>
            </a:pPr>
            <a:r>
              <a:rPr lang="en-US" baseline="0" noProof="0" dirty="0"/>
              <a:t>The </a:t>
            </a:r>
            <a:r>
              <a:rPr lang="en-US" b="0" i="1" u="sng" baseline="0" noProof="0" dirty="0"/>
              <a:t>5</a:t>
            </a:r>
            <a:r>
              <a:rPr lang="en-US" b="0" i="1" u="sng" baseline="30000" noProof="0" dirty="0"/>
              <a:t>th</a:t>
            </a:r>
            <a:r>
              <a:rPr lang="en-US" b="0" i="1" u="sng" baseline="0" noProof="0" dirty="0"/>
              <a:t> Method of the Master</a:t>
            </a:r>
            <a:r>
              <a:rPr lang="en-US" baseline="0" noProof="0" dirty="0"/>
              <a:t> is to </a:t>
            </a:r>
            <a:r>
              <a:rPr lang="en-US" b="1" i="1" u="none" baseline="0" noProof="0" dirty="0"/>
              <a:t>go</a:t>
            </a:r>
            <a:r>
              <a:rPr lang="en-US" baseline="0" noProof="0" dirty="0"/>
              <a:t> to the lost, not waiting for them to come to a seeker church</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7</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09728">
              <a:buFont typeface="Wingdings" pitchFamily="2" charset="2"/>
              <a:buNone/>
            </a:pPr>
            <a:r>
              <a:rPr lang="en-US" baseline="0" noProof="0" dirty="0"/>
              <a:t>It’s just plain </a:t>
            </a:r>
            <a:r>
              <a:rPr lang="en-US" b="0" i="0" u="none" baseline="0" noProof="0" dirty="0"/>
              <a:t>heavy </a:t>
            </a:r>
            <a:r>
              <a:rPr lang="en-US" b="1" i="1" u="none" baseline="0" noProof="0" dirty="0"/>
              <a:t>work</a:t>
            </a:r>
            <a:r>
              <a:rPr lang="en-US" baseline="0" noProof="0" dirty="0"/>
              <a:t> to sail a fishing boat and drag nets.</a:t>
            </a:r>
          </a:p>
          <a:p>
            <a:pPr marL="0" indent="-171450" defTabSz="109728">
              <a:buFont typeface="Wingdings" pitchFamily="2" charset="2"/>
              <a:buChar char="Ø"/>
            </a:pPr>
            <a:r>
              <a:rPr lang="en-US" noProof="0" dirty="0"/>
              <a:t>The </a:t>
            </a:r>
            <a:r>
              <a:rPr lang="en-US" b="0" i="1" u="sng" noProof="0" dirty="0"/>
              <a:t>6</a:t>
            </a:r>
            <a:r>
              <a:rPr lang="en-US" b="0" i="1" u="sng" baseline="30000" noProof="0" dirty="0"/>
              <a:t>th</a:t>
            </a:r>
            <a:r>
              <a:rPr lang="en-US" b="0" i="1" u="sng" noProof="0" dirty="0"/>
              <a:t> Method of the Master</a:t>
            </a:r>
            <a:r>
              <a:rPr lang="en-US" b="0" i="1" u="none" baseline="0" noProof="0" dirty="0"/>
              <a:t> </a:t>
            </a:r>
            <a:r>
              <a:rPr lang="en-US" baseline="0" noProof="0" dirty="0"/>
              <a:t>is to make the </a:t>
            </a:r>
            <a:r>
              <a:rPr lang="en-US" b="1" i="1" u="none" baseline="0" noProof="0" dirty="0"/>
              <a:t>effort</a:t>
            </a:r>
            <a:r>
              <a:rPr lang="en-US" baseline="0" noProof="0" dirty="0"/>
              <a:t> to fish.</a:t>
            </a:r>
            <a:endParaRPr lang="en-US" noProof="0" dirty="0"/>
          </a:p>
          <a:p>
            <a:pPr marL="0" indent="0" defTabSz="109728">
              <a:buFont typeface="Wingdings" pitchFamily="2" charset="2"/>
              <a:buNone/>
            </a:pPr>
            <a:r>
              <a:rPr lang="en-US" baseline="0" noProof="0" dirty="0"/>
              <a:t>	Peter must have been </a:t>
            </a:r>
            <a:r>
              <a:rPr lang="en-US" b="1" i="1" u="none" baseline="0" noProof="0" dirty="0"/>
              <a:t>tired</a:t>
            </a:r>
            <a:r>
              <a:rPr lang="en-US" baseline="0" noProof="0" dirty="0"/>
              <a:t> after a whole night of work, as he says in </a:t>
            </a:r>
            <a:r>
              <a:rPr lang="en-US" b="1" baseline="0" noProof="0" dirty="0"/>
              <a:t>v5</a:t>
            </a:r>
            <a:r>
              <a:rPr lang="en-US" baseline="0" noProof="0" dirty="0"/>
              <a:t>.</a:t>
            </a:r>
          </a:p>
          <a:p>
            <a:pPr marL="0" indent="0" defTabSz="109728">
              <a:buFont typeface="Wingdings" pitchFamily="2" charset="2"/>
              <a:buNone/>
            </a:pPr>
            <a:r>
              <a:rPr lang="en-US" noProof="0" dirty="0"/>
              <a:t>	But, what is a soul</a:t>
            </a:r>
            <a:r>
              <a:rPr lang="en-US" baseline="0" noProof="0" dirty="0"/>
              <a:t> worth ?</a:t>
            </a:r>
            <a:endParaRPr lang="en-US" noProof="0" dirty="0"/>
          </a:p>
          <a:p>
            <a:pPr marL="0" indent="-171450" defTabSz="109728">
              <a:buFont typeface="Wingdings"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8</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09728">
              <a:buFont typeface="Wingdings" pitchFamily="2" charset="2"/>
              <a:buNone/>
            </a:pPr>
            <a:r>
              <a:rPr lang="en-US" noProof="0" dirty="0"/>
              <a:t>The </a:t>
            </a:r>
            <a:r>
              <a:rPr lang="en-US" b="0" i="1" u="sng" noProof="0" dirty="0"/>
              <a:t>7</a:t>
            </a:r>
            <a:r>
              <a:rPr lang="en-US" b="0" i="1" u="sng" baseline="30000" noProof="0" dirty="0"/>
              <a:t>th</a:t>
            </a:r>
            <a:r>
              <a:rPr lang="en-US" b="0" i="1" u="sng" noProof="0" dirty="0"/>
              <a:t> Method of the Master</a:t>
            </a:r>
            <a:r>
              <a:rPr lang="en-US" b="0" i="1" u="none" baseline="0" noProof="0" dirty="0"/>
              <a:t> </a:t>
            </a:r>
            <a:r>
              <a:rPr lang="en-US" baseline="0" noProof="0" dirty="0"/>
              <a:t>is to </a:t>
            </a:r>
            <a:r>
              <a:rPr lang="en-US" b="1" i="1" u="none" baseline="0" noProof="0" dirty="0"/>
              <a:t>involve</a:t>
            </a:r>
            <a:r>
              <a:rPr lang="en-US" baseline="0" noProof="0" dirty="0"/>
              <a:t> us in His miracle.</a:t>
            </a:r>
            <a:endParaRPr lang="en-US" noProof="0" dirty="0"/>
          </a:p>
          <a:p>
            <a:pPr marL="0" marR="0" indent="-171450" algn="l" defTabSz="109728" rtl="0" eaLnBrk="1" fontAlgn="auto" latinLnBrk="0" hangingPunct="1">
              <a:lnSpc>
                <a:spcPct val="100000"/>
              </a:lnSpc>
              <a:spcBef>
                <a:spcPts val="0"/>
              </a:spcBef>
              <a:spcAft>
                <a:spcPts val="0"/>
              </a:spcAft>
              <a:buClrTx/>
              <a:buSzTx/>
              <a:buFont typeface="Wingdings" pitchFamily="2" charset="2"/>
              <a:buChar char="Ø"/>
              <a:tabLst/>
              <a:defRPr/>
            </a:pPr>
            <a:r>
              <a:rPr lang="en-US" baseline="0" noProof="0" dirty="0"/>
              <a:t>	The Bible reminds us that “</a:t>
            </a:r>
            <a:r>
              <a:rPr lang="en-US" b="1" i="0" u="none" baseline="0" noProof="0" dirty="0"/>
              <a:t>the Lord opened</a:t>
            </a:r>
            <a:r>
              <a:rPr lang="en-US" b="1" baseline="0" noProof="0" dirty="0"/>
              <a:t> her heart</a:t>
            </a:r>
            <a:r>
              <a:rPr lang="en-US" baseline="0" noProof="0" dirty="0"/>
              <a:t>” (Ac16v14) and “</a:t>
            </a:r>
            <a:r>
              <a:rPr lang="en-US" b="1" u="none" baseline="0" noProof="0" dirty="0"/>
              <a:t>God opened a door</a:t>
            </a:r>
            <a:r>
              <a:rPr lang="en-US" baseline="0" noProof="0" dirty="0"/>
              <a:t>” (Ac14v27, 1Co16v9 &amp; 2Co2v12).</a:t>
            </a:r>
          </a:p>
          <a:p>
            <a:pPr marL="0" indent="-171450" defTabSz="109728">
              <a:buFont typeface="Wingdings" pitchFamily="2" charset="2"/>
              <a:buChar char="Ø"/>
            </a:pPr>
            <a:r>
              <a:rPr lang="en-US" noProof="0" dirty="0"/>
              <a:t>All the glory goes</a:t>
            </a:r>
            <a:r>
              <a:rPr lang="en-US" baseline="0" noProof="0" dirty="0"/>
              <a:t> to Him.</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9</a:t>
            </a:fld>
            <a:endParaRPr lang="fr-FR"/>
          </a:p>
        </p:txBody>
      </p:sp>
    </p:spTree>
    <p:extLst>
      <p:ext uri="{BB962C8B-B14F-4D97-AF65-F5344CB8AC3E}">
        <p14:creationId xmlns:p14="http://schemas.microsoft.com/office/powerpoint/2010/main" val="3498221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a:t>Click to </a:t>
            </a:r>
            <a:r>
              <a:rPr lang="fr-FR" noProof="0" dirty="0" err="1"/>
              <a:t>edit</a:t>
            </a:r>
            <a:r>
              <a:rPr lang="fr-FR" noProof="0" dirty="0"/>
              <a:t> Master </a:t>
            </a:r>
            <a:r>
              <a:rPr lang="fr-FR" noProof="0" dirty="0" err="1"/>
              <a:t>text</a:t>
            </a:r>
            <a:r>
              <a:rPr lang="fr-FR" noProof="0" dirty="0"/>
              <a:t> styles</a:t>
            </a:r>
          </a:p>
        </p:txBody>
      </p:sp>
      <p:sp>
        <p:nvSpPr>
          <p:cNvPr id="4"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a:t>Click to </a:t>
            </a:r>
            <a:r>
              <a:rPr lang="fr-FR" noProof="0" dirty="0" err="1"/>
              <a:t>edit</a:t>
            </a:r>
            <a:r>
              <a:rPr lang="fr-FR" noProof="0" dirty="0"/>
              <a:t> Master </a:t>
            </a:r>
            <a:r>
              <a:rPr lang="fr-FR" noProof="0" dirty="0" err="1"/>
              <a:t>text</a:t>
            </a:r>
            <a:r>
              <a:rPr lang="fr-FR" noProof="0" dirty="0"/>
              <a:t> styles</a:t>
            </a:r>
          </a:p>
        </p:txBody>
      </p:sp>
      <p:pic>
        <p:nvPicPr>
          <p:cNvPr id="12" name="Picture 11">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5949281"/>
            <a:ext cx="899592" cy="908720"/>
          </a:xfrm>
          <a:prstGeom prst="rect">
            <a:avLst/>
          </a:prstGeom>
        </p:spPr>
      </p:pic>
    </p:spTree>
    <p:extLst>
      <p:ext uri="{BB962C8B-B14F-4D97-AF65-F5344CB8AC3E}">
        <p14:creationId xmlns:p14="http://schemas.microsoft.com/office/powerpoint/2010/main" val="2582948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4" presetClass="entr" presetSubtype="1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randombar(horizontal)">
                      <p:cBhvr>
                        <p:cTn dur="5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3000">
              <a:srgbClr val="CC0000">
                <a:lumMod val="74000"/>
              </a:srgb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8"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a:t>Click to </a:t>
            </a:r>
            <a:r>
              <a:rPr lang="fr-FR" noProof="0" dirty="0" err="1"/>
              <a:t>edit</a:t>
            </a:r>
            <a:r>
              <a:rPr lang="fr-FR" noProof="0" dirty="0"/>
              <a:t> Master </a:t>
            </a:r>
            <a:r>
              <a:rPr lang="fr-FR" noProof="0" dirty="0" err="1"/>
              <a:t>text</a:t>
            </a:r>
            <a:r>
              <a:rPr lang="fr-FR" noProof="0" dirty="0"/>
              <a:t> styles</a:t>
            </a:r>
          </a:p>
        </p:txBody>
      </p:sp>
      <p:sp>
        <p:nvSpPr>
          <p:cNvPr id="9"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a:t>Click to </a:t>
            </a:r>
            <a:r>
              <a:rPr lang="fr-FR" noProof="0" dirty="0" err="1"/>
              <a:t>edit</a:t>
            </a:r>
            <a:r>
              <a:rPr lang="fr-FR" noProof="0" dirty="0"/>
              <a:t> Master </a:t>
            </a:r>
            <a:r>
              <a:rPr lang="fr-FR" noProof="0" dirty="0" err="1"/>
              <a:t>text</a:t>
            </a:r>
            <a:r>
              <a:rPr lang="fr-FR" noProof="0" dirty="0"/>
              <a:t> styles</a:t>
            </a:r>
          </a:p>
        </p:txBody>
      </p:sp>
      <p:pic>
        <p:nvPicPr>
          <p:cNvPr id="2" name="Picture 1">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9" y="5949280"/>
            <a:ext cx="899592" cy="908720"/>
          </a:xfrm>
          <a:prstGeom prst="rect">
            <a:avLst/>
          </a:prstGeom>
        </p:spPr>
      </p:pic>
    </p:spTree>
    <p:extLst>
      <p:ext uri="{BB962C8B-B14F-4D97-AF65-F5344CB8AC3E}">
        <p14:creationId xmlns:p14="http://schemas.microsoft.com/office/powerpoint/2010/main" val="3246146568"/>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heel(1)">
                                      <p:cBhvr>
                                        <p:cTn id="1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21"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heel(1)">
                      <p:cBhvr>
                        <p:cTn dur="20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74754"/>
      </p:ext>
    </p:extLst>
  </p:cSld>
  <p:clrMap bg1="dk1" tx1="lt1" bg2="dk2" tx2="lt2" accent1="accent1" accent2="accent2" accent3="accent3" accent4="accent4" accent5="accent5" accent6="accent6" hlink="hlink" folHlink="folHlink"/>
  <p:sldLayoutIdLst>
    <p:sldLayoutId id="2147483652" r:id="rId1"/>
    <p:sldLayoutId id="2147483649" r:id="rId2"/>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azbible.yolasite.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620688"/>
            <a:ext cx="9144000" cy="6237312"/>
          </a:xfrm>
        </p:spPr>
      </p:pic>
    </p:spTree>
    <p:extLst>
      <p:ext uri="{BB962C8B-B14F-4D97-AF65-F5344CB8AC3E}">
        <p14:creationId xmlns:p14="http://schemas.microsoft.com/office/powerpoint/2010/main" val="5022618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Peter had never seen this !</a:t>
            </a:r>
          </a:p>
        </p:txBody>
      </p:sp>
      <p:sp>
        <p:nvSpPr>
          <p:cNvPr id="4" name="Content Placeholder 3"/>
          <p:cNvSpPr>
            <a:spLocks noGrp="1"/>
          </p:cNvSpPr>
          <p:nvPr>
            <p:ph sz="half" idx="2"/>
          </p:nvPr>
        </p:nvSpPr>
        <p:spPr/>
        <p:txBody>
          <a:bodyPr/>
          <a:lstStyle/>
          <a:p>
            <a:r>
              <a:rPr lang="en-US" dirty="0">
                <a:latin typeface="Arial" pitchFamily="34" charset="0"/>
                <a:cs typeface="Arial" pitchFamily="34" charset="0"/>
              </a:rPr>
              <a:t>We need to worship Him.</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5616" y="1202634"/>
            <a:ext cx="6552728" cy="4750728"/>
          </a:xfrm>
        </p:spPr>
      </p:pic>
    </p:spTree>
    <p:extLst>
      <p:ext uri="{BB962C8B-B14F-4D97-AF65-F5344CB8AC3E}">
        <p14:creationId xmlns:p14="http://schemas.microsoft.com/office/powerpoint/2010/main" val="3861126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What are you waiting for ?</a:t>
            </a: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“When Simon Peter saw that, he fell down at Jesus' feet, saying, ‘</a:t>
            </a:r>
            <a:r>
              <a:rPr lang="en-US" i="1" u="sng" dirty="0">
                <a:latin typeface="Arial" pitchFamily="34" charset="0"/>
                <a:cs typeface="Arial" pitchFamily="34" charset="0"/>
              </a:rPr>
              <a:t>Go away from me</a:t>
            </a:r>
            <a:r>
              <a:rPr lang="en-US" dirty="0">
                <a:latin typeface="Arial" pitchFamily="34" charset="0"/>
                <a:cs typeface="Arial" pitchFamily="34" charset="0"/>
              </a:rPr>
              <a:t> Lord, for I am a sinful man!’ ”      </a:t>
            </a:r>
            <a:r>
              <a:rPr lang="en-US" b="1" i="1" dirty="0">
                <a:solidFill>
                  <a:srgbClr val="00FF00"/>
                </a:solidFill>
                <a:latin typeface="Arial" pitchFamily="34" charset="0"/>
                <a:cs typeface="Arial" pitchFamily="34" charset="0"/>
              </a:rPr>
              <a:t>Luke 5v8 </a:t>
            </a:r>
            <a:r>
              <a:rPr lang="en-US" sz="2400" b="1" i="1" dirty="0">
                <a:solidFill>
                  <a:srgbClr val="00FF00"/>
                </a:solidFill>
                <a:latin typeface="Arial" pitchFamily="34" charset="0"/>
                <a:cs typeface="Arial" pitchFamily="34" charset="0"/>
              </a:rPr>
              <a:t>NASB</a:t>
            </a:r>
          </a:p>
        </p:txBody>
      </p:sp>
      <p:sp>
        <p:nvSpPr>
          <p:cNvPr id="4" name="Content Placeholder 3"/>
          <p:cNvSpPr>
            <a:spLocks noGrp="1"/>
          </p:cNvSpPr>
          <p:nvPr>
            <p:ph sz="half" idx="2"/>
          </p:nvPr>
        </p:nvSpPr>
        <p:spPr/>
        <p:txBody>
          <a:bodyPr/>
          <a:lstStyle/>
          <a:p>
            <a:r>
              <a:rPr lang="en-US" sz="4700" dirty="0">
                <a:latin typeface="Arial" pitchFamily="34" charset="0"/>
                <a:cs typeface="Arial" pitchFamily="34" charset="0"/>
              </a:rPr>
              <a:t>Jesus has forgiven the past.</a:t>
            </a:r>
          </a:p>
        </p:txBody>
      </p:sp>
    </p:spTree>
    <p:extLst>
      <p:ext uri="{BB962C8B-B14F-4D97-AF65-F5344CB8AC3E}">
        <p14:creationId xmlns:p14="http://schemas.microsoft.com/office/powerpoint/2010/main" val="2392457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We have a choice.</a:t>
            </a:r>
          </a:p>
        </p:txBody>
      </p:sp>
      <p:sp>
        <p:nvSpPr>
          <p:cNvPr id="4" name="Content Placeholder 3"/>
          <p:cNvSpPr>
            <a:spLocks noGrp="1"/>
          </p:cNvSpPr>
          <p:nvPr>
            <p:ph sz="half" idx="2"/>
          </p:nvPr>
        </p:nvSpPr>
        <p:spPr/>
        <p:txBody>
          <a:bodyPr/>
          <a:lstStyle/>
          <a:p>
            <a:r>
              <a:rPr lang="en-US" dirty="0">
                <a:latin typeface="Arial" pitchFamily="34" charset="0"/>
                <a:cs typeface="Arial" pitchFamily="34" charset="0"/>
              </a:rPr>
              <a:t>We need to follow Him.</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03350" y="1196975"/>
            <a:ext cx="6337300" cy="4752975"/>
          </a:xfrm>
        </p:spPr>
      </p:pic>
    </p:spTree>
    <p:extLst>
      <p:ext uri="{BB962C8B-B14F-4D97-AF65-F5344CB8AC3E}">
        <p14:creationId xmlns:p14="http://schemas.microsoft.com/office/powerpoint/2010/main" val="883635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sz="4800" dirty="0">
                <a:latin typeface="Arial" pitchFamily="34" charset="0"/>
                <a:cs typeface="Arial" pitchFamily="34" charset="0"/>
              </a:rPr>
              <a:t>Does Jesus want poor beggars ?</a:t>
            </a: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“When they had brought their boats to land, </a:t>
            </a:r>
            <a:r>
              <a:rPr lang="en-US" b="1" i="1" u="sng" dirty="0">
                <a:latin typeface="Arial" pitchFamily="34" charset="0"/>
                <a:cs typeface="Arial" pitchFamily="34" charset="0"/>
              </a:rPr>
              <a:t>they left everything</a:t>
            </a:r>
            <a:r>
              <a:rPr lang="en-US" dirty="0">
                <a:latin typeface="Arial" pitchFamily="34" charset="0"/>
                <a:cs typeface="Arial" pitchFamily="34" charset="0"/>
              </a:rPr>
              <a:t> and followed Him.”  </a:t>
            </a:r>
            <a:r>
              <a:rPr lang="en-US" b="1" i="1" dirty="0">
                <a:solidFill>
                  <a:srgbClr val="00FF00"/>
                </a:solidFill>
                <a:latin typeface="Arial" pitchFamily="34" charset="0"/>
                <a:cs typeface="Arial" pitchFamily="34" charset="0"/>
              </a:rPr>
              <a:t>Luke 5v11 </a:t>
            </a:r>
            <a:r>
              <a:rPr lang="en-US" sz="2400" b="1" i="1" dirty="0">
                <a:solidFill>
                  <a:srgbClr val="00FF00"/>
                </a:solidFill>
                <a:latin typeface="Arial" pitchFamily="34" charset="0"/>
                <a:cs typeface="Arial" pitchFamily="34" charset="0"/>
              </a:rPr>
              <a:t>NASB</a:t>
            </a:r>
          </a:p>
        </p:txBody>
      </p:sp>
      <p:sp>
        <p:nvSpPr>
          <p:cNvPr id="4" name="Content Placeholder 3"/>
          <p:cNvSpPr>
            <a:spLocks noGrp="1"/>
          </p:cNvSpPr>
          <p:nvPr>
            <p:ph sz="half" idx="2"/>
          </p:nvPr>
        </p:nvSpPr>
        <p:spPr/>
        <p:txBody>
          <a:bodyPr/>
          <a:lstStyle/>
          <a:p>
            <a:r>
              <a:rPr lang="en-US" dirty="0">
                <a:latin typeface="Arial" pitchFamily="34" charset="0"/>
                <a:cs typeface="Arial" pitchFamily="34" charset="0"/>
              </a:rPr>
              <a:t>They gave it all to Jesus.</a:t>
            </a:r>
          </a:p>
        </p:txBody>
      </p:sp>
    </p:spTree>
    <p:extLst>
      <p:ext uri="{BB962C8B-B14F-4D97-AF65-F5344CB8AC3E}">
        <p14:creationId xmlns:p14="http://schemas.microsoft.com/office/powerpoint/2010/main" val="1806741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a:latin typeface="Arial" pitchFamily="34" charset="0"/>
                <a:cs typeface="Arial" pitchFamily="34" charset="0"/>
              </a:rPr>
              <a:t>Review, React and Remember :</a:t>
            </a:r>
          </a:p>
        </p:txBody>
      </p:sp>
      <p:sp>
        <p:nvSpPr>
          <p:cNvPr id="4" name="Content Placeholder 3"/>
          <p:cNvSpPr>
            <a:spLocks noGrp="1"/>
          </p:cNvSpPr>
          <p:nvPr>
            <p:ph sz="half" idx="2"/>
          </p:nvPr>
        </p:nvSpPr>
        <p:spPr/>
        <p:txBody>
          <a:bodyPr/>
          <a:lstStyle/>
          <a:p>
            <a:r>
              <a:rPr lang="en-US" b="0" dirty="0">
                <a:latin typeface="Arial" pitchFamily="34" charset="0"/>
                <a:cs typeface="Arial" pitchFamily="34" charset="0"/>
              </a:rPr>
              <a:t>www.AzBible.yolasite.com</a:t>
            </a:r>
          </a:p>
        </p:txBody>
      </p:sp>
      <p:sp>
        <p:nvSpPr>
          <p:cNvPr id="11" name="Content Placeholder 10"/>
          <p:cNvSpPr>
            <a:spLocks noGrp="1"/>
          </p:cNvSpPr>
          <p:nvPr>
            <p:ph sz="half" idx="1"/>
          </p:nvPr>
        </p:nvSpPr>
        <p:spPr>
          <a:xfrm>
            <a:off x="0" y="1196752"/>
            <a:ext cx="9144000" cy="4752528"/>
          </a:xfrm>
        </p:spPr>
        <p:txBody>
          <a:bodyPr>
            <a:normAutofit/>
          </a:bodyPr>
          <a:lstStyle/>
          <a:p>
            <a:pPr marL="685800" indent="-685800" algn="l">
              <a:buClr>
                <a:srgbClr val="FFC000"/>
              </a:buClr>
              <a:buFont typeface="Wingdings" pitchFamily="2" charset="2"/>
              <a:buChar char="Ø"/>
            </a:pPr>
            <a:r>
              <a:rPr lang="en-US" b="1" i="1" u="sng" dirty="0">
                <a:latin typeface="Arial" pitchFamily="34" charset="0"/>
                <a:cs typeface="Arial" pitchFamily="34" charset="0"/>
              </a:rPr>
              <a:t>All</a:t>
            </a:r>
            <a:r>
              <a:rPr lang="en-US" dirty="0">
                <a:latin typeface="Arial" pitchFamily="34" charset="0"/>
                <a:cs typeface="Arial" pitchFamily="34" charset="0"/>
              </a:rPr>
              <a:t> Christians are called to lead others to Christ.</a:t>
            </a:r>
          </a:p>
          <a:p>
            <a:pPr marL="685800" indent="-685800" algn="l">
              <a:buClr>
                <a:srgbClr val="FFC000"/>
              </a:buClr>
              <a:buFont typeface="Wingdings" pitchFamily="2" charset="2"/>
              <a:buChar char="Ø"/>
            </a:pPr>
            <a:r>
              <a:rPr lang="en-US" b="1" i="1" u="sng" dirty="0">
                <a:latin typeface="Arial" pitchFamily="34" charset="0"/>
                <a:cs typeface="Arial" pitchFamily="34" charset="0"/>
              </a:rPr>
              <a:t>Lk5v10</a:t>
            </a:r>
            <a:r>
              <a:rPr lang="en-US" dirty="0">
                <a:latin typeface="Arial" pitchFamily="34" charset="0"/>
                <a:cs typeface="Arial" pitchFamily="34" charset="0"/>
              </a:rPr>
              <a:t> reveals 10 of the 70 Methods of the Master.</a:t>
            </a:r>
          </a:p>
          <a:p>
            <a:pPr marL="685800" indent="-685800" algn="l">
              <a:buClr>
                <a:srgbClr val="FFC000"/>
              </a:buClr>
              <a:buFont typeface="Wingdings" pitchFamily="2" charset="2"/>
              <a:buChar char="Ø"/>
            </a:pPr>
            <a:r>
              <a:rPr lang="en-US" b="1" i="1" u="sng" dirty="0">
                <a:latin typeface="Arial" pitchFamily="34" charset="0"/>
                <a:cs typeface="Arial" pitchFamily="34" charset="0"/>
              </a:rPr>
              <a:t>Let’s start</a:t>
            </a:r>
            <a:r>
              <a:rPr lang="en-US" dirty="0">
                <a:latin typeface="Arial" pitchFamily="34" charset="0"/>
                <a:cs typeface="Arial" pitchFamily="34" charset="0"/>
              </a:rPr>
              <a:t> “from now on” !</a:t>
            </a:r>
          </a:p>
        </p:txBody>
      </p:sp>
      <p:pic>
        <p:nvPicPr>
          <p:cNvPr id="13" name="Content Placeholder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5949279"/>
            <a:ext cx="899592" cy="908721"/>
          </a:xfrm>
          <a:prstGeom prst="rect">
            <a:avLst/>
          </a:prstGeom>
        </p:spPr>
      </p:pic>
    </p:spTree>
    <p:extLst>
      <p:ext uri="{BB962C8B-B14F-4D97-AF65-F5344CB8AC3E}">
        <p14:creationId xmlns:p14="http://schemas.microsoft.com/office/powerpoint/2010/main" val="271307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anim calcmode="lin" valueType="num">
                                      <p:cBhvr>
                                        <p:cTn id="1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0"/>
                                        <p:tgtEl>
                                          <p:spTgt spid="11">
                                            <p:txEl>
                                              <p:pRg st="1" end="1"/>
                                            </p:txEl>
                                          </p:spTgt>
                                        </p:tgtEl>
                                      </p:cBhvr>
                                    </p:animEffect>
                                    <p:anim calcmode="lin" valueType="num">
                                      <p:cBhvr>
                                        <p:cTn id="2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1000"/>
                                        <p:tgtEl>
                                          <p:spTgt spid="11">
                                            <p:txEl>
                                              <p:pRg st="2" end="2"/>
                                            </p:txEl>
                                          </p:spTgt>
                                        </p:tgtEl>
                                      </p:cBhvr>
                                    </p:animEffect>
                                    <p:anim calcmode="lin" valueType="num">
                                      <p:cBhvr>
                                        <p:cTn id="3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heel(1)">
                                      <p:cBhvr>
                                        <p:cTn id="3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6048" y="319814"/>
            <a:ext cx="3827952" cy="6531223"/>
          </a:xfrm>
        </p:spPr>
        <p:txBody>
          <a:bodyPr>
            <a:normAutofit/>
          </a:bodyPr>
          <a:lstStyle/>
          <a:p>
            <a:pPr>
              <a:lnSpc>
                <a:spcPts val="7000"/>
              </a:lnSpc>
            </a:pPr>
            <a:r>
              <a:rPr lang="en-US" sz="4800" b="1" dirty="0">
                <a:latin typeface="Arial" panose="020B0604020202020204" pitchFamily="34" charset="0"/>
                <a:cs typeface="Arial" panose="020B0604020202020204" pitchFamily="34" charset="0"/>
              </a:rPr>
              <a:t>“</a:t>
            </a:r>
            <a:r>
              <a:rPr lang="en-US" sz="4800" dirty="0">
                <a:latin typeface="Arial" panose="020B0604020202020204" pitchFamily="34" charset="0"/>
                <a:cs typeface="Arial" panose="020B0604020202020204" pitchFamily="34" charset="0"/>
              </a:rPr>
              <a:t>Do not fear</a:t>
            </a:r>
            <a:r>
              <a:rPr lang="en-US" sz="4800" b="1" dirty="0">
                <a:latin typeface="Arial" panose="020B0604020202020204" pitchFamily="34" charset="0"/>
                <a:cs typeface="Arial" panose="020B0604020202020204" pitchFamily="34" charset="0"/>
              </a:rPr>
              <a:t>, </a:t>
            </a:r>
            <a:r>
              <a:rPr lang="en-US" sz="4800" b="1" i="1" u="sng" dirty="0">
                <a:solidFill>
                  <a:srgbClr val="FFFF00"/>
                </a:solidFill>
                <a:latin typeface="Arial" panose="020B0604020202020204" pitchFamily="34" charset="0"/>
                <a:cs typeface="Arial" panose="020B0604020202020204" pitchFamily="34" charset="0"/>
              </a:rPr>
              <a:t>from now on</a:t>
            </a:r>
            <a:r>
              <a:rPr lang="en-US" sz="4800" dirty="0">
                <a:solidFill>
                  <a:srgbClr val="FFFF00"/>
                </a:solidFill>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you will be catching men.”</a:t>
            </a:r>
          </a:p>
          <a:p>
            <a:pPr algn="l">
              <a:lnSpc>
                <a:spcPts val="7000"/>
              </a:lnSpc>
            </a:pPr>
            <a:r>
              <a:rPr lang="en-US" sz="4000" b="1" i="1" dirty="0">
                <a:solidFill>
                  <a:srgbClr val="00FF00"/>
                </a:solidFill>
                <a:latin typeface="Arial" panose="020B0604020202020204" pitchFamily="34" charset="0"/>
                <a:cs typeface="Arial" panose="020B0604020202020204" pitchFamily="34" charset="0"/>
              </a:rPr>
              <a:t>  Luke 5v10</a:t>
            </a:r>
          </a:p>
          <a:p>
            <a:pPr algn="l"/>
            <a:r>
              <a:rPr lang="en-US" sz="2400" b="1" i="1" dirty="0">
                <a:solidFill>
                  <a:srgbClr val="00FF00"/>
                </a:solidFill>
                <a:latin typeface="Arial" panose="020B0604020202020204" pitchFamily="34" charset="0"/>
                <a:cs typeface="Arial" panose="020B0604020202020204" pitchFamily="34" charset="0"/>
              </a:rPr>
              <a:t>             NASB</a:t>
            </a:r>
          </a:p>
        </p:txBody>
      </p:sp>
      <p:pic>
        <p:nvPicPr>
          <p:cNvPr id="9"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7" y="326777"/>
            <a:ext cx="5297591" cy="6524260"/>
          </a:xfrm>
          <a:prstGeom prst="rect">
            <a:avLst/>
          </a:prstGeom>
        </p:spPr>
      </p:pic>
    </p:spTree>
    <p:extLst>
      <p:ext uri="{BB962C8B-B14F-4D97-AF65-F5344CB8AC3E}">
        <p14:creationId xmlns:p14="http://schemas.microsoft.com/office/powerpoint/2010/main" val="590729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All the Bible in its Context</a:t>
            </a:r>
          </a:p>
        </p:txBody>
      </p:sp>
      <p:sp>
        <p:nvSpPr>
          <p:cNvPr id="3" name="Content Placeholder 2"/>
          <p:cNvSpPr>
            <a:spLocks noGrp="1"/>
          </p:cNvSpPr>
          <p:nvPr>
            <p:ph sz="half" idx="1"/>
          </p:nvPr>
        </p:nvSpPr>
        <p:spPr>
          <a:xfrm>
            <a:off x="0" y="1196752"/>
            <a:ext cx="9144000" cy="4752528"/>
          </a:xfrm>
        </p:spPr>
        <p:txBody>
          <a:bodyPr>
            <a:normAutofit/>
          </a:bodyPr>
          <a:lstStyle/>
          <a:p>
            <a:pPr>
              <a:lnSpc>
                <a:spcPts val="7000"/>
              </a:lnSpc>
            </a:pPr>
            <a:r>
              <a:rPr lang="en-US" sz="5400" b="1" dirty="0">
                <a:latin typeface="Arial" panose="020B0604020202020204" pitchFamily="34" charset="0"/>
                <a:cs typeface="Arial" panose="020B0604020202020204" pitchFamily="34" charset="0"/>
              </a:rPr>
              <a:t>“</a:t>
            </a:r>
            <a:r>
              <a:rPr lang="en-US" sz="5400" b="1" i="1" u="sng" dirty="0">
                <a:latin typeface="Arial" panose="020B0604020202020204" pitchFamily="34" charset="0"/>
                <a:cs typeface="Arial" panose="020B0604020202020204" pitchFamily="34" charset="0"/>
              </a:rPr>
              <a:t>Do not fear</a:t>
            </a:r>
            <a:r>
              <a:rPr lang="en-US" sz="5400" b="1" dirty="0">
                <a:latin typeface="Arial" panose="020B0604020202020204" pitchFamily="34" charset="0"/>
                <a:cs typeface="Arial" panose="020B0604020202020204" pitchFamily="34" charset="0"/>
              </a:rPr>
              <a:t>, </a:t>
            </a:r>
            <a:r>
              <a:rPr lang="en-US" sz="5400" dirty="0">
                <a:latin typeface="Arial" panose="020B0604020202020204" pitchFamily="34" charset="0"/>
                <a:cs typeface="Arial" panose="020B0604020202020204" pitchFamily="34" charset="0"/>
              </a:rPr>
              <a:t>from now on you will be catching men.”</a:t>
            </a:r>
          </a:p>
          <a:p>
            <a:pPr>
              <a:lnSpc>
                <a:spcPts val="7000"/>
              </a:lnSpc>
            </a:pPr>
            <a:r>
              <a:rPr lang="en-US" sz="4400" b="1" i="1" dirty="0">
                <a:solidFill>
                  <a:srgbClr val="00FF00"/>
                </a:solidFill>
                <a:latin typeface="Arial" panose="020B0604020202020204" pitchFamily="34" charset="0"/>
                <a:cs typeface="Arial" panose="020B0604020202020204" pitchFamily="34" charset="0"/>
              </a:rPr>
              <a:t>  Luke 5v10 </a:t>
            </a:r>
            <a:r>
              <a:rPr lang="en-US" sz="2800" b="1" i="1" dirty="0">
                <a:solidFill>
                  <a:srgbClr val="00FF00"/>
                </a:solidFill>
                <a:latin typeface="Arial" panose="020B0604020202020204" pitchFamily="34" charset="0"/>
                <a:cs typeface="Arial" panose="020B0604020202020204" pitchFamily="34" charset="0"/>
              </a:rPr>
              <a:t>NASB</a:t>
            </a:r>
          </a:p>
        </p:txBody>
      </p:sp>
      <p:sp>
        <p:nvSpPr>
          <p:cNvPr id="4" name="Content Placeholder 3"/>
          <p:cNvSpPr>
            <a:spLocks noGrp="1"/>
          </p:cNvSpPr>
          <p:nvPr>
            <p:ph sz="half" idx="2"/>
          </p:nvPr>
        </p:nvSpPr>
        <p:spPr/>
        <p:txBody>
          <a:bodyPr/>
          <a:lstStyle/>
          <a:p>
            <a:r>
              <a:rPr lang="en-US" dirty="0">
                <a:latin typeface="Arial" pitchFamily="34" charset="0"/>
                <a:cs typeface="Arial" pitchFamily="34" charset="0"/>
              </a:rPr>
              <a:t>How can we have this ?</a:t>
            </a:r>
          </a:p>
        </p:txBody>
      </p:sp>
    </p:spTree>
    <p:extLst>
      <p:ext uri="{BB962C8B-B14F-4D97-AF65-F5344CB8AC3E}">
        <p14:creationId xmlns:p14="http://schemas.microsoft.com/office/powerpoint/2010/main" val="2756674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Peter needed to be saved.</a:t>
            </a:r>
          </a:p>
        </p:txBody>
      </p:sp>
      <p:sp>
        <p:nvSpPr>
          <p:cNvPr id="3" name="Content Placeholder 2"/>
          <p:cNvSpPr>
            <a:spLocks noGrp="1"/>
          </p:cNvSpPr>
          <p:nvPr>
            <p:ph sz="half" idx="1"/>
          </p:nvPr>
        </p:nvSpPr>
        <p:spPr>
          <a:xfrm>
            <a:off x="0" y="1196752"/>
            <a:ext cx="9144000" cy="4752528"/>
          </a:xfrm>
        </p:spPr>
        <p:txBody>
          <a:bodyPr>
            <a:normAutofit/>
          </a:bodyPr>
          <a:lstStyle/>
          <a:p>
            <a:r>
              <a:rPr lang="en-US" dirty="0">
                <a:latin typeface="Arial" pitchFamily="34" charset="0"/>
                <a:cs typeface="Arial" pitchFamily="34" charset="0"/>
              </a:rPr>
              <a:t>“Do not fear !</a:t>
            </a:r>
          </a:p>
          <a:p>
            <a:r>
              <a:rPr lang="en-US" dirty="0">
                <a:latin typeface="Arial" pitchFamily="34" charset="0"/>
                <a:cs typeface="Arial" pitchFamily="34" charset="0"/>
              </a:rPr>
              <a:t>From now on</a:t>
            </a:r>
          </a:p>
          <a:p>
            <a:r>
              <a:rPr lang="en-US" dirty="0">
                <a:latin typeface="Arial" pitchFamily="34" charset="0"/>
                <a:cs typeface="Arial" pitchFamily="34" charset="0"/>
              </a:rPr>
              <a:t>you will be </a:t>
            </a:r>
            <a:r>
              <a:rPr lang="en-US" b="1" i="1" u="sng" dirty="0">
                <a:latin typeface="Arial" pitchFamily="34" charset="0"/>
                <a:cs typeface="Arial" pitchFamily="34" charset="0"/>
              </a:rPr>
              <a:t>taking men alive</a:t>
            </a:r>
            <a:r>
              <a:rPr lang="en-US" b="1" i="1" dirty="0">
                <a:latin typeface="Arial" pitchFamily="34" charset="0"/>
                <a:cs typeface="Arial" pitchFamily="34" charset="0"/>
              </a:rPr>
              <a:t>.”</a:t>
            </a:r>
          </a:p>
          <a:p>
            <a:r>
              <a:rPr lang="en-US" b="1" i="1" dirty="0">
                <a:solidFill>
                  <a:srgbClr val="00FF00"/>
                </a:solidFill>
                <a:latin typeface="Arial" pitchFamily="34" charset="0"/>
                <a:cs typeface="Arial" pitchFamily="34" charset="0"/>
              </a:rPr>
              <a:t>Luke 5v10 </a:t>
            </a:r>
            <a:r>
              <a:rPr lang="en-US" sz="2600" b="1" i="1" dirty="0" err="1">
                <a:solidFill>
                  <a:srgbClr val="00FF00"/>
                </a:solidFill>
                <a:latin typeface="Arial" pitchFamily="34" charset="0"/>
                <a:cs typeface="Arial" pitchFamily="34" charset="0"/>
              </a:rPr>
              <a:t>LITV</a:t>
            </a:r>
            <a:endParaRPr lang="en-US" sz="26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a:latin typeface="Arial" pitchFamily="34" charset="0"/>
                <a:cs typeface="Arial" pitchFamily="34" charset="0"/>
              </a:rPr>
              <a:t>We need to ask questions.</a:t>
            </a:r>
          </a:p>
        </p:txBody>
      </p:sp>
    </p:spTree>
    <p:extLst>
      <p:ext uri="{BB962C8B-B14F-4D97-AF65-F5344CB8AC3E}">
        <p14:creationId xmlns:p14="http://schemas.microsoft.com/office/powerpoint/2010/main" val="26794707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The Methods of the Master</a:t>
            </a:r>
          </a:p>
        </p:txBody>
      </p:sp>
      <p:sp>
        <p:nvSpPr>
          <p:cNvPr id="4" name="Content Placeholder 3"/>
          <p:cNvSpPr>
            <a:spLocks noGrp="1"/>
          </p:cNvSpPr>
          <p:nvPr>
            <p:ph sz="half" idx="2"/>
          </p:nvPr>
        </p:nvSpPr>
        <p:spPr/>
        <p:txBody>
          <a:bodyPr/>
          <a:lstStyle/>
          <a:p>
            <a:r>
              <a:rPr lang="en-US" dirty="0">
                <a:latin typeface="Arial" pitchFamily="34" charset="0"/>
                <a:cs typeface="Arial" pitchFamily="34" charset="0"/>
              </a:rPr>
              <a:t>We can ask a service.</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95387" y="1287462"/>
            <a:ext cx="6753225" cy="4572000"/>
          </a:xfrm>
        </p:spPr>
      </p:pic>
    </p:spTree>
    <p:extLst>
      <p:ext uri="{BB962C8B-B14F-4D97-AF65-F5344CB8AC3E}">
        <p14:creationId xmlns:p14="http://schemas.microsoft.com/office/powerpoint/2010/main" val="1357383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The Methods of the Master</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95387" y="1287462"/>
            <a:ext cx="6753225" cy="4572000"/>
          </a:xfrm>
        </p:spPr>
      </p:pic>
      <p:sp>
        <p:nvSpPr>
          <p:cNvPr id="4" name="Content Placeholder 3"/>
          <p:cNvSpPr>
            <a:spLocks noGrp="1"/>
          </p:cNvSpPr>
          <p:nvPr>
            <p:ph sz="half" idx="2"/>
          </p:nvPr>
        </p:nvSpPr>
        <p:spPr>
          <a:xfrm>
            <a:off x="11562" y="5013176"/>
            <a:ext cx="8880918" cy="1858415"/>
          </a:xfrm>
        </p:spPr>
        <p:txBody>
          <a:bodyPr/>
          <a:lstStyle/>
          <a:p>
            <a:r>
              <a:rPr lang="en-US" dirty="0">
                <a:latin typeface="Arial" pitchFamily="34" charset="0"/>
                <a:cs typeface="Arial" pitchFamily="34" charset="0"/>
              </a:rPr>
              <a:t>We need to leave our comfort zone.</a:t>
            </a:r>
          </a:p>
        </p:txBody>
      </p:sp>
    </p:spTree>
    <p:extLst>
      <p:ext uri="{BB962C8B-B14F-4D97-AF65-F5344CB8AC3E}">
        <p14:creationId xmlns:p14="http://schemas.microsoft.com/office/powerpoint/2010/main" val="651360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Our Model is the Master.</a:t>
            </a: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“When He had finished speaking, He said to Simon, ‘</a:t>
            </a:r>
            <a:r>
              <a:rPr lang="en-US" b="1" i="1" u="sng" dirty="0">
                <a:latin typeface="Arial" pitchFamily="34" charset="0"/>
                <a:cs typeface="Arial" pitchFamily="34" charset="0"/>
              </a:rPr>
              <a:t>Put out</a:t>
            </a:r>
            <a:r>
              <a:rPr lang="en-US" dirty="0">
                <a:latin typeface="Arial" pitchFamily="34" charset="0"/>
                <a:cs typeface="Arial" pitchFamily="34" charset="0"/>
              </a:rPr>
              <a:t> into the deep water  and let down your nets for a catch.’ ”  </a:t>
            </a:r>
            <a:r>
              <a:rPr lang="en-US" b="1" i="1" dirty="0">
                <a:solidFill>
                  <a:srgbClr val="00FF00"/>
                </a:solidFill>
                <a:latin typeface="Arial" pitchFamily="34" charset="0"/>
                <a:cs typeface="Arial" pitchFamily="34" charset="0"/>
              </a:rPr>
              <a:t>Luke 5v4 </a:t>
            </a:r>
            <a:r>
              <a:rPr lang="en-US" sz="2400" b="1" i="1" dirty="0">
                <a:solidFill>
                  <a:srgbClr val="00FF00"/>
                </a:solidFill>
                <a:latin typeface="Arial" pitchFamily="34" charset="0"/>
                <a:cs typeface="Arial" pitchFamily="34" charset="0"/>
              </a:rPr>
              <a:t>NASB</a:t>
            </a:r>
          </a:p>
        </p:txBody>
      </p:sp>
      <p:sp>
        <p:nvSpPr>
          <p:cNvPr id="4" name="Content Placeholder 3"/>
          <p:cNvSpPr>
            <a:spLocks noGrp="1"/>
          </p:cNvSpPr>
          <p:nvPr>
            <p:ph sz="half" idx="2"/>
          </p:nvPr>
        </p:nvSpPr>
        <p:spPr/>
        <p:txBody>
          <a:bodyPr/>
          <a:lstStyle/>
          <a:p>
            <a:r>
              <a:rPr lang="en-US" dirty="0">
                <a:latin typeface="Arial" pitchFamily="34" charset="0"/>
                <a:cs typeface="Arial" pitchFamily="34" charset="0"/>
              </a:rPr>
              <a:t>We must go.</a:t>
            </a:r>
          </a:p>
        </p:txBody>
      </p:sp>
    </p:spTree>
    <p:extLst>
      <p:ext uri="{BB962C8B-B14F-4D97-AF65-F5344CB8AC3E}">
        <p14:creationId xmlns:p14="http://schemas.microsoft.com/office/powerpoint/2010/main" val="4292433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“…into deep water…”</a:t>
            </a:r>
          </a:p>
        </p:txBody>
      </p:sp>
      <p:sp>
        <p:nvSpPr>
          <p:cNvPr id="4" name="Content Placeholder 3"/>
          <p:cNvSpPr>
            <a:spLocks noGrp="1"/>
          </p:cNvSpPr>
          <p:nvPr>
            <p:ph sz="half" idx="2"/>
          </p:nvPr>
        </p:nvSpPr>
        <p:spPr/>
        <p:txBody>
          <a:bodyPr/>
          <a:lstStyle/>
          <a:p>
            <a:r>
              <a:rPr lang="en-US" dirty="0">
                <a:latin typeface="Arial" pitchFamily="34" charset="0"/>
                <a:cs typeface="Arial" pitchFamily="34" charset="0"/>
              </a:rPr>
              <a:t>We must make the effort.</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8805" y="1196975"/>
            <a:ext cx="7106389" cy="4752975"/>
          </a:xfrm>
        </p:spPr>
      </p:pic>
    </p:spTree>
    <p:extLst>
      <p:ext uri="{BB962C8B-B14F-4D97-AF65-F5344CB8AC3E}">
        <p14:creationId xmlns:p14="http://schemas.microsoft.com/office/powerpoint/2010/main" val="2164123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Who made the fish come ?</a:t>
            </a:r>
          </a:p>
        </p:txBody>
      </p:sp>
      <p:sp>
        <p:nvSpPr>
          <p:cNvPr id="3" name="Content Placeholder 2"/>
          <p:cNvSpPr>
            <a:spLocks noGrp="1"/>
          </p:cNvSpPr>
          <p:nvPr>
            <p:ph sz="half" idx="1"/>
          </p:nvPr>
        </p:nvSpPr>
        <p:spPr>
          <a:xfrm>
            <a:off x="0" y="1196752"/>
            <a:ext cx="9144000" cy="4752528"/>
          </a:xfrm>
        </p:spPr>
        <p:txBody>
          <a:bodyPr>
            <a:noAutofit/>
          </a:bodyPr>
          <a:lstStyle/>
          <a:p>
            <a:r>
              <a:rPr lang="en-US" sz="4000" dirty="0">
                <a:latin typeface="Arial" pitchFamily="34" charset="0"/>
                <a:cs typeface="Arial" pitchFamily="34" charset="0"/>
              </a:rPr>
              <a:t>“When they had done this, they enclosed  </a:t>
            </a:r>
            <a:r>
              <a:rPr lang="en-US" sz="4000" b="1" i="1" u="sng" dirty="0">
                <a:latin typeface="Arial" pitchFamily="34" charset="0"/>
                <a:cs typeface="Arial" pitchFamily="34" charset="0"/>
              </a:rPr>
              <a:t>a great quantity of fish</a:t>
            </a:r>
            <a:r>
              <a:rPr lang="en-US" sz="4000" dirty="0">
                <a:latin typeface="Arial" pitchFamily="34" charset="0"/>
                <a:cs typeface="Arial" pitchFamily="34" charset="0"/>
              </a:rPr>
              <a:t>, and their nets began to break ;  so they signaled to their partners in the other boat for them to come and help them. And they came and filled both of the boats, so that they began to sink.” </a:t>
            </a:r>
          </a:p>
          <a:p>
            <a:pPr>
              <a:spcBef>
                <a:spcPts val="0"/>
              </a:spcBef>
            </a:pPr>
            <a:r>
              <a:rPr lang="en-US" sz="4000" b="1" i="1" dirty="0">
                <a:solidFill>
                  <a:srgbClr val="00FF00"/>
                </a:solidFill>
                <a:latin typeface="Arial" pitchFamily="34" charset="0"/>
                <a:cs typeface="Arial" pitchFamily="34" charset="0"/>
              </a:rPr>
              <a:t>Luke 5v6-7 </a:t>
            </a:r>
            <a:r>
              <a:rPr lang="en-US" sz="2400" b="1" i="1" dirty="0">
                <a:solidFill>
                  <a:srgbClr val="00FF00"/>
                </a:solidFill>
                <a:latin typeface="Arial" pitchFamily="34" charset="0"/>
                <a:cs typeface="Arial" pitchFamily="34" charset="0"/>
              </a:rPr>
              <a:t>NASB</a:t>
            </a:r>
          </a:p>
        </p:txBody>
      </p:sp>
      <p:sp>
        <p:nvSpPr>
          <p:cNvPr id="4" name="Content Placeholder 3"/>
          <p:cNvSpPr>
            <a:spLocks noGrp="1"/>
          </p:cNvSpPr>
          <p:nvPr>
            <p:ph sz="half" idx="2"/>
          </p:nvPr>
        </p:nvSpPr>
        <p:spPr/>
        <p:txBody>
          <a:bodyPr/>
          <a:lstStyle/>
          <a:p>
            <a:r>
              <a:rPr lang="en-US" sz="4400" dirty="0">
                <a:latin typeface="Arial" pitchFamily="34" charset="0"/>
                <a:cs typeface="Arial" pitchFamily="34" charset="0"/>
              </a:rPr>
              <a:t>We are workers </a:t>
            </a:r>
            <a:r>
              <a:rPr lang="en-US" sz="4400" u="sng" dirty="0">
                <a:latin typeface="Arial" pitchFamily="34" charset="0"/>
                <a:cs typeface="Arial" pitchFamily="34" charset="0"/>
              </a:rPr>
              <a:t>with</a:t>
            </a:r>
            <a:r>
              <a:rPr lang="en-US" sz="4400" dirty="0">
                <a:latin typeface="Arial" pitchFamily="34" charset="0"/>
                <a:cs typeface="Arial" pitchFamily="34" charset="0"/>
              </a:rPr>
              <a:t> God!</a:t>
            </a:r>
          </a:p>
        </p:txBody>
      </p:sp>
    </p:spTree>
    <p:extLst>
      <p:ext uri="{BB962C8B-B14F-4D97-AF65-F5344CB8AC3E}">
        <p14:creationId xmlns:p14="http://schemas.microsoft.com/office/powerpoint/2010/main" val="3651849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889</Words>
  <Application>Microsoft Office PowerPoint</Application>
  <PresentationFormat>On-screen Show (4:3)</PresentationFormat>
  <Paragraphs>115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Wingdings</vt:lpstr>
      <vt:lpstr>Office Theme</vt:lpstr>
      <vt:lpstr>PowerPoint Presentation</vt:lpstr>
      <vt:lpstr>PowerPoint Presentation</vt:lpstr>
      <vt:lpstr>All the Bible in its Context</vt:lpstr>
      <vt:lpstr>Peter needed to be saved.</vt:lpstr>
      <vt:lpstr>The Methods of the Master</vt:lpstr>
      <vt:lpstr>The Methods of the Master</vt:lpstr>
      <vt:lpstr>Our Model is the Master.</vt:lpstr>
      <vt:lpstr>“…into deep water…”</vt:lpstr>
      <vt:lpstr>Who made the fish come ?</vt:lpstr>
      <vt:lpstr>Peter had never seen this !</vt:lpstr>
      <vt:lpstr>What are you waiting for ?</vt:lpstr>
      <vt:lpstr>We have a choice.</vt:lpstr>
      <vt:lpstr>Does Jesus want poor beggars ?</vt:lpstr>
      <vt:lpstr>Review, React and Remember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Arizona Bible Courses</dc:creator>
  <cp:lastModifiedBy>Howland</cp:lastModifiedBy>
  <cp:revision>147</cp:revision>
  <dcterms:created xsi:type="dcterms:W3CDTF">2010-11-10T08:57:02Z</dcterms:created>
  <dcterms:modified xsi:type="dcterms:W3CDTF">2017-09-13T22:18:00Z</dcterms:modified>
</cp:coreProperties>
</file>