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5" r:id="rId2"/>
    <p:sldId id="274" r:id="rId3"/>
    <p:sldId id="276" r:id="rId4"/>
    <p:sldId id="257" r:id="rId5"/>
    <p:sldId id="277" r:id="rId6"/>
    <p:sldId id="262" r:id="rId7"/>
    <p:sldId id="282" r:id="rId8"/>
    <p:sldId id="263" r:id="rId9"/>
    <p:sldId id="281" r:id="rId10"/>
    <p:sldId id="264" r:id="rId11"/>
    <p:sldId id="280" r:id="rId12"/>
    <p:sldId id="266" r:id="rId13"/>
    <p:sldId id="279" r:id="rId14"/>
    <p:sldId id="265" r:id="rId15"/>
    <p:sldId id="278" r:id="rId16"/>
    <p:sldId id="261" r:id="rId1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485" autoAdjust="0"/>
    <p:restoredTop sz="40317" autoAdjust="0"/>
  </p:normalViewPr>
  <p:slideViewPr>
    <p:cSldViewPr>
      <p:cViewPr varScale="1">
        <p:scale>
          <a:sx n="34" d="100"/>
          <a:sy n="34" d="100"/>
        </p:scale>
        <p:origin x="780" y="24"/>
      </p:cViewPr>
      <p:guideLst>
        <p:guide orient="horz" pos="2160"/>
        <p:guide pos="2880"/>
      </p:guideLst>
    </p:cSldViewPr>
  </p:slideViewPr>
  <p:notesTextViewPr>
    <p:cViewPr>
      <p:scale>
        <a:sx n="185" d="100"/>
        <a:sy n="18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97BBF2-E1A2-4B14-BAEE-17DF40A6331B}" type="datetimeFigureOut">
              <a:rPr lang="fr-FR" smtClean="0"/>
              <a:t>16/11/2017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E632BB-FDAE-46AD-AA66-78968FD932E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1294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fr-FR" noProof="0" dirty="0"/>
              <a:t>Notes </a:t>
            </a:r>
            <a:r>
              <a:rPr lang="fr-FR" noProof="0" dirty="0" err="1"/>
              <a:t>View</a:t>
            </a:r>
            <a:r>
              <a:rPr lang="fr-FR" baseline="0" noProof="0" dirty="0"/>
              <a:t> 185% + </a:t>
            </a:r>
            <a:r>
              <a:rPr lang="fr-FR" noProof="0" dirty="0"/>
              <a:t>Deux cliques “</a:t>
            </a:r>
            <a:r>
              <a:rPr lang="fr-FR" noProof="0" dirty="0" err="1"/>
              <a:t>Presenter</a:t>
            </a:r>
            <a:r>
              <a:rPr lang="fr-FR" noProof="0" dirty="0"/>
              <a:t>”</a:t>
            </a:r>
            <a:endParaRPr lang="fr-FR" baseline="0" noProof="0" dirty="0"/>
          </a:p>
          <a:p>
            <a:pPr marL="0" indent="0">
              <a:buFont typeface="Wingdings" pitchFamily="2" charset="2"/>
              <a:buNone/>
            </a:pPr>
            <a:endParaRPr lang="fr-FR" noProof="0" dirty="0"/>
          </a:p>
          <a:p>
            <a:pPr marL="171450" indent="-171450">
              <a:buFont typeface="Wingdings" pitchFamily="2" charset="2"/>
              <a:buChar char="Ø"/>
            </a:pPr>
            <a:r>
              <a:rPr lang="fr-FR" noProof="0" dirty="0"/>
              <a:t>160424 Paris 17e / 171028 Toulouse / 171119 </a:t>
            </a:r>
            <a:r>
              <a:rPr lang="fr-FR" noProof="0" dirty="0" err="1"/>
              <a:t>Louvigny</a:t>
            </a:r>
            <a:endParaRPr lang="fr-FR" noProof="0" dirty="0"/>
          </a:p>
          <a:p>
            <a:pPr marL="171450" indent="-171450">
              <a:buFont typeface="Wingdings" pitchFamily="2" charset="2"/>
              <a:buChar char="Ø"/>
            </a:pPr>
            <a:endParaRPr lang="fr-FR" noProof="0" dirty="0"/>
          </a:p>
          <a:p>
            <a:pPr marL="171450" indent="-171450">
              <a:buFont typeface="Wingdings" pitchFamily="2" charset="2"/>
              <a:buChar char="Ø"/>
            </a:pPr>
            <a:r>
              <a:rPr lang="fr-FR" b="1" i="1" u="sng" noProof="0" dirty="0"/>
              <a:t>Bonjour</a:t>
            </a:r>
            <a:r>
              <a:rPr lang="fr-FR" b="1" i="1" baseline="0" noProof="0" dirty="0"/>
              <a:t> !</a:t>
            </a:r>
          </a:p>
          <a:p>
            <a:pPr marL="171450" indent="-171450">
              <a:buFont typeface="Wingdings" pitchFamily="2" charset="2"/>
              <a:buChar char="Ø"/>
            </a:pPr>
            <a:endParaRPr lang="fr-FR" b="1" i="1" baseline="0" noProof="0" dirty="0"/>
          </a:p>
          <a:p>
            <a:pPr marL="0" indent="0">
              <a:buFont typeface="Wingdings" pitchFamily="2" charset="2"/>
              <a:buNone/>
            </a:pPr>
            <a:r>
              <a:rPr lang="fr-FR" b="1" i="1" baseline="0" noProof="0" dirty="0"/>
              <a:t>    </a:t>
            </a:r>
            <a:r>
              <a:rPr lang="fr-FR" b="0" i="0" baseline="0" noProof="0" dirty="0"/>
              <a:t>Je vous offre des </a:t>
            </a:r>
            <a:r>
              <a:rPr lang="fr-FR" b="1" i="0" u="sng" baseline="0" noProof="0" dirty="0"/>
              <a:t>questions</a:t>
            </a:r>
            <a:r>
              <a:rPr lang="fr-FR" b="0" i="0" baseline="0" noProof="0" dirty="0"/>
              <a:t> de réflexion sur notre texte d’aujourd’hui.</a:t>
            </a:r>
            <a:endParaRPr lang="fr-FR" b="0" i="0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6652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-173736" defTabSz="173736">
              <a:buFont typeface="Wingdings" pitchFamily="2" charset="2"/>
              <a:buNone/>
            </a:pPr>
            <a:r>
              <a:rPr lang="fr-FR" b="1" i="1" u="none" noProof="0" dirty="0"/>
              <a:t>    1Cor1v21</a:t>
            </a:r>
            <a:r>
              <a:rPr lang="fr-FR" b="0" i="0" u="none" noProof="0" dirty="0"/>
              <a:t> dit que Dieu a choisi «de sauver les croyants</a:t>
            </a:r>
            <a:r>
              <a:rPr lang="fr-FR" b="0" i="0" u="none" baseline="0" noProof="0" dirty="0"/>
              <a:t> par </a:t>
            </a:r>
            <a:r>
              <a:rPr lang="fr-FR" b="0" i="0" u="none" noProof="0" dirty="0"/>
              <a:t>la folie</a:t>
            </a:r>
            <a:r>
              <a:rPr lang="fr-FR" b="0" i="0" u="none" baseline="0" noProof="0" dirty="0"/>
              <a:t> de la </a:t>
            </a:r>
            <a:r>
              <a:rPr lang="fr-FR" b="1" i="1" u="none" baseline="0" noProof="0" dirty="0"/>
              <a:t>prédication</a:t>
            </a:r>
            <a:r>
              <a:rPr lang="fr-FR" b="0" i="0" u="none" baseline="0" noProof="0" dirty="0"/>
              <a:t>.»</a:t>
            </a:r>
          </a:p>
          <a:p>
            <a:pPr marL="0" indent="-173736" defTabSz="173736">
              <a:buFont typeface="Wingdings" pitchFamily="2" charset="2"/>
              <a:buNone/>
            </a:pPr>
            <a:r>
              <a:rPr lang="fr-FR" b="0" i="0" u="none" baseline="0" noProof="0" dirty="0"/>
              <a:t>    Ce n’est </a:t>
            </a:r>
            <a:r>
              <a:rPr lang="fr-FR" b="1" i="1" u="none" baseline="0" noProof="0" dirty="0"/>
              <a:t>pas par l’enseignement </a:t>
            </a:r>
            <a:r>
              <a:rPr lang="fr-FR" b="0" i="0" u="none" baseline="0" noProof="0" dirty="0"/>
              <a:t>que Dieu sauve mais par la </a:t>
            </a:r>
            <a:r>
              <a:rPr lang="fr-FR" b="1" i="1" u="none" baseline="0" noProof="0" dirty="0"/>
              <a:t>proclamation</a:t>
            </a:r>
            <a:r>
              <a:rPr lang="fr-FR" b="0" i="0" u="none" baseline="0" noProof="0" dirty="0"/>
              <a:t> de l’Évangile</a:t>
            </a:r>
          </a:p>
          <a:p>
            <a:pPr marL="0" indent="-173736" defTabSz="173736">
              <a:buFont typeface="Wingdings" pitchFamily="2" charset="2"/>
              <a:buNone/>
            </a:pPr>
            <a:r>
              <a:rPr lang="fr-FR" b="0" i="0" u="none" baseline="0" noProof="0" dirty="0"/>
              <a:t>	</a:t>
            </a:r>
            <a:r>
              <a:rPr lang="fr-FR" b="0" i="1" u="none" baseline="0" noProof="0" dirty="0"/>
              <a:t>Une « éducation chrétienne » ne sauve pas.</a:t>
            </a:r>
            <a:endParaRPr lang="fr-FR" b="0" i="1" u="none" noProof="0" dirty="0"/>
          </a:p>
          <a:p>
            <a:pPr marL="171450" indent="-173736" defTabSz="173736">
              <a:buFont typeface="Wingdings" pitchFamily="2" charset="2"/>
              <a:buChar char="Ø"/>
            </a:pPr>
            <a:r>
              <a:rPr lang="fr-FR" b="1" i="1" u="none" noProof="0" dirty="0"/>
              <a:t>Jésus est le bon Semeur </a:t>
            </a:r>
            <a:r>
              <a:rPr lang="fr-FR" b="0" i="0" u="none" baseline="0" noProof="0" dirty="0"/>
              <a:t>selon </a:t>
            </a:r>
            <a:r>
              <a:rPr lang="fr-FR" b="1" i="1" u="none" baseline="0" noProof="0" dirty="0"/>
              <a:t>Mt13v37</a:t>
            </a:r>
            <a:r>
              <a:rPr lang="fr-FR" b="0" i="0" u="none" baseline="0" noProof="0" dirty="0"/>
              <a:t>.</a:t>
            </a:r>
          </a:p>
          <a:p>
            <a:pPr marL="0" indent="-173736" defTabSz="173736">
              <a:buFont typeface="Wingdings" pitchFamily="2" charset="2"/>
              <a:buNone/>
            </a:pPr>
            <a:r>
              <a:rPr lang="fr-FR" b="0" i="0" u="none" baseline="0" noProof="0" dirty="0"/>
              <a:t>    Il sème sur tout type de terrain.  [lire]</a:t>
            </a:r>
          </a:p>
          <a:p>
            <a:pPr marL="0" indent="-173736" defTabSz="173736">
              <a:buFont typeface="Wingdings" pitchFamily="2" charset="2"/>
              <a:buNone/>
            </a:pPr>
            <a:r>
              <a:rPr lang="fr-FR" b="0" i="0" u="none" baseline="0" noProof="0" dirty="0"/>
              <a:t>	Nous connaissons la suite de l’histoire.</a:t>
            </a:r>
          </a:p>
          <a:p>
            <a:pPr marL="0" indent="-173736" defTabSz="173736">
              <a:buFont typeface="Wingdings" pitchFamily="2" charset="2"/>
              <a:buChar char="Ø"/>
            </a:pPr>
            <a:r>
              <a:rPr lang="fr-FR" b="0" i="0" u="none" baseline="0" noProof="0" dirty="0"/>
              <a:t>On dirait qu’IL </a:t>
            </a:r>
            <a:r>
              <a:rPr lang="fr-FR" b="1" i="1" u="none" baseline="0" noProof="0" dirty="0"/>
              <a:t>gaspille</a:t>
            </a:r>
            <a:r>
              <a:rPr lang="fr-FR" b="0" i="0" u="none" baseline="0" noProof="0" dirty="0"/>
              <a:t> de la Semence !</a:t>
            </a:r>
          </a:p>
          <a:p>
            <a:pPr marL="0" indent="0" defTabSz="173736">
              <a:buFont typeface="Wingdings" pitchFamily="2" charset="2"/>
              <a:buNone/>
            </a:pPr>
            <a:r>
              <a:rPr lang="fr-FR" b="0" i="0" u="none" baseline="0" noProof="0" dirty="0"/>
              <a:t>	Cette </a:t>
            </a:r>
            <a:r>
              <a:rPr lang="fr-FR" b="1" i="0" u="sng" baseline="0" noProof="0" dirty="0"/>
              <a:t>5</a:t>
            </a:r>
            <a:r>
              <a:rPr lang="fr-FR" b="1" i="0" u="sng" baseline="30000" noProof="0" dirty="0"/>
              <a:t>e</a:t>
            </a:r>
            <a:r>
              <a:rPr lang="fr-FR" b="1" i="0" u="sng" baseline="0" noProof="0" dirty="0"/>
              <a:t> Méthode du Maître</a:t>
            </a:r>
            <a:r>
              <a:rPr lang="fr-FR" b="0" i="0" u="none" baseline="0" noProof="0" dirty="0"/>
              <a:t> nous </a:t>
            </a:r>
            <a:r>
              <a:rPr lang="fr-FR" b="1" i="1" u="none" baseline="0" noProof="0" dirty="0"/>
              <a:t>surprend</a:t>
            </a:r>
            <a:r>
              <a:rPr lang="fr-FR" b="0" i="0" u="none" baseline="0" noProof="0" dirty="0"/>
              <a:t> par sa simplicité.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04897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64592">
              <a:buFont typeface="Wingdings" pitchFamily="2" charset="2"/>
              <a:buNone/>
            </a:pPr>
            <a:r>
              <a:rPr lang="fr-FR" noProof="0" dirty="0"/>
              <a:t>    La Bible dit dans </a:t>
            </a:r>
            <a:r>
              <a:rPr lang="fr-FR" b="1" i="1" noProof="0" dirty="0"/>
              <a:t>Ecc11v6</a:t>
            </a:r>
            <a:r>
              <a:rPr lang="fr-FR" noProof="0" dirty="0"/>
              <a:t> :  « Dès le matin sème ta semence, et le soir ne laisse pas reposer ta main ;  car </a:t>
            </a:r>
            <a:r>
              <a:rPr lang="fr-FR" b="1" i="1" noProof="0" dirty="0"/>
              <a:t>tu ne sais point ce qui réussira</a:t>
            </a:r>
            <a:r>
              <a:rPr lang="fr-FR" noProof="0" dirty="0"/>
              <a:t>, ceci ou cela, ou si l'un et l'autre sont également bons. »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noProof="0" dirty="0"/>
              <a:t>Si les oiseaux enlèvent la Semence, il faut </a:t>
            </a:r>
            <a:r>
              <a:rPr lang="fr-FR" b="1" i="1" noProof="0" dirty="0"/>
              <a:t>repasser</a:t>
            </a:r>
            <a:r>
              <a:rPr lang="fr-FR" noProof="0" dirty="0"/>
              <a:t> semer.  </a:t>
            </a:r>
            <a:r>
              <a:rPr lang="fr-FR" b="1" u="sng" noProof="0" dirty="0"/>
              <a:t>La méthode est claire</a:t>
            </a:r>
            <a:r>
              <a:rPr lang="fr-FR" b="1" u="none" noProof="0" dirty="0"/>
              <a:t> </a:t>
            </a:r>
            <a:r>
              <a:rPr lang="fr-FR" noProof="0" dirty="0"/>
              <a:t>: semons l’Evangile sans compter le prix !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noProof="0" dirty="0"/>
              <a:t>	Mettons tous dans notre </a:t>
            </a:r>
            <a:r>
              <a:rPr lang="fr-FR" b="1" i="1" noProof="0" dirty="0"/>
              <a:t>budget mensuel </a:t>
            </a:r>
            <a:r>
              <a:rPr lang="fr-FR" noProof="0" dirty="0"/>
              <a:t>une place pour l’achat de Bibles, NT</a:t>
            </a:r>
            <a:r>
              <a:rPr lang="fr-FR" baseline="0" noProof="0" dirty="0"/>
              <a:t> et Evangiles</a:t>
            </a:r>
            <a:r>
              <a:rPr lang="fr-FR" noProof="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56145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-173736" defTabSz="173736">
              <a:buFont typeface="Wingdings" pitchFamily="2" charset="2"/>
              <a:buNone/>
            </a:pPr>
            <a:r>
              <a:rPr lang="fr-FR" b="1" i="1" u="none" noProof="0" dirty="0"/>
              <a:t>Peut-on</a:t>
            </a:r>
            <a:r>
              <a:rPr lang="fr-FR" b="1" i="1" u="none" baseline="0" noProof="0" dirty="0"/>
              <a:t> </a:t>
            </a:r>
            <a:r>
              <a:rPr lang="fr-FR" b="1" i="1" noProof="0" dirty="0"/>
              <a:t>parler de la repentance </a:t>
            </a:r>
            <a:r>
              <a:rPr lang="fr-FR" noProof="0" dirty="0" err="1"/>
              <a:t>aujrd’hui</a:t>
            </a:r>
            <a:r>
              <a:rPr lang="fr-FR" noProof="0" dirty="0"/>
              <a:t> ?</a:t>
            </a:r>
          </a:p>
          <a:p>
            <a:pPr marL="0" indent="-173736" defTabSz="173736">
              <a:buFont typeface="Wingdings" pitchFamily="2" charset="2"/>
              <a:buChar char="Ø"/>
            </a:pPr>
            <a:r>
              <a:rPr lang="fr-FR" b="1" u="sng" noProof="0" dirty="0"/>
              <a:t>Jésus l’a fait</a:t>
            </a:r>
            <a:r>
              <a:rPr lang="fr-FR" noProof="0" dirty="0"/>
              <a:t>.  Il</a:t>
            </a:r>
            <a:r>
              <a:rPr lang="fr-FR" baseline="0" noProof="0" dirty="0"/>
              <a:t> est notre Modèle !  [</a:t>
            </a:r>
            <a:r>
              <a:rPr lang="fr-FR" b="0" baseline="0" noProof="0" dirty="0"/>
              <a:t>lire</a:t>
            </a:r>
            <a:r>
              <a:rPr lang="fr-FR" baseline="0" noProof="0" dirty="0"/>
              <a:t>]</a:t>
            </a:r>
          </a:p>
          <a:p>
            <a:pPr marL="0" indent="-173736" defTabSz="173736">
              <a:buFont typeface="Wingdings" pitchFamily="2" charset="2"/>
              <a:buNone/>
            </a:pPr>
            <a:r>
              <a:rPr lang="fr-FR" baseline="0" noProof="0" dirty="0"/>
              <a:t>    </a:t>
            </a:r>
            <a:r>
              <a:rPr lang="fr-FR" b="0" i="1" baseline="0" noProof="0" dirty="0"/>
              <a:t>Sans faire demi-tour dans la vie, il n’y a pas de salut éternel.</a:t>
            </a:r>
          </a:p>
          <a:p>
            <a:pPr marL="0" indent="-173736" defTabSz="173736">
              <a:buFont typeface="Wingdings" pitchFamily="2" charset="2"/>
              <a:buNone/>
            </a:pPr>
            <a:r>
              <a:rPr lang="fr-FR" baseline="0" noProof="0" dirty="0"/>
              <a:t>    Toutes les connaissances bibliques, et même une foi sincère dans ces vérités, ne peuvent sauver personne.</a:t>
            </a:r>
            <a:endParaRPr lang="fr-FR" noProof="0" dirty="0"/>
          </a:p>
          <a:p>
            <a:pPr marL="0" marR="0" indent="-173736" algn="l" defTabSz="173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fr-FR" b="1" i="1" u="none" noProof="0" dirty="0"/>
              <a:t>Il</a:t>
            </a:r>
            <a:r>
              <a:rPr lang="fr-FR" b="1" i="1" u="none" baseline="0" noProof="0" dirty="0"/>
              <a:t> </a:t>
            </a:r>
            <a:r>
              <a:rPr lang="fr-FR" b="1" i="1" u="sng" baseline="0" noProof="0" dirty="0"/>
              <a:t>faut venir</a:t>
            </a:r>
            <a:r>
              <a:rPr lang="fr-FR" b="1" i="1" u="none" baseline="0" noProof="0" dirty="0"/>
              <a:t> à Jésus, comme </a:t>
            </a:r>
            <a:r>
              <a:rPr lang="fr-FR" b="1" i="1" baseline="0" noProof="0" dirty="0"/>
              <a:t>Seigneur et Sauveur</a:t>
            </a:r>
            <a:r>
              <a:rPr lang="fr-FR" baseline="0" noProof="0" dirty="0"/>
              <a:t> de tous ceux qui Lui demande le pardon. [</a:t>
            </a:r>
            <a:r>
              <a:rPr lang="fr-FR" b="0" baseline="0" noProof="0" dirty="0"/>
              <a:t>lire</a:t>
            </a:r>
            <a:r>
              <a:rPr lang="fr-FR" baseline="0" noProof="0" dirty="0"/>
              <a:t>] </a:t>
            </a:r>
            <a:r>
              <a:rPr lang="fr-FR" noProof="0" dirty="0"/>
              <a:t>	N’ayons </a:t>
            </a:r>
            <a:r>
              <a:rPr lang="fr-FR" b="1" i="1" noProof="0" dirty="0"/>
              <a:t>pas peur </a:t>
            </a:r>
            <a:r>
              <a:rPr lang="fr-FR" noProof="0" dirty="0"/>
              <a:t>de parler du repentir !</a:t>
            </a:r>
            <a:endParaRPr lang="fr-FR" i="1" u="sng" baseline="0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76116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64592">
              <a:buFont typeface="Wingdings" pitchFamily="2" charset="2"/>
              <a:buNone/>
            </a:pPr>
            <a:r>
              <a:rPr lang="fr-FR" b="1" i="1" baseline="0" noProof="0" dirty="0"/>
              <a:t>    1Co15v3</a:t>
            </a:r>
            <a:r>
              <a:rPr lang="fr-FR" baseline="0" noProof="0" dirty="0"/>
              <a:t> dit :  « Christ est mort pour nos péchés » et </a:t>
            </a:r>
            <a:r>
              <a:rPr lang="fr-FR" b="1" i="1" baseline="0" noProof="0" dirty="0"/>
              <a:t>non pas grâce à notre valeur !</a:t>
            </a:r>
            <a:r>
              <a:rPr lang="fr-FR" baseline="0" noProof="0" dirty="0"/>
              <a:t> </a:t>
            </a:r>
            <a:endParaRPr lang="fr-FR" noProof="0" dirty="0"/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noProof="0" dirty="0"/>
              <a:t>Il y a une fausse doctrine qui dit</a:t>
            </a:r>
            <a:r>
              <a:rPr lang="fr-FR" baseline="0" noProof="0" dirty="0"/>
              <a:t> que nous avons une valeur, et c’est pour cela que Christ est mort pour nous.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baseline="0" noProof="0" dirty="0"/>
              <a:t>	Si c’était la cas, tous seraient sauvés !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baseline="0" noProof="0" dirty="0"/>
              <a:t>	</a:t>
            </a:r>
            <a:r>
              <a:rPr lang="fr-FR" b="1" i="1" baseline="0" noProof="0" dirty="0"/>
              <a:t>Rom5v7à10</a:t>
            </a:r>
            <a:r>
              <a:rPr lang="fr-FR" baseline="0" noProof="0" dirty="0"/>
              <a:t> disent juste le contraire.</a:t>
            </a:r>
            <a:endParaRPr lang="fr-FR" noProof="0" dirty="0"/>
          </a:p>
          <a:p>
            <a:pPr marL="0" indent="-171450" defTabSz="164592">
              <a:buFont typeface="Wingdings" pitchFamily="2" charset="2"/>
              <a:buChar char="Ø"/>
            </a:pPr>
            <a:r>
              <a:rPr lang="fr-FR" noProof="0" dirty="0"/>
              <a:t>Nous n’avons </a:t>
            </a:r>
            <a:r>
              <a:rPr lang="fr-FR" b="1" i="1" noProof="0" dirty="0"/>
              <a:t>aucune valeur</a:t>
            </a:r>
            <a:r>
              <a:rPr lang="fr-FR" b="1" i="1" baseline="0" noProof="0" dirty="0"/>
              <a:t> à Dieu</a:t>
            </a:r>
            <a:r>
              <a:rPr lang="fr-FR" baseline="0" noProof="0" dirty="0"/>
              <a:t>, mais par amour IL nous offre le salut. (cf Col1v21)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noProof="0" dirty="0"/>
              <a:t>	Donc, </a:t>
            </a:r>
            <a:r>
              <a:rPr lang="fr-FR" b="1" i="0" u="sng" noProof="0" dirty="0"/>
              <a:t>il faut LUI demander son pardon</a:t>
            </a:r>
            <a:r>
              <a:rPr lang="fr-FR" b="1" i="0" u="none" noProof="0" dirty="0"/>
              <a:t> </a:t>
            </a:r>
            <a:r>
              <a:rPr lang="fr-FR" noProof="0" dirty="0"/>
              <a:t>pour être sauvé,</a:t>
            </a:r>
            <a:r>
              <a:rPr lang="fr-FR" baseline="0" noProof="0" dirty="0"/>
              <a:t> selon </a:t>
            </a:r>
            <a:r>
              <a:rPr lang="fr-FR" b="1" i="1" baseline="0" noProof="0" dirty="0"/>
              <a:t>Rom10v13</a:t>
            </a:r>
            <a:r>
              <a:rPr lang="fr-FR" baseline="0" noProof="0" dirty="0"/>
              <a:t> !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75493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-173736" defTabSz="173736">
              <a:buFont typeface="Wingdings" pitchFamily="2" charset="2"/>
              <a:buNone/>
            </a:pPr>
            <a:r>
              <a:rPr lang="fr-FR" b="1" i="1" noProof="0" dirty="0"/>
              <a:t>    Notre objectif est atteint, </a:t>
            </a:r>
            <a:r>
              <a:rPr lang="fr-FR" noProof="0" dirty="0"/>
              <a:t>quand nous avons amené quelqu’un à Jésus.  </a:t>
            </a:r>
          </a:p>
          <a:p>
            <a:pPr marL="0" indent="-173736" defTabSz="173736">
              <a:buFont typeface="Wingdings" pitchFamily="2" charset="2"/>
              <a:buNone/>
            </a:pPr>
            <a:r>
              <a:rPr lang="fr-FR" noProof="0" dirty="0"/>
              <a:t>	</a:t>
            </a:r>
            <a:r>
              <a:rPr lang="fr-FR" b="1" i="1" noProof="0" dirty="0"/>
              <a:t>Nous ne pouvons pas</a:t>
            </a:r>
            <a:r>
              <a:rPr lang="fr-FR" b="1" i="1" baseline="0" noProof="0" dirty="0"/>
              <a:t> les sauver !</a:t>
            </a:r>
          </a:p>
          <a:p>
            <a:pPr marL="0" indent="-173736" defTabSz="173736">
              <a:buFont typeface="Wingdings" pitchFamily="2" charset="2"/>
              <a:buNone/>
            </a:pPr>
            <a:r>
              <a:rPr lang="fr-FR" baseline="0" noProof="0" dirty="0"/>
              <a:t>    Si nous avons annoncé la Bonne Nouvelle </a:t>
            </a:r>
            <a:r>
              <a:rPr lang="fr-FR" b="1" i="1" u="sng" baseline="0" noProof="0" dirty="0"/>
              <a:t>et</a:t>
            </a:r>
            <a:r>
              <a:rPr lang="fr-FR" baseline="0" noProof="0" dirty="0"/>
              <a:t> la Voie du Salut, </a:t>
            </a:r>
            <a:r>
              <a:rPr lang="fr-FR" b="1" i="1" u="none" baseline="0" noProof="0" dirty="0"/>
              <a:t>le Seigneur prendra le relais</a:t>
            </a:r>
            <a:r>
              <a:rPr lang="fr-FR" baseline="0" noProof="0" dirty="0"/>
              <a:t>. Souvenez-vs de </a:t>
            </a:r>
            <a:r>
              <a:rPr lang="fr-FR" baseline="0" noProof="0" dirty="0" err="1"/>
              <a:t>Philippe+Nathanaël</a:t>
            </a:r>
            <a:endParaRPr lang="fr-FR" baseline="0" noProof="0" dirty="0"/>
          </a:p>
          <a:p>
            <a:pPr marL="0" indent="-173736" defTabSz="173736">
              <a:buFont typeface="Wingdings" pitchFamily="2" charset="2"/>
              <a:buChar char="Ø"/>
            </a:pPr>
            <a:r>
              <a:rPr lang="fr-FR" b="0" u="none" baseline="0" noProof="0" dirty="0"/>
              <a:t>E</a:t>
            </a:r>
            <a:r>
              <a:rPr lang="fr-FR" baseline="0" noProof="0" dirty="0"/>
              <a:t>st-ce que notre mission, en tant que pêcheurs d’hommes, est terminée ?  [lire]</a:t>
            </a:r>
          </a:p>
          <a:p>
            <a:pPr marL="0" indent="-173736" defTabSz="173736">
              <a:buFont typeface="Wingdings" pitchFamily="2" charset="2"/>
              <a:buChar char="Ø"/>
            </a:pPr>
            <a:r>
              <a:rPr lang="fr-FR" noProof="0" dirty="0"/>
              <a:t>Notre Maître</a:t>
            </a:r>
            <a:r>
              <a:rPr lang="fr-FR" baseline="0" noProof="0" dirty="0"/>
              <a:t> est encore </a:t>
            </a:r>
            <a:r>
              <a:rPr lang="fr-FR" b="1" i="1" baseline="0" noProof="0" dirty="0"/>
              <a:t>notre modèle</a:t>
            </a:r>
            <a:r>
              <a:rPr lang="fr-FR" b="0" i="0" baseline="0" noProof="0" dirty="0"/>
              <a:t>.</a:t>
            </a:r>
            <a:endParaRPr lang="fr-FR" baseline="0" noProof="0" dirty="0"/>
          </a:p>
          <a:p>
            <a:pPr marL="0" indent="0" defTabSz="173736">
              <a:buFont typeface="Wingdings" pitchFamily="2" charset="2"/>
              <a:buNone/>
            </a:pPr>
            <a:r>
              <a:rPr lang="fr-FR" b="0" i="0" u="none" baseline="0" noProof="0" dirty="0"/>
              <a:t>	La bataille spirituelle </a:t>
            </a:r>
            <a:r>
              <a:rPr lang="fr-FR" b="1" i="0" u="sng" baseline="0" noProof="0" dirty="0"/>
              <a:t>commence</a:t>
            </a:r>
            <a:r>
              <a:rPr lang="fr-FR" b="0" i="0" u="none" baseline="0" noProof="0" dirty="0"/>
              <a:t> tout du suite après la semence de la Parole de Dieu.</a:t>
            </a:r>
            <a:endParaRPr lang="fr-FR" b="0" u="none" baseline="0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25392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17373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Que faisait Jésus ?  </a:t>
            </a:r>
            <a:r>
              <a:rPr kumimoji="0" lang="fr-FR" sz="12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Il priait toute la nuit </a:t>
            </a: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!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noProof="0" dirty="0"/>
              <a:t>	Les </a:t>
            </a:r>
            <a:r>
              <a:rPr lang="fr-FR" b="1" i="1" noProof="0" dirty="0"/>
              <a:t>oiseaux</a:t>
            </a:r>
            <a:r>
              <a:rPr lang="fr-FR" noProof="0" dirty="0"/>
              <a:t>, comme l’Ennemi de notre âme, viennent pour enlever</a:t>
            </a:r>
            <a:r>
              <a:rPr lang="fr-FR" baseline="0" noProof="0" dirty="0"/>
              <a:t> les vérités semées.</a:t>
            </a:r>
          </a:p>
          <a:p>
            <a:pPr marL="0" indent="-171450" defTabSz="164592">
              <a:buFont typeface="Wingdings" pitchFamily="2" charset="2"/>
              <a:buChar char="Ø"/>
            </a:pPr>
            <a:r>
              <a:rPr lang="fr-FR" noProof="0" dirty="0"/>
              <a:t>Les disciples étaient </a:t>
            </a:r>
            <a:r>
              <a:rPr lang="fr-FR" b="1" i="1" noProof="0" dirty="0"/>
              <a:t>distraits</a:t>
            </a:r>
            <a:r>
              <a:rPr lang="fr-FR" noProof="0" dirty="0"/>
              <a:t>, comme nous, par les tempêtes dans la vie.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noProof="0" dirty="0"/>
              <a:t>	La foule suivait Jésus juste pour du pain, comme si la Semence n’avait</a:t>
            </a:r>
            <a:r>
              <a:rPr lang="fr-FR" baseline="0" noProof="0" dirty="0"/>
              <a:t> </a:t>
            </a:r>
            <a:r>
              <a:rPr lang="fr-FR" b="1" i="1" baseline="0" noProof="0" dirty="0"/>
              <a:t>pas de r</a:t>
            </a:r>
            <a:r>
              <a:rPr lang="fr-FR" b="1" i="1" noProof="0" dirty="0"/>
              <a:t>acine.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noProof="0" dirty="0"/>
              <a:t>Que faisait Jésus ?  Il priait… et souvent toute la nuit !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noProof="0" dirty="0"/>
              <a:t>	</a:t>
            </a:r>
            <a:r>
              <a:rPr lang="fr-FR" b="1" u="sng" noProof="0" dirty="0"/>
              <a:t>Prenons l’habitude</a:t>
            </a:r>
            <a:r>
              <a:rPr lang="fr-FR" b="1" u="sng" baseline="0" noProof="0" dirty="0"/>
              <a:t> de prier la nuit</a:t>
            </a:r>
            <a:r>
              <a:rPr lang="fr-FR" baseline="0" noProof="0" dirty="0"/>
              <a:t> !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670914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fr-FR" b="1" i="1" dirty="0"/>
              <a:t>    </a:t>
            </a:r>
            <a:r>
              <a:rPr lang="fr-FR" b="1" i="1" dirty="0" err="1"/>
              <a:t>Revistons</a:t>
            </a:r>
            <a:r>
              <a:rPr lang="fr-FR" dirty="0"/>
              <a:t> </a:t>
            </a:r>
            <a:r>
              <a:rPr lang="fr-FR"/>
              <a:t>les </a:t>
            </a:r>
            <a:r>
              <a:rPr lang="fr-FR" b="1"/>
              <a:t>SEPT</a:t>
            </a:r>
            <a:r>
              <a:rPr lang="fr-FR"/>
              <a:t> Méthodes </a:t>
            </a:r>
            <a:r>
              <a:rPr lang="fr-FR" dirty="0"/>
              <a:t>du Maître, que nous avons vu aujourd’hui…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fr-FR" dirty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b="1" dirty="0"/>
              <a:t>[lire écran]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fr-FR" dirty="0"/>
          </a:p>
          <a:p>
            <a:pPr marL="0" indent="-171450">
              <a:buFont typeface="Wingdings" panose="05000000000000000000" pitchFamily="2" charset="2"/>
              <a:buChar char="Ø"/>
            </a:pPr>
            <a:r>
              <a:rPr lang="fr-FR" dirty="0"/>
              <a:t>Je vous rappel l’adresse du site web, </a:t>
            </a:r>
            <a:r>
              <a:rPr lang="fr-FR" u="sng" dirty="0"/>
              <a:t>AzBible.yolasite.com/</a:t>
            </a:r>
            <a:r>
              <a:rPr lang="fr-FR" u="sng" dirty="0" err="1"/>
              <a:t>fr</a:t>
            </a:r>
            <a:r>
              <a:rPr lang="fr-FR" u="none" dirty="0"/>
              <a:t>,</a:t>
            </a:r>
            <a:r>
              <a:rPr lang="fr-FR" baseline="0" dirty="0"/>
              <a:t> qui offre </a:t>
            </a:r>
            <a:r>
              <a:rPr lang="fr-FR" b="1" i="1" baseline="0" dirty="0"/>
              <a:t>davantage</a:t>
            </a:r>
            <a:r>
              <a:rPr lang="fr-FR" baseline="0" dirty="0"/>
              <a:t> d’études bibliques sur les multiples méthodes du Maître.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23527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-173736" algn="l" defTabSz="173736">
              <a:buFont typeface="Wingdings" pitchFamily="2" charset="2"/>
              <a:buNone/>
            </a:pPr>
            <a:r>
              <a:rPr lang="fr-FR" b="0" i="1" u="sng" noProof="0" dirty="0"/>
              <a:t>Comment</a:t>
            </a:r>
            <a:r>
              <a:rPr lang="fr-FR" b="0" i="1" u="sng" baseline="0" noProof="0" dirty="0"/>
              <a:t> être pêcheurs d’hommes selon J-C</a:t>
            </a:r>
            <a:r>
              <a:rPr lang="fr-FR" b="0" i="1" u="none" baseline="0" noProof="0" dirty="0"/>
              <a:t> </a:t>
            </a:r>
            <a:r>
              <a:rPr lang="fr-FR" b="0" i="1" baseline="0" noProof="0" dirty="0"/>
              <a:t>?</a:t>
            </a:r>
            <a:endParaRPr lang="fr-FR" b="0" i="1" noProof="0" dirty="0"/>
          </a:p>
          <a:p>
            <a:pPr marL="0" indent="-173736" defTabSz="173736">
              <a:buFont typeface="Wingdings" pitchFamily="2" charset="2"/>
              <a:buNone/>
            </a:pPr>
            <a:r>
              <a:rPr lang="fr-FR" b="0" i="0" noProof="0" dirty="0"/>
              <a:t>	Dans les</a:t>
            </a:r>
            <a:r>
              <a:rPr lang="fr-FR" b="1" i="0" u="none" noProof="0" dirty="0"/>
              <a:t> </a:t>
            </a:r>
            <a:r>
              <a:rPr lang="fr-FR" b="0" i="0" u="none" noProof="0" dirty="0"/>
              <a:t>Évangiles nous avons plus de </a:t>
            </a:r>
            <a:r>
              <a:rPr lang="fr-FR" b="1" i="1" u="none" noProof="0" dirty="0"/>
              <a:t>70 </a:t>
            </a:r>
            <a:r>
              <a:rPr lang="fr-FR" b="1" i="1" noProof="0" dirty="0"/>
              <a:t>des Méthodes du Maître</a:t>
            </a:r>
            <a:r>
              <a:rPr lang="fr-FR" b="0" i="0" noProof="0" dirty="0"/>
              <a:t>.</a:t>
            </a:r>
          </a:p>
          <a:p>
            <a:pPr marL="0" indent="-173736" defTabSz="173736">
              <a:buFont typeface="Wingdings" pitchFamily="2" charset="2"/>
              <a:buNone/>
            </a:pPr>
            <a:r>
              <a:rPr lang="fr-FR" b="0" i="0" u="none" baseline="0" noProof="0" dirty="0"/>
              <a:t>    </a:t>
            </a:r>
            <a:r>
              <a:rPr lang="fr-FR" b="1" i="1" u="sng" baseline="0" noProof="0" dirty="0"/>
              <a:t>Lisons Luc 10v1à9</a:t>
            </a:r>
            <a:r>
              <a:rPr lang="fr-FR" b="1" i="0" baseline="0" noProof="0" dirty="0"/>
              <a:t> </a:t>
            </a:r>
            <a:r>
              <a:rPr lang="fr-FR" b="0" i="0" baseline="0" noProof="0" dirty="0"/>
              <a:t>qui révèlent quelques unes de Ses Méthodes.  [</a:t>
            </a:r>
            <a:r>
              <a:rPr lang="fr-FR" b="1" i="1" u="sng" baseline="0" noProof="0" dirty="0"/>
              <a:t>lire Bible</a:t>
            </a:r>
            <a:r>
              <a:rPr lang="fr-FR" b="0" i="0" baseline="0" noProof="0" dirty="0"/>
              <a:t>]</a:t>
            </a:r>
          </a:p>
          <a:p>
            <a:pPr marL="171450" indent="-173736" defTabSz="173736">
              <a:buFont typeface="Wingdings" pitchFamily="2" charset="2"/>
              <a:buChar char="Ø"/>
            </a:pPr>
            <a:r>
              <a:rPr lang="fr-FR" b="0" i="0" baseline="0" noProof="0" dirty="0"/>
              <a:t>Voici </a:t>
            </a:r>
            <a:r>
              <a:rPr lang="fr-FR" b="0" i="0" baseline="0" noProof="0" dirty="0" err="1"/>
              <a:t>ntre</a:t>
            </a:r>
            <a:r>
              <a:rPr lang="fr-FR" b="0" i="0" baseline="0" noProof="0" dirty="0"/>
              <a:t> </a:t>
            </a:r>
            <a:r>
              <a:rPr lang="fr-FR" b="1" i="1" u="none" baseline="0" noProof="0" dirty="0"/>
              <a:t>texte clef</a:t>
            </a:r>
            <a:r>
              <a:rPr lang="fr-FR" b="0" i="0" u="none" baseline="0" noProof="0" dirty="0"/>
              <a:t> pour</a:t>
            </a:r>
            <a:r>
              <a:rPr lang="fr-FR" b="0" i="0" baseline="0" noProof="0" dirty="0"/>
              <a:t> aujourd’hui.[lire]</a:t>
            </a:r>
          </a:p>
          <a:p>
            <a:pPr marL="0" indent="-173736" defTabSz="173736">
              <a:buFont typeface="Wingdings" pitchFamily="2" charset="2"/>
              <a:buNone/>
            </a:pPr>
            <a:r>
              <a:rPr lang="fr-FR" b="0" i="0" baseline="0" noProof="0" dirty="0"/>
              <a:t>    Il est clair que le S-J-C n’a pas seulement envoyé 12 apôtres, mais bien d’autres !</a:t>
            </a:r>
          </a:p>
          <a:p>
            <a:pPr marL="0" indent="-173736" defTabSz="173736">
              <a:buFont typeface="Wingdings" pitchFamily="2" charset="2"/>
              <a:buNone/>
            </a:pPr>
            <a:r>
              <a:rPr lang="fr-FR" b="0" i="0" baseline="0" noProof="0" dirty="0"/>
              <a:t>    Sans explication, </a:t>
            </a:r>
            <a:r>
              <a:rPr lang="fr-FR" b="1" i="1" u="none" baseline="0" noProof="0" dirty="0"/>
              <a:t>Il les envoie 2 à 2.</a:t>
            </a:r>
            <a:endParaRPr lang="fr-FR" b="0" i="0" baseline="0" noProof="0" dirty="0"/>
          </a:p>
          <a:p>
            <a:pPr marL="0" indent="-173736" defTabSz="173736">
              <a:buFont typeface="Wingdings" pitchFamily="2" charset="2"/>
              <a:buChar char="Ø"/>
            </a:pPr>
            <a:r>
              <a:rPr lang="fr-FR" b="0" i="0" baseline="0" noProof="0" dirty="0"/>
              <a:t>C’est la </a:t>
            </a:r>
            <a:r>
              <a:rPr lang="fr-FR" b="1" i="0" u="sng" baseline="0" noProof="0" dirty="0"/>
              <a:t>1</a:t>
            </a:r>
            <a:r>
              <a:rPr lang="fr-FR" b="1" i="0" u="sng" baseline="30000" noProof="0" dirty="0"/>
              <a:t>ere</a:t>
            </a:r>
            <a:r>
              <a:rPr lang="fr-FR" b="1" i="0" u="sng" baseline="0" noProof="0" dirty="0"/>
              <a:t> Méthode du Maître</a:t>
            </a:r>
            <a:r>
              <a:rPr lang="fr-FR" b="0" i="0" baseline="0" noProof="0" dirty="0"/>
              <a:t>, de ne jamais ns laisser seul </a:t>
            </a:r>
            <a:r>
              <a:rPr lang="fr-FR" b="0" i="0" baseline="0" noProof="0" dirty="0" err="1"/>
              <a:t>dns</a:t>
            </a:r>
            <a:r>
              <a:rPr lang="fr-FR" b="0" i="0" baseline="0" noProof="0" dirty="0"/>
              <a:t> le monde: Jn14v18.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79601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64592">
              <a:buFont typeface="Wingdings" pitchFamily="2" charset="2"/>
              <a:buNone/>
            </a:pPr>
            <a:r>
              <a:rPr lang="fr-FR" b="1" i="1" noProof="0" dirty="0"/>
              <a:t>    Il ne s’agit pas </a:t>
            </a:r>
            <a:r>
              <a:rPr lang="fr-FR" noProof="0" dirty="0"/>
              <a:t>de</a:t>
            </a:r>
            <a:r>
              <a:rPr lang="fr-FR" baseline="0" noProof="0" dirty="0"/>
              <a:t> faire du porte à porte à 2, comme </a:t>
            </a:r>
            <a:r>
              <a:rPr lang="fr-FR" noProof="0" dirty="0"/>
              <a:t>les sectes, car cela voudrait dire que vous ne pouvez jamais amener quelqu’un au Seigneur sans la présence d’un autre croyant.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b="1" i="1" noProof="0" dirty="0"/>
              <a:t>Le contexte </a:t>
            </a:r>
            <a:r>
              <a:rPr lang="fr-FR" noProof="0" dirty="0"/>
              <a:t>dans </a:t>
            </a:r>
            <a:r>
              <a:rPr lang="fr-FR" b="1" noProof="0" dirty="0"/>
              <a:t>v7</a:t>
            </a:r>
            <a:r>
              <a:rPr lang="fr-FR" noProof="0" dirty="0"/>
              <a:t> est </a:t>
            </a:r>
            <a:r>
              <a:rPr lang="fr-FR" b="1" i="1" noProof="0" dirty="0"/>
              <a:t>clair</a:t>
            </a:r>
            <a:r>
              <a:rPr lang="fr-FR" noProof="0" dirty="0"/>
              <a:t> :  il ne faut pas passer des nuits, voire des semaines, sans communion avec d’autres chrétiens.  Il avait déjà dit cela aux 12 apôtres, selon </a:t>
            </a:r>
            <a:r>
              <a:rPr lang="fr-FR" b="1" i="1" noProof="0" dirty="0"/>
              <a:t>Mc6v7</a:t>
            </a:r>
            <a:r>
              <a:rPr lang="fr-FR" noProof="0" dirty="0"/>
              <a:t>.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b="1" u="none" noProof="0" dirty="0"/>
              <a:t>	</a:t>
            </a:r>
            <a:r>
              <a:rPr lang="fr-FR" b="1" u="sng" noProof="0" dirty="0"/>
              <a:t>Il faut faire partie d’une église chrétienne locale</a:t>
            </a:r>
            <a:r>
              <a:rPr lang="fr-FR" noProof="0" dirty="0"/>
              <a:t>, avant d’aller à la pêche.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44637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-173736" defTabSz="173736">
              <a:buFont typeface="Wingdings" pitchFamily="2" charset="2"/>
              <a:buNone/>
            </a:pPr>
            <a:r>
              <a:rPr lang="fr-FR" baseline="0" noProof="0" dirty="0"/>
              <a:t>Il est essentiel de </a:t>
            </a:r>
            <a:r>
              <a:rPr lang="fr-FR" b="1" u="sng" baseline="0" noProof="0" dirty="0"/>
              <a:t>comprendre la mission</a:t>
            </a:r>
            <a:r>
              <a:rPr lang="fr-FR" b="1" u="none" baseline="0" noProof="0" dirty="0"/>
              <a:t>.</a:t>
            </a:r>
            <a:endParaRPr lang="fr-FR" u="none" baseline="0" noProof="0" dirty="0"/>
          </a:p>
          <a:p>
            <a:pPr indent="-173736" defTabSz="173736"/>
            <a:r>
              <a:rPr lang="fr-FR" baseline="0" noProof="0" dirty="0"/>
              <a:t>    Dans </a:t>
            </a:r>
            <a:r>
              <a:rPr lang="fr-FR" b="1" i="1" baseline="0" noProof="0" dirty="0"/>
              <a:t>Mt10v5à8</a:t>
            </a:r>
            <a:r>
              <a:rPr lang="fr-FR" baseline="0" noProof="0" dirty="0"/>
              <a:t> Jésus a dit : « </a:t>
            </a:r>
            <a:r>
              <a:rPr lang="fr-F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N'allez pas vers les païens, et n'entrez pas dans les villes des Samaritains ;  allez plutôt vers les brebis perdues de </a:t>
            </a:r>
            <a:r>
              <a:rPr lang="fr-FR" sz="1200" b="1" i="1" u="none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 maison d'Israël</a:t>
            </a:r>
            <a:r>
              <a:rPr lang="fr-F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 Allez, prêchez et dites :  </a:t>
            </a:r>
            <a:r>
              <a:rPr lang="fr-FR" sz="1200" b="1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 royaume des cieux</a:t>
            </a:r>
            <a:r>
              <a:rPr lang="fr-FR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est proche</a:t>
            </a:r>
            <a:r>
              <a:rPr lang="fr-FR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! </a:t>
            </a:r>
            <a:r>
              <a:rPr lang="fr-F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Guérissez…Ressuscitez…Purifiez… »</a:t>
            </a:r>
            <a:endParaRPr lang="fr-FR" noProof="0" dirty="0"/>
          </a:p>
          <a:p>
            <a:pPr marL="0" indent="-173736" defTabSz="173736">
              <a:buFont typeface="Wingdings" pitchFamily="2" charset="2"/>
              <a:buChar char="Ø"/>
            </a:pPr>
            <a:r>
              <a:rPr lang="fr-FR" noProof="0" dirty="0"/>
              <a:t>Ces méthodes sont toutes spécifiques à la</a:t>
            </a:r>
            <a:r>
              <a:rPr lang="fr-FR" baseline="0" noProof="0" dirty="0"/>
              <a:t> M</a:t>
            </a:r>
            <a:r>
              <a:rPr lang="fr-FR" noProof="0" dirty="0"/>
              <a:t>ission Israël</a:t>
            </a:r>
            <a:r>
              <a:rPr lang="fr-FR" baseline="0" noProof="0" dirty="0"/>
              <a:t> </a:t>
            </a:r>
            <a:r>
              <a:rPr lang="fr-FR" b="1" i="1" noProof="0" dirty="0"/>
              <a:t>avant la Croix</a:t>
            </a:r>
            <a:r>
              <a:rPr lang="fr-FR" noProof="0" dirty="0"/>
              <a:t>.  [</a:t>
            </a:r>
            <a:r>
              <a:rPr lang="fr-FR" b="0" noProof="0" dirty="0"/>
              <a:t>lire</a:t>
            </a:r>
            <a:r>
              <a:rPr lang="fr-FR" noProof="0" dirty="0"/>
              <a:t>]</a:t>
            </a:r>
            <a:endParaRPr lang="fr-FR" baseline="0" noProof="0" dirty="0"/>
          </a:p>
          <a:p>
            <a:pPr marL="0" indent="0" defTabSz="173736">
              <a:buFont typeface="Wingdings" pitchFamily="2" charset="2"/>
              <a:buNone/>
            </a:pPr>
            <a:r>
              <a:rPr lang="fr-FR" baseline="0" noProof="0" dirty="0"/>
              <a:t>	La </a:t>
            </a:r>
            <a:r>
              <a:rPr lang="fr-FR" b="1" i="1" baseline="0" noProof="0" dirty="0"/>
              <a:t>2</a:t>
            </a:r>
            <a:r>
              <a:rPr lang="fr-FR" b="1" i="1" baseline="30000" noProof="0" dirty="0"/>
              <a:t>e</a:t>
            </a:r>
            <a:r>
              <a:rPr lang="fr-FR" b="1" i="1" baseline="0" noProof="0" dirty="0"/>
              <a:t> Méthode </a:t>
            </a:r>
            <a:r>
              <a:rPr lang="fr-FR" baseline="0" noProof="0" dirty="0"/>
              <a:t>du Maître est de bien définir notre mission.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64592">
              <a:buFont typeface="Wingdings" pitchFamily="2" charset="2"/>
              <a:buNone/>
            </a:pPr>
            <a:r>
              <a:rPr lang="fr-FR" noProof="0" dirty="0"/>
              <a:t>    Il est important de lire le </a:t>
            </a:r>
            <a:r>
              <a:rPr lang="fr-FR" b="1" i="1" noProof="0" dirty="0"/>
              <a:t>contexte</a:t>
            </a:r>
            <a:r>
              <a:rPr lang="fr-FR" noProof="0" dirty="0"/>
              <a:t> dans lequel les méthodes sont applicables.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baseline="0" noProof="0" dirty="0"/>
              <a:t>	</a:t>
            </a:r>
            <a:r>
              <a:rPr lang="fr-FR" b="1" i="1" baseline="0" noProof="0" dirty="0"/>
              <a:t>Là</a:t>
            </a:r>
            <a:r>
              <a:rPr lang="fr-FR" baseline="0" noProof="0" dirty="0"/>
              <a:t> ns avions le renoncement à tout bien…</a:t>
            </a:r>
            <a:endParaRPr lang="fr-FR" noProof="0" dirty="0"/>
          </a:p>
          <a:p>
            <a:pPr marL="0" indent="0" defTabSz="164592">
              <a:buFont typeface="Wingdings" pitchFamily="2" charset="2"/>
              <a:buNone/>
            </a:pPr>
            <a:r>
              <a:rPr lang="fr-FR" noProof="0" dirty="0"/>
              <a:t>	Je vous offre un </a:t>
            </a:r>
            <a:r>
              <a:rPr lang="fr-FR" b="0" i="1" u="sng" noProof="0" dirty="0"/>
              <a:t>Survol du Livre de Mathieu</a:t>
            </a:r>
            <a:r>
              <a:rPr lang="fr-FR" noProof="0" dirty="0"/>
              <a:t> au sujet du </a:t>
            </a:r>
            <a:r>
              <a:rPr lang="fr-FR" b="1" i="1" noProof="0" dirty="0"/>
              <a:t>Royaume des Cieux</a:t>
            </a:r>
            <a:r>
              <a:rPr lang="fr-FR" noProof="0" dirty="0"/>
              <a:t>.</a:t>
            </a:r>
          </a:p>
          <a:p>
            <a:pPr marL="0" indent="-171450" defTabSz="164592">
              <a:buFont typeface="Wingdings" pitchFamily="2" charset="2"/>
              <a:buChar char="Ø"/>
            </a:pPr>
            <a:r>
              <a:rPr lang="fr-FR" b="1" i="1" noProof="0" dirty="0"/>
              <a:t>Depuis</a:t>
            </a:r>
            <a:r>
              <a:rPr lang="fr-FR" noProof="0" dirty="0"/>
              <a:t> la Croix,</a:t>
            </a:r>
            <a:r>
              <a:rPr lang="fr-FR" baseline="0" noProof="0" dirty="0"/>
              <a:t> </a:t>
            </a:r>
            <a:r>
              <a:rPr lang="fr-FR" i="1" baseline="0" noProof="0" dirty="0"/>
              <a:t>la mission a changé !</a:t>
            </a:r>
          </a:p>
          <a:p>
            <a:pPr marL="0" indent="-171450" defTabSz="164592">
              <a:buFont typeface="Wingdings" pitchFamily="2" charset="2"/>
              <a:buChar char="Ø"/>
            </a:pPr>
            <a:r>
              <a:rPr lang="fr-FR" b="1" i="1" noProof="0" dirty="0"/>
              <a:t>Mt28v19à20</a:t>
            </a:r>
            <a:r>
              <a:rPr lang="fr-FR" noProof="0" dirty="0"/>
              <a:t> disent :  « Allez, faites de </a:t>
            </a:r>
            <a:r>
              <a:rPr lang="fr-FR" b="1" i="1" u="sng" noProof="0" dirty="0"/>
              <a:t>toutes les nations</a:t>
            </a:r>
            <a:r>
              <a:rPr lang="fr-FR" b="1" i="1" u="none" noProof="0" dirty="0"/>
              <a:t> </a:t>
            </a:r>
            <a:r>
              <a:rPr lang="fr-FR" noProof="0" dirty="0"/>
              <a:t>des disciples, les baptisant au nom du Père, du Fils et du Saint Esprit et enseignez-leur à observer tout ce que je vous ai prescrit. »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17468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-173736" defTabSz="173736">
              <a:buFont typeface="Wingdings" pitchFamily="2" charset="2"/>
              <a:buNone/>
            </a:pPr>
            <a:r>
              <a:rPr lang="fr-FR" b="1" i="1" noProof="0" dirty="0"/>
              <a:t>Les Méthodes</a:t>
            </a:r>
            <a:r>
              <a:rPr lang="fr-FR" b="1" i="1" baseline="0" noProof="0" dirty="0"/>
              <a:t> du Maître changent</a:t>
            </a:r>
            <a:r>
              <a:rPr lang="fr-FR" baseline="0" noProof="0" dirty="0"/>
              <a:t>.</a:t>
            </a:r>
          </a:p>
          <a:p>
            <a:pPr marL="0" indent="-173736" defTabSz="173736">
              <a:buFont typeface="Wingdings" pitchFamily="2" charset="2"/>
              <a:buNone/>
            </a:pPr>
            <a:r>
              <a:rPr lang="fr-FR" baseline="0" noProof="0" dirty="0"/>
              <a:t>	La Bible dit :  « Jésus-Christ est le même hier, aujourd’hui et éternellement » selon </a:t>
            </a:r>
            <a:r>
              <a:rPr lang="fr-FR" b="1" i="1" baseline="0" noProof="0" dirty="0"/>
              <a:t>Héb13v8</a:t>
            </a:r>
            <a:r>
              <a:rPr lang="fr-FR" baseline="0" noProof="0" dirty="0"/>
              <a:t>, mais ses méthodes changent.</a:t>
            </a:r>
          </a:p>
          <a:p>
            <a:pPr marL="0" indent="-173736" defTabSz="173736">
              <a:buFont typeface="Wingdings" pitchFamily="2" charset="2"/>
              <a:buChar char="Ø"/>
            </a:pPr>
            <a:r>
              <a:rPr lang="fr-FR" baseline="0" noProof="0" dirty="0"/>
              <a:t>Il est évident, par ce texte, que le S-J-C </a:t>
            </a:r>
            <a:r>
              <a:rPr lang="fr-FR" b="1" i="1" u="none" baseline="0" noProof="0" dirty="0"/>
              <a:t>nous</a:t>
            </a:r>
            <a:r>
              <a:rPr lang="fr-FR" baseline="0" noProof="0" dirty="0"/>
              <a:t> </a:t>
            </a:r>
            <a:r>
              <a:rPr lang="fr-FR" b="1" i="1" baseline="0" noProof="0" dirty="0"/>
              <a:t>ordonne</a:t>
            </a:r>
            <a:r>
              <a:rPr lang="fr-FR" baseline="0" noProof="0" dirty="0"/>
              <a:t> de </a:t>
            </a:r>
            <a:r>
              <a:rPr lang="fr-FR" b="1" u="sng" baseline="0" noProof="0" dirty="0"/>
              <a:t>nous préparer</a:t>
            </a:r>
            <a:r>
              <a:rPr lang="fr-FR" baseline="0" noProof="0" dirty="0"/>
              <a:t>.  [lire]</a:t>
            </a:r>
          </a:p>
          <a:p>
            <a:pPr marL="0" indent="-173736" defTabSz="173736">
              <a:buFont typeface="Wingdings" pitchFamily="2" charset="2"/>
              <a:buChar char="Ø"/>
            </a:pPr>
            <a:r>
              <a:rPr lang="fr-FR" baseline="0" noProof="0" dirty="0"/>
              <a:t>Une </a:t>
            </a:r>
            <a:r>
              <a:rPr lang="fr-FR" b="1" i="1" u="none" baseline="0" noProof="0" dirty="0"/>
              <a:t>bourse</a:t>
            </a:r>
            <a:r>
              <a:rPr lang="fr-FR" baseline="0" noProof="0" dirty="0"/>
              <a:t> est sensé d’être pour de l’argent :  car il faut compter le coût avant de partir.  Le </a:t>
            </a:r>
            <a:r>
              <a:rPr lang="fr-FR" b="1" i="1" u="none" baseline="0" noProof="0" dirty="0"/>
              <a:t>sac</a:t>
            </a:r>
            <a:r>
              <a:rPr lang="fr-FR" baseline="0" noProof="0" dirty="0"/>
              <a:t> est pour des affaires personnelles, comme une Bible; peut-être </a:t>
            </a:r>
            <a:r>
              <a:rPr lang="fr-FR" baseline="0" noProof="0" dirty="0" err="1"/>
              <a:t>ds</a:t>
            </a:r>
            <a:r>
              <a:rPr lang="fr-FR" baseline="0" noProof="0" dirty="0"/>
              <a:t> études. </a:t>
            </a:r>
            <a:r>
              <a:rPr lang="fr-FR" b="0" i="1" u="none" baseline="0" noProof="0" dirty="0"/>
              <a:t>L’</a:t>
            </a:r>
            <a:r>
              <a:rPr lang="fr-FR" b="1" i="1" u="none" baseline="0" noProof="0" dirty="0"/>
              <a:t>épée</a:t>
            </a:r>
            <a:r>
              <a:rPr lang="fr-FR" baseline="0" noProof="0" dirty="0"/>
              <a:t> est pour se défendre; l’</a:t>
            </a:r>
            <a:r>
              <a:rPr lang="fr-FR" baseline="0" noProof="0" dirty="0" err="1"/>
              <a:t>apolog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85902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64592">
              <a:buFont typeface="Wingdings" pitchFamily="2" charset="2"/>
              <a:buNone/>
            </a:pPr>
            <a:r>
              <a:rPr lang="fr-FR" noProof="0" dirty="0"/>
              <a:t>    Cette </a:t>
            </a:r>
            <a:r>
              <a:rPr lang="fr-FR" b="1" i="1" noProof="0" dirty="0"/>
              <a:t>3</a:t>
            </a:r>
            <a:r>
              <a:rPr lang="fr-FR" b="1" i="1" baseline="30000" noProof="0" dirty="0"/>
              <a:t>e</a:t>
            </a:r>
            <a:r>
              <a:rPr lang="fr-FR" b="1" i="1" noProof="0" dirty="0"/>
              <a:t> méthode</a:t>
            </a:r>
            <a:r>
              <a:rPr lang="fr-FR" noProof="0" dirty="0"/>
              <a:t> du Maître est d’être </a:t>
            </a:r>
            <a:r>
              <a:rPr lang="fr-FR" b="1" i="1" noProof="0" dirty="0"/>
              <a:t>équipé</a:t>
            </a:r>
            <a:r>
              <a:rPr lang="fr-FR" noProof="0" dirty="0"/>
              <a:t> avant d’aller au</a:t>
            </a:r>
            <a:r>
              <a:rPr lang="fr-FR" baseline="0" noProof="0" dirty="0"/>
              <a:t> monde </a:t>
            </a:r>
            <a:r>
              <a:rPr lang="fr-FR" baseline="0" noProof="0" dirty="0" err="1"/>
              <a:t>avc</a:t>
            </a:r>
            <a:r>
              <a:rPr lang="fr-FR" baseline="0" noProof="0" dirty="0"/>
              <a:t> l’Évangile</a:t>
            </a:r>
            <a:endParaRPr lang="fr-FR" noProof="0" dirty="0"/>
          </a:p>
          <a:p>
            <a:pPr marL="0" indent="0" defTabSz="164592">
              <a:buFont typeface="Wingdings" pitchFamily="2" charset="2"/>
              <a:buNone/>
            </a:pPr>
            <a:r>
              <a:rPr lang="fr-FR" noProof="0" dirty="0"/>
              <a:t>	Je vous offre un </a:t>
            </a:r>
            <a:r>
              <a:rPr lang="fr-FR" b="0" i="1" u="sng" noProof="0" dirty="0"/>
              <a:t>Survol du livre de Luc</a:t>
            </a:r>
            <a:r>
              <a:rPr lang="fr-FR" b="0" u="sng" noProof="0" dirty="0"/>
              <a:t> </a:t>
            </a:r>
            <a:r>
              <a:rPr lang="fr-FR" noProof="0" dirty="0"/>
              <a:t>afin de voir le contexte de </a:t>
            </a:r>
            <a:r>
              <a:rPr lang="fr-FR" b="1" u="sng" noProof="0" dirty="0"/>
              <a:t>notre mission</a:t>
            </a:r>
            <a:r>
              <a:rPr lang="fr-FR" noProof="0" dirty="0"/>
              <a:t> monde…  	Remarquons que Matthieu est juif, Luc est grec</a:t>
            </a:r>
            <a:r>
              <a:rPr lang="fr-FR" baseline="0" noProof="0" dirty="0"/>
              <a:t> !</a:t>
            </a:r>
            <a:endParaRPr lang="fr-FR" noProof="0" dirty="0"/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noProof="0" dirty="0"/>
              <a:t>Une bonne </a:t>
            </a:r>
            <a:r>
              <a:rPr lang="fr-FR" b="1" i="1" noProof="0" dirty="0"/>
              <a:t>formation</a:t>
            </a:r>
            <a:r>
              <a:rPr lang="fr-FR" noProof="0" dirty="0"/>
              <a:t> </a:t>
            </a:r>
            <a:r>
              <a:rPr lang="fr-FR" b="1" i="1" noProof="0" dirty="0"/>
              <a:t>biblique</a:t>
            </a:r>
            <a:r>
              <a:rPr lang="fr-FR" noProof="0" dirty="0"/>
              <a:t> est essentielle, avant de guider les autres à J-C.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noProof="0" dirty="0"/>
              <a:t>Je vous offre une </a:t>
            </a:r>
            <a:r>
              <a:rPr lang="fr-FR" b="0" i="1" u="sng" noProof="0" dirty="0"/>
              <a:t>méthode simple par des questions</a:t>
            </a:r>
            <a:r>
              <a:rPr lang="fr-FR" noProof="0" dirty="0"/>
              <a:t> à poser</a:t>
            </a:r>
            <a:r>
              <a:rPr lang="fr-FR" baseline="0" noProof="0" dirty="0"/>
              <a:t> aux textes que vous lisez.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baseline="0" noProof="0" dirty="0"/>
              <a:t>	</a:t>
            </a:r>
            <a:r>
              <a:rPr lang="fr-FR" b="1" i="0" u="sng" baseline="0" noProof="0" dirty="0"/>
              <a:t>Lisez toute la Bible</a:t>
            </a:r>
            <a:r>
              <a:rPr lang="fr-FR" baseline="0" noProof="0" dirty="0"/>
              <a:t> au moins 1x par an !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3595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-173736" defTabSz="173736">
              <a:buFont typeface="Wingdings" pitchFamily="2" charset="2"/>
              <a:buNone/>
            </a:pPr>
            <a:r>
              <a:rPr lang="fr-FR" b="0" i="0" noProof="0" dirty="0"/>
              <a:t>Le point du </a:t>
            </a:r>
            <a:r>
              <a:rPr lang="fr-FR" b="1" i="1" noProof="0" dirty="0"/>
              <a:t>départ </a:t>
            </a:r>
            <a:r>
              <a:rPr lang="fr-FR" b="0" i="0" noProof="0" dirty="0"/>
              <a:t>est souvent le plus </a:t>
            </a:r>
            <a:r>
              <a:rPr lang="fr-FR" b="0" i="0" noProof="0" dirty="0" err="1"/>
              <a:t>diffcile</a:t>
            </a:r>
            <a:endParaRPr lang="fr-FR" b="0" i="0" baseline="0" noProof="0" dirty="0"/>
          </a:p>
          <a:p>
            <a:pPr marL="0" indent="-173736" defTabSz="173736">
              <a:buFont typeface="Wingdings" pitchFamily="2" charset="2"/>
              <a:buNone/>
            </a:pPr>
            <a:r>
              <a:rPr lang="fr-FR" b="1" i="1" baseline="0" noProof="0" dirty="0"/>
              <a:t>	</a:t>
            </a:r>
            <a:r>
              <a:rPr lang="fr-FR" b="0" i="0" baseline="0" noProof="0" dirty="0"/>
              <a:t>C</a:t>
            </a:r>
            <a:r>
              <a:rPr lang="fr-FR" b="0" baseline="0" noProof="0" dirty="0"/>
              <a:t>omment aborder </a:t>
            </a:r>
            <a:r>
              <a:rPr lang="fr-FR" baseline="0" noProof="0" dirty="0"/>
              <a:t>le sujet du salut ?</a:t>
            </a:r>
            <a:endParaRPr lang="fr-FR" noProof="0" dirty="0"/>
          </a:p>
          <a:p>
            <a:pPr marL="171450" indent="-173736" defTabSz="173736">
              <a:buFont typeface="Wingdings" pitchFamily="2" charset="2"/>
              <a:buChar char="Ø"/>
            </a:pPr>
            <a:r>
              <a:rPr lang="fr-FR" noProof="0" dirty="0"/>
              <a:t>Le S-J-C a une </a:t>
            </a:r>
            <a:r>
              <a:rPr lang="fr-FR" b="0" i="0" u="none" noProof="0" dirty="0"/>
              <a:t>méthode étonnante. [</a:t>
            </a:r>
            <a:r>
              <a:rPr lang="fr-FR" b="0" i="0" u="none" baseline="0" noProof="0" dirty="0"/>
              <a:t>lire</a:t>
            </a:r>
            <a:r>
              <a:rPr lang="fr-FR" baseline="0" noProof="0" dirty="0"/>
              <a:t>]</a:t>
            </a:r>
          </a:p>
          <a:p>
            <a:pPr marL="0" indent="-173736" defTabSz="173736">
              <a:buFont typeface="Wingdings" pitchFamily="2" charset="2"/>
              <a:buNone/>
            </a:pPr>
            <a:r>
              <a:rPr lang="fr-FR" baseline="0" noProof="0" dirty="0"/>
              <a:t>    La suite est connue :  Zachée est converti !</a:t>
            </a:r>
          </a:p>
          <a:p>
            <a:pPr marL="0" indent="-173736" defTabSz="173736">
              <a:buFont typeface="Wingdings" pitchFamily="2" charset="2"/>
              <a:buChar char="Ø"/>
            </a:pPr>
            <a:r>
              <a:rPr lang="fr-FR" b="1" i="0" u="sng" baseline="0" noProof="0" dirty="0"/>
              <a:t>Jésus s’est invité </a:t>
            </a:r>
            <a:r>
              <a:rPr lang="fr-FR" b="0" i="0" baseline="0" noProof="0" dirty="0"/>
              <a:t>chez les fiancés,</a:t>
            </a:r>
            <a:r>
              <a:rPr lang="fr-FR" baseline="0" noProof="0" dirty="0"/>
              <a:t> </a:t>
            </a:r>
            <a:r>
              <a:rPr lang="fr-FR" b="1" i="1" baseline="0" noProof="0" dirty="0"/>
              <a:t>Marie et Joseph</a:t>
            </a:r>
            <a:r>
              <a:rPr lang="fr-FR" b="0" i="0" baseline="0" noProof="0" dirty="0"/>
              <a:t> !</a:t>
            </a:r>
            <a:endParaRPr lang="fr-FR" baseline="0" noProof="0" dirty="0"/>
          </a:p>
          <a:p>
            <a:pPr marL="0" indent="0" defTabSz="173736">
              <a:buFont typeface="Wingdings" pitchFamily="2" charset="2"/>
              <a:buNone/>
            </a:pPr>
            <a:r>
              <a:rPr lang="fr-FR" baseline="0" noProof="0" dirty="0"/>
              <a:t>	Il s’est invité </a:t>
            </a:r>
            <a:r>
              <a:rPr lang="fr-FR" b="1" i="1" baseline="0" noProof="0" dirty="0"/>
              <a:t>au milieu des docteurs </a:t>
            </a:r>
            <a:r>
              <a:rPr lang="fr-FR" baseline="0" noProof="0" dirty="0"/>
              <a:t>de la loi à 12 ans, selon </a:t>
            </a:r>
            <a:r>
              <a:rPr lang="fr-FR" b="0" i="0" baseline="0" noProof="0" dirty="0"/>
              <a:t>Luc 2v46</a:t>
            </a:r>
            <a:r>
              <a:rPr lang="fr-FR" b="1" i="1" baseline="0" noProof="0" dirty="0"/>
              <a:t>.</a:t>
            </a:r>
            <a:endParaRPr lang="fr-FR" baseline="0" noProof="0" dirty="0"/>
          </a:p>
          <a:p>
            <a:pPr marL="0" indent="-173736" defTabSz="173736">
              <a:buFont typeface="Wingdings" pitchFamily="2" charset="2"/>
              <a:buNone/>
            </a:pPr>
            <a:r>
              <a:rPr lang="fr-FR" b="0" baseline="0" noProof="0" dirty="0"/>
              <a:t>    </a:t>
            </a:r>
            <a:r>
              <a:rPr lang="fr-FR" b="1" i="1" baseline="0" noProof="0" dirty="0"/>
              <a:t>A </a:t>
            </a:r>
            <a:r>
              <a:rPr lang="fr-FR" b="1" i="0" baseline="0" noProof="0" dirty="0"/>
              <a:t>Nazareth il s’est levé </a:t>
            </a:r>
            <a:r>
              <a:rPr lang="fr-FR" baseline="0" noProof="0" dirty="0"/>
              <a:t>pour lire les Ecritures, et en parler, selon </a:t>
            </a:r>
            <a:r>
              <a:rPr lang="fr-FR" b="0" i="0" baseline="0" noProof="0" dirty="0"/>
              <a:t>Luc 4v16à28</a:t>
            </a:r>
            <a:r>
              <a:rPr lang="fr-FR" baseline="0" noProof="0" dirty="0"/>
              <a:t>.</a:t>
            </a:r>
          </a:p>
          <a:p>
            <a:pPr marL="0" indent="0" defTabSz="173736">
              <a:buFont typeface="Wingdings" pitchFamily="2" charset="2"/>
              <a:buNone/>
            </a:pPr>
            <a:r>
              <a:rPr lang="fr-FR" noProof="0" dirty="0"/>
              <a:t>	Chaque fois, Jésus</a:t>
            </a:r>
            <a:r>
              <a:rPr lang="fr-FR" baseline="0" noProof="0" dirty="0"/>
              <a:t> est </a:t>
            </a:r>
            <a:r>
              <a:rPr lang="fr-FR" b="1" i="1" baseline="0" noProof="0" dirty="0"/>
              <a:t>Le Modèle</a:t>
            </a:r>
            <a:r>
              <a:rPr lang="fr-FR" b="0" i="0" baseline="0" noProof="0" dirty="0"/>
              <a:t> à suivre.</a:t>
            </a:r>
            <a:endParaRPr lang="fr-FR" i="0" u="none" baseline="0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04507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64592">
              <a:buFont typeface="Wingdings" pitchFamily="2" charset="2"/>
              <a:buNone/>
            </a:pPr>
            <a:r>
              <a:rPr lang="fr-FR" noProof="0" dirty="0"/>
              <a:t>    Les premiers chrétiens </a:t>
            </a:r>
            <a:r>
              <a:rPr lang="fr-FR" b="1" i="1" noProof="0" dirty="0"/>
              <a:t>n’attendaient pas que les non-chrétiens</a:t>
            </a:r>
            <a:r>
              <a:rPr lang="fr-FR" b="1" i="1" baseline="0" noProof="0" dirty="0"/>
              <a:t> viennent</a:t>
            </a:r>
            <a:r>
              <a:rPr lang="fr-FR" baseline="0" noProof="0" dirty="0"/>
              <a:t> chez eux.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baseline="0" noProof="0" dirty="0"/>
              <a:t>	Ils n’ont </a:t>
            </a:r>
            <a:r>
              <a:rPr lang="fr-FR" b="1" i="1" baseline="0" noProof="0" dirty="0"/>
              <a:t>non plus adapté</a:t>
            </a:r>
            <a:r>
              <a:rPr lang="fr-FR" baseline="0" noProof="0" dirty="0"/>
              <a:t> leur </a:t>
            </a:r>
            <a:r>
              <a:rPr lang="fr-FR" b="0" i="0" baseline="0" noProof="0" dirty="0"/>
              <a:t>musique</a:t>
            </a:r>
            <a:r>
              <a:rPr lang="fr-FR" baseline="0" noProof="0" dirty="0"/>
              <a:t> au goût du monde, </a:t>
            </a:r>
            <a:r>
              <a:rPr lang="fr-FR" b="1" i="1" baseline="0" noProof="0" dirty="0"/>
              <a:t>ni modifié</a:t>
            </a:r>
            <a:r>
              <a:rPr lang="fr-FR" baseline="0" noProof="0" dirty="0"/>
              <a:t> leur message, pour ne pas gêner les uns ou les autres.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noProof="0" dirty="0"/>
              <a:t>	Ils</a:t>
            </a:r>
            <a:r>
              <a:rPr lang="fr-FR" baseline="0" noProof="0" dirty="0"/>
              <a:t> n’ont </a:t>
            </a:r>
            <a:r>
              <a:rPr lang="fr-FR" b="1" i="1" baseline="0" noProof="0" dirty="0"/>
              <a:t>pas acheté</a:t>
            </a:r>
            <a:r>
              <a:rPr lang="fr-FR" baseline="0" noProof="0" dirty="0"/>
              <a:t> des conversions par des services sociales, ou par des repas.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b="1" i="0" u="sng" baseline="0" noProof="0" dirty="0"/>
              <a:t>Philippe s’est invité</a:t>
            </a:r>
            <a:r>
              <a:rPr lang="fr-FR" i="0" u="sng" baseline="0" noProof="0" dirty="0"/>
              <a:t> </a:t>
            </a:r>
            <a:r>
              <a:rPr lang="fr-FR" baseline="0" noProof="0" dirty="0"/>
              <a:t>auprès de l’éthiopien, afin de l’amener au SJC.</a:t>
            </a:r>
          </a:p>
          <a:p>
            <a:pPr marL="0" indent="-171450" defTabSz="164592">
              <a:buFont typeface="Wingdings" pitchFamily="2" charset="2"/>
              <a:buChar char="Ø"/>
            </a:pPr>
            <a:r>
              <a:rPr lang="fr-FR" baseline="0" noProof="0" dirty="0"/>
              <a:t>Le SJC a toujours rendu des services </a:t>
            </a:r>
            <a:r>
              <a:rPr lang="fr-FR" b="1" i="1" baseline="0" noProof="0" dirty="0"/>
              <a:t>après</a:t>
            </a:r>
            <a:r>
              <a:rPr lang="fr-FR" baseline="0" noProof="0" dirty="0"/>
              <a:t> la prédication de la Parole, jamais avant.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3098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4482"/>
            <a:ext cx="9144000" cy="8742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 b="1" i="1">
                <a:solidFill>
                  <a:srgbClr val="00FF00"/>
                </a:solidFill>
                <a:latin typeface="Arial Narrow" pitchFamily="34" charset="0"/>
              </a:defRPr>
            </a:lvl1pPr>
          </a:lstStyle>
          <a:p>
            <a:r>
              <a:rPr lang="fr-FR" noProof="0" dirty="0"/>
              <a:t>Click to </a:t>
            </a:r>
            <a:r>
              <a:rPr lang="fr-FR" noProof="0" dirty="0" err="1"/>
              <a:t>edit</a:t>
            </a:r>
            <a:r>
              <a:rPr lang="fr-FR" noProof="0" dirty="0"/>
              <a:t> Master </a:t>
            </a:r>
            <a:r>
              <a:rPr lang="fr-FR" noProof="0" dirty="0" err="1"/>
              <a:t>title</a:t>
            </a:r>
            <a:r>
              <a:rPr lang="fr-FR" noProof="0" dirty="0"/>
              <a:t>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908720"/>
            <a:ext cx="9144000" cy="504056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5000">
                <a:latin typeface="Arial Narrow" pitchFamily="34" charset="0"/>
              </a:defRPr>
            </a:lvl1pPr>
            <a:lvl2pPr marL="457200" indent="0" algn="ctr">
              <a:buNone/>
              <a:defRPr sz="5000">
                <a:latin typeface="Arial Narrow" pitchFamily="34" charset="0"/>
              </a:defRPr>
            </a:lvl2pPr>
            <a:lvl3pPr marL="914400" indent="0" algn="ctr">
              <a:buNone/>
              <a:defRPr sz="5000">
                <a:latin typeface="Arial Narrow" pitchFamily="34" charset="0"/>
              </a:defRPr>
            </a:lvl3pPr>
            <a:lvl4pPr marL="1371600" indent="0" algn="ctr">
              <a:buNone/>
              <a:defRPr sz="5000">
                <a:latin typeface="Arial Narrow" pitchFamily="34" charset="0"/>
              </a:defRPr>
            </a:lvl4pPr>
            <a:lvl5pPr marL="1828800" indent="0" algn="ctr">
              <a:buNone/>
              <a:defRPr sz="5000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/>
              <a:t>Click to </a:t>
            </a:r>
            <a:r>
              <a:rPr lang="fr-FR" noProof="0" dirty="0" err="1"/>
              <a:t>edit</a:t>
            </a:r>
            <a:r>
              <a:rPr lang="fr-FR" noProof="0" dirty="0"/>
              <a:t> Master </a:t>
            </a:r>
            <a:r>
              <a:rPr lang="fr-FR" noProof="0" dirty="0" err="1"/>
              <a:t>text</a:t>
            </a:r>
            <a:r>
              <a:rPr lang="fr-FR" noProof="0" dirty="0"/>
              <a:t>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2" y="5949280"/>
            <a:ext cx="8232846" cy="92231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5000" b="1" i="1">
                <a:solidFill>
                  <a:srgbClr val="FFFF00"/>
                </a:solidFill>
                <a:latin typeface="Arial Narrow" pitchFamily="34" charset="0"/>
              </a:defRPr>
            </a:lvl1pPr>
            <a:lvl2pPr marL="457200" indent="0" algn="ctr">
              <a:buNone/>
              <a:defRPr sz="5000" b="1" i="1">
                <a:latin typeface="Arial Narrow" pitchFamily="34" charset="0"/>
              </a:defRPr>
            </a:lvl2pPr>
            <a:lvl3pPr marL="914400" indent="0" algn="ctr">
              <a:buNone/>
              <a:defRPr sz="5000" b="1" i="1">
                <a:latin typeface="Arial Narrow" pitchFamily="34" charset="0"/>
              </a:defRPr>
            </a:lvl3pPr>
            <a:lvl4pPr marL="1371600" indent="0" algn="ctr">
              <a:buNone/>
              <a:defRPr sz="5000" b="1" i="1">
                <a:latin typeface="Arial Narrow" pitchFamily="34" charset="0"/>
              </a:defRPr>
            </a:lvl4pPr>
            <a:lvl5pPr marL="1828800" indent="0" algn="ctr">
              <a:buNone/>
              <a:defRPr sz="5000" b="1" i="1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/>
              <a:t>Click to </a:t>
            </a:r>
            <a:r>
              <a:rPr lang="fr-FR" noProof="0" dirty="0" err="1"/>
              <a:t>edit</a:t>
            </a:r>
            <a:r>
              <a:rPr lang="fr-FR" noProof="0" dirty="0"/>
              <a:t> Master </a:t>
            </a:r>
            <a:r>
              <a:rPr lang="fr-FR" noProof="0" dirty="0" err="1"/>
              <a:t>text</a:t>
            </a:r>
            <a:r>
              <a:rPr lang="fr-FR" noProof="0" dirty="0"/>
              <a:t> styles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5970" y="5959541"/>
            <a:ext cx="888030" cy="897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94879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" grpId="0" build="p">
        <p:tmplLst>
          <p:tmpl lvl="1">
            <p:tnLst>
              <p:par>
                <p:cTn presetID="14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gradFill rotWithShape="1">
          <a:gsLst>
            <a:gs pos="3000">
              <a:srgbClr val="CC0000">
                <a:lumMod val="74000"/>
              </a:srgb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34482"/>
            <a:ext cx="9144000" cy="8742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 b="1" i="1">
                <a:solidFill>
                  <a:srgbClr val="00FF00"/>
                </a:solidFill>
                <a:latin typeface="Arial Narrow" pitchFamily="34" charset="0"/>
              </a:defRPr>
            </a:lvl1pPr>
          </a:lstStyle>
          <a:p>
            <a:r>
              <a:rPr lang="fr-FR" noProof="0" dirty="0"/>
              <a:t>Click to </a:t>
            </a:r>
            <a:r>
              <a:rPr lang="fr-FR" noProof="0" dirty="0" err="1"/>
              <a:t>edit</a:t>
            </a:r>
            <a:r>
              <a:rPr lang="fr-FR" noProof="0" dirty="0"/>
              <a:t> Master </a:t>
            </a:r>
            <a:r>
              <a:rPr lang="fr-FR" noProof="0" dirty="0" err="1"/>
              <a:t>title</a:t>
            </a:r>
            <a:r>
              <a:rPr lang="fr-FR" noProof="0" dirty="0"/>
              <a:t> style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0" y="908720"/>
            <a:ext cx="9144000" cy="504056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5000">
                <a:latin typeface="Arial Narrow" pitchFamily="34" charset="0"/>
              </a:defRPr>
            </a:lvl1pPr>
            <a:lvl2pPr marL="457200" indent="0" algn="ctr">
              <a:buNone/>
              <a:defRPr sz="5000">
                <a:latin typeface="Arial Narrow" pitchFamily="34" charset="0"/>
              </a:defRPr>
            </a:lvl2pPr>
            <a:lvl3pPr marL="914400" indent="0" algn="ctr">
              <a:buNone/>
              <a:defRPr sz="5000">
                <a:latin typeface="Arial Narrow" pitchFamily="34" charset="0"/>
              </a:defRPr>
            </a:lvl3pPr>
            <a:lvl4pPr marL="1371600" indent="0" algn="ctr">
              <a:buNone/>
              <a:defRPr sz="5000">
                <a:latin typeface="Arial Narrow" pitchFamily="34" charset="0"/>
              </a:defRPr>
            </a:lvl4pPr>
            <a:lvl5pPr marL="1828800" indent="0" algn="ctr">
              <a:buNone/>
              <a:defRPr sz="5000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/>
              <a:t>Click to </a:t>
            </a:r>
            <a:r>
              <a:rPr lang="fr-FR" noProof="0" dirty="0" err="1"/>
              <a:t>edit</a:t>
            </a:r>
            <a:r>
              <a:rPr lang="fr-FR" noProof="0" dirty="0"/>
              <a:t> Master </a:t>
            </a:r>
            <a:r>
              <a:rPr lang="fr-FR" noProof="0" dirty="0" err="1"/>
              <a:t>text</a:t>
            </a:r>
            <a:r>
              <a:rPr lang="fr-FR" noProof="0" dirty="0"/>
              <a:t> styles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11562" y="5949280"/>
            <a:ext cx="8232846" cy="92231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5000" b="1" i="1">
                <a:solidFill>
                  <a:srgbClr val="FFFF00"/>
                </a:solidFill>
                <a:latin typeface="Arial Narrow" pitchFamily="34" charset="0"/>
              </a:defRPr>
            </a:lvl1pPr>
            <a:lvl2pPr marL="457200" indent="0" algn="ctr">
              <a:buNone/>
              <a:defRPr sz="5000" b="1" i="1">
                <a:latin typeface="Arial Narrow" pitchFamily="34" charset="0"/>
              </a:defRPr>
            </a:lvl2pPr>
            <a:lvl3pPr marL="914400" indent="0" algn="ctr">
              <a:buNone/>
              <a:defRPr sz="5000" b="1" i="1">
                <a:latin typeface="Arial Narrow" pitchFamily="34" charset="0"/>
              </a:defRPr>
            </a:lvl3pPr>
            <a:lvl4pPr marL="1371600" indent="0" algn="ctr">
              <a:buNone/>
              <a:defRPr sz="5000" b="1" i="1">
                <a:latin typeface="Arial Narrow" pitchFamily="34" charset="0"/>
              </a:defRPr>
            </a:lvl4pPr>
            <a:lvl5pPr marL="1828800" indent="0" algn="ctr">
              <a:buNone/>
              <a:defRPr sz="5000" b="1" i="1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/>
              <a:t>Click to </a:t>
            </a:r>
            <a:r>
              <a:rPr lang="fr-FR" noProof="0" dirty="0" err="1"/>
              <a:t>edit</a:t>
            </a:r>
            <a:r>
              <a:rPr lang="fr-FR" noProof="0" dirty="0"/>
              <a:t> Master </a:t>
            </a:r>
            <a:r>
              <a:rPr lang="fr-FR" noProof="0" dirty="0" err="1"/>
              <a:t>text</a:t>
            </a:r>
            <a:r>
              <a:rPr lang="fr-FR" noProof="0" dirty="0"/>
              <a:t> styles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8838"/>
            <a:ext cx="899592" cy="909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1465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9" grpId="0" build="p">
        <p:tmplLst>
          <p:tmpl lvl="1">
            <p:tnLst>
              <p:par>
                <p:cTn presetID="21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heel(1)">
                      <p:cBhvr>
                        <p:cTn dur="20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34747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2" r:id="rId1"/>
    <p:sldLayoutId id="2147483649" r:id="rId2"/>
  </p:sldLayoutIdLst>
  <p:transition spd="slow"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0688"/>
            <a:ext cx="9144000" cy="6237312"/>
          </a:xfrm>
        </p:spPr>
      </p:pic>
    </p:spTree>
    <p:extLst>
      <p:ext uri="{BB962C8B-B14F-4D97-AF65-F5344CB8AC3E}">
        <p14:creationId xmlns:p14="http://schemas.microsoft.com/office/powerpoint/2010/main" val="398474862"/>
      </p:ext>
    </p:ext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L’annonce de l’Evangile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lnSpcReduction="10000"/>
          </a:bodyPr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« Un semeur sortit pour semer sa semence.  Comme il semait, </a:t>
            </a:r>
            <a:r>
              <a:rPr lang="fr-FR" b="1" i="1" u="sng" dirty="0">
                <a:latin typeface="Arial" pitchFamily="34" charset="0"/>
                <a:cs typeface="Arial" pitchFamily="34" charset="0"/>
              </a:rPr>
              <a:t>une partie de la semence</a:t>
            </a:r>
            <a:r>
              <a:rPr lang="fr-FR" dirty="0">
                <a:latin typeface="Arial" pitchFamily="34" charset="0"/>
                <a:cs typeface="Arial" pitchFamily="34" charset="0"/>
              </a:rPr>
              <a:t> tomba le long du chemin :  elle fut foulée aux pieds, et les oiseaux du ciel la mangèrent. »</a:t>
            </a:r>
            <a:r>
              <a:rPr lang="fr-FR" sz="2600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  Luc 8v5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# 5 Semer libéralement.</a:t>
            </a:r>
          </a:p>
        </p:txBody>
      </p:sp>
    </p:spTree>
    <p:extLst>
      <p:ext uri="{BB962C8B-B14F-4D97-AF65-F5344CB8AC3E}">
        <p14:creationId xmlns:p14="http://schemas.microsoft.com/office/powerpoint/2010/main" val="152455685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Semons libéralement.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050" y="1196975"/>
            <a:ext cx="7125899" cy="4752975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Ça vaut le prix !</a:t>
            </a:r>
          </a:p>
        </p:txBody>
      </p:sp>
    </p:spTree>
    <p:extLst>
      <p:ext uri="{BB962C8B-B14F-4D97-AF65-F5344CB8AC3E}">
        <p14:creationId xmlns:p14="http://schemas.microsoft.com/office/powerpoint/2010/main" val="29432851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N’oublions pas l’essentiel.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lnSpcReduction="10000"/>
          </a:bodyPr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« Jésus commença à prêcher, et à dire :  ‘</a:t>
            </a:r>
            <a:r>
              <a:rPr lang="fr-FR" b="1" i="1" u="sng" dirty="0">
                <a:latin typeface="Arial" pitchFamily="34" charset="0"/>
                <a:cs typeface="Arial" pitchFamily="34" charset="0"/>
              </a:rPr>
              <a:t>Repentez-vous</a:t>
            </a:r>
            <a:r>
              <a:rPr lang="fr-FR" dirty="0">
                <a:latin typeface="Arial" pitchFamily="34" charset="0"/>
                <a:cs typeface="Arial" pitchFamily="34" charset="0"/>
              </a:rPr>
              <a:t>.’ »</a:t>
            </a:r>
            <a:r>
              <a:rPr lang="fr-FR" sz="2400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  Matthieu 4v17</a:t>
            </a:r>
          </a:p>
          <a:p>
            <a:r>
              <a:rPr lang="fr-FR" dirty="0">
                <a:latin typeface="Arial" pitchFamily="34" charset="0"/>
                <a:cs typeface="Arial" pitchFamily="34" charset="0"/>
              </a:rPr>
              <a:t>« </a:t>
            </a:r>
            <a:r>
              <a:rPr lang="fr-FR" b="1" i="1" u="sng" dirty="0">
                <a:latin typeface="Arial" pitchFamily="34" charset="0"/>
                <a:cs typeface="Arial" pitchFamily="34" charset="0"/>
              </a:rPr>
              <a:t>Venez à moi</a:t>
            </a:r>
            <a:r>
              <a:rPr lang="fr-FR" dirty="0">
                <a:latin typeface="Arial" pitchFamily="34" charset="0"/>
                <a:cs typeface="Arial" pitchFamily="34" charset="0"/>
              </a:rPr>
              <a:t>, vous tous qui êtes fatigués et chargés, et je vous donnerai du repos. » </a:t>
            </a:r>
            <a:r>
              <a:rPr lang="fr-FR" sz="2600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  Matthieu 11v28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# 6 Venir à la repentance.</a:t>
            </a:r>
          </a:p>
        </p:txBody>
      </p:sp>
    </p:spTree>
    <p:extLst>
      <p:ext uri="{BB962C8B-B14F-4D97-AF65-F5344CB8AC3E}">
        <p14:creationId xmlns:p14="http://schemas.microsoft.com/office/powerpoint/2010/main" val="180818871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4" presetClass="entr" presetSubtype="1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La raison Christ est mort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6621" y="1268760"/>
            <a:ext cx="6110757" cy="4571316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Le pardon de </a:t>
            </a:r>
            <a:r>
              <a:rPr lang="fr-FR" u="sng" dirty="0">
                <a:latin typeface="Arial" pitchFamily="34" charset="0"/>
                <a:cs typeface="Arial" pitchFamily="34" charset="0"/>
              </a:rPr>
              <a:t>mes</a:t>
            </a:r>
            <a:r>
              <a:rPr lang="fr-FR" dirty="0">
                <a:latin typeface="Arial" pitchFamily="34" charset="0"/>
                <a:cs typeface="Arial" pitchFamily="34" charset="0"/>
              </a:rPr>
              <a:t> péchés</a:t>
            </a:r>
          </a:p>
        </p:txBody>
      </p:sp>
    </p:spTree>
    <p:extLst>
      <p:ext uri="{BB962C8B-B14F-4D97-AF65-F5344CB8AC3E}">
        <p14:creationId xmlns:p14="http://schemas.microsoft.com/office/powerpoint/2010/main" val="290934650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Et ensuite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« </a:t>
            </a:r>
            <a:r>
              <a:rPr lang="fr-FR">
                <a:latin typeface="Arial" pitchFamily="34" charset="0"/>
                <a:cs typeface="Arial" pitchFamily="34" charset="0"/>
              </a:rPr>
              <a:t>Quand IL </a:t>
            </a:r>
            <a:r>
              <a:rPr lang="fr-FR" dirty="0">
                <a:latin typeface="Arial" pitchFamily="34" charset="0"/>
                <a:cs typeface="Arial" pitchFamily="34" charset="0"/>
              </a:rPr>
              <a:t>l'eut renvoyée (la foule</a:t>
            </a:r>
            <a:r>
              <a:rPr lang="fr-FR">
                <a:latin typeface="Arial" pitchFamily="34" charset="0"/>
                <a:cs typeface="Arial" pitchFamily="34" charset="0"/>
              </a:rPr>
              <a:t>), IL </a:t>
            </a:r>
            <a:r>
              <a:rPr lang="fr-FR" dirty="0">
                <a:latin typeface="Arial" pitchFamily="34" charset="0"/>
                <a:cs typeface="Arial" pitchFamily="34" charset="0"/>
              </a:rPr>
              <a:t>monta sur la montagne, pour </a:t>
            </a:r>
            <a:r>
              <a:rPr lang="fr-FR" b="1" i="1" u="sng" dirty="0">
                <a:latin typeface="Arial" pitchFamily="34" charset="0"/>
                <a:cs typeface="Arial" pitchFamily="34" charset="0"/>
              </a:rPr>
              <a:t>prier</a:t>
            </a:r>
            <a:r>
              <a:rPr lang="fr-FR" dirty="0">
                <a:latin typeface="Arial" pitchFamily="34" charset="0"/>
                <a:cs typeface="Arial" pitchFamily="34" charset="0"/>
              </a:rPr>
              <a:t> à l'écart ;  et, comme le soir était venu</a:t>
            </a:r>
            <a:r>
              <a:rPr lang="fr-FR">
                <a:latin typeface="Arial" pitchFamily="34" charset="0"/>
                <a:cs typeface="Arial" pitchFamily="34" charset="0"/>
              </a:rPr>
              <a:t>, IL </a:t>
            </a:r>
            <a:r>
              <a:rPr lang="fr-FR" dirty="0">
                <a:latin typeface="Arial" pitchFamily="34" charset="0"/>
                <a:cs typeface="Arial" pitchFamily="34" charset="0"/>
              </a:rPr>
              <a:t>était là seul. »</a:t>
            </a:r>
            <a:r>
              <a:rPr lang="fr-FR" sz="2400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  Matthieu 14v23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# 7 Prier après avoir semé.</a:t>
            </a:r>
          </a:p>
        </p:txBody>
      </p:sp>
    </p:spTree>
    <p:extLst>
      <p:ext uri="{BB962C8B-B14F-4D97-AF65-F5344CB8AC3E}">
        <p14:creationId xmlns:p14="http://schemas.microsoft.com/office/powerpoint/2010/main" val="192918133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Jésus priait.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5880" y="1196752"/>
            <a:ext cx="6732240" cy="4686014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sz="4800" dirty="0">
                <a:latin typeface="Arial" pitchFamily="34" charset="0"/>
                <a:cs typeface="Arial" pitchFamily="34" charset="0"/>
              </a:rPr>
              <a:t>Intercédons pour nos amis.</a:t>
            </a:r>
          </a:p>
        </p:txBody>
      </p:sp>
    </p:spTree>
    <p:extLst>
      <p:ext uri="{BB962C8B-B14F-4D97-AF65-F5344CB8AC3E}">
        <p14:creationId xmlns:p14="http://schemas.microsoft.com/office/powerpoint/2010/main" val="328882487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Revoir, réagir et revenir 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Clr>
                <a:srgbClr val="FFC000"/>
              </a:buClr>
            </a:pPr>
            <a:r>
              <a:rPr lang="fr-FR" dirty="0"/>
              <a:t>Les Méthodes du Maître incluent :</a:t>
            </a:r>
          </a:p>
          <a:p>
            <a:pPr marL="685800" indent="-685800" algn="l"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fr-FR" dirty="0"/>
              <a:t>1. Une église locale où on est engagé</a:t>
            </a:r>
          </a:p>
          <a:p>
            <a:pPr marL="685800" indent="-685800" algn="l"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fr-FR" dirty="0"/>
              <a:t>2.  Un objectif clair du salut personnel</a:t>
            </a:r>
          </a:p>
          <a:p>
            <a:pPr marL="685800" indent="-685800" algn="l"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fr-FR" dirty="0"/>
              <a:t>3.  Un bagage suffisant pour la route</a:t>
            </a:r>
          </a:p>
          <a:p>
            <a:pPr marL="685800" indent="-685800" algn="l"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fr-FR" dirty="0"/>
              <a:t>4.  Un courage de s’inviter dans des vies</a:t>
            </a:r>
          </a:p>
          <a:p>
            <a:pPr marL="685800" indent="-685800" algn="l"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fr-FR" dirty="0"/>
              <a:t>5.  Une semence généreuse</a:t>
            </a:r>
          </a:p>
          <a:p>
            <a:pPr marL="685800" indent="-685800" algn="l"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fr-FR" dirty="0"/>
              <a:t>6.  Un appel à la repentance</a:t>
            </a:r>
          </a:p>
          <a:p>
            <a:pPr marL="685800" indent="-685800" algn="l"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fr-FR" dirty="0"/>
              <a:t>7.  Une vie de prière pour les autres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/>
              <a:t>www.AzBible.yolasite.com/fr</a:t>
            </a:r>
          </a:p>
        </p:txBody>
      </p:sp>
    </p:spTree>
    <p:extLst>
      <p:ext uri="{BB962C8B-B14F-4D97-AF65-F5344CB8AC3E}">
        <p14:creationId xmlns:p14="http://schemas.microsoft.com/office/powerpoint/2010/main" val="372974947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Autofit/>
          </a:bodyPr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Les Manuels de Méthodes</a:t>
            </a:r>
            <a:endParaRPr lang="fr-FR" b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#1 Jamais tout seul.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/>
          </a:bodyPr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« Le Seigneur désigna encore soixante-dix </a:t>
            </a:r>
            <a:r>
              <a:rPr lang="fr-FR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autres</a:t>
            </a:r>
            <a:r>
              <a:rPr lang="fr-FR" dirty="0">
                <a:latin typeface="Arial" pitchFamily="34" charset="0"/>
                <a:cs typeface="Arial" pitchFamily="34" charset="0"/>
              </a:rPr>
              <a:t> disciples, et il les envoya </a:t>
            </a:r>
            <a:r>
              <a:rPr lang="fr-FR" b="1" i="1" u="sng" dirty="0">
                <a:latin typeface="Arial" pitchFamily="34" charset="0"/>
                <a:cs typeface="Arial" pitchFamily="34" charset="0"/>
              </a:rPr>
              <a:t>deux à deux</a:t>
            </a:r>
            <a:r>
              <a:rPr lang="fr-FR" dirty="0">
                <a:latin typeface="Arial" pitchFamily="34" charset="0"/>
                <a:cs typeface="Arial" pitchFamily="34" charset="0"/>
              </a:rPr>
              <a:t> devant lui dans toutes les villes et dans tous les lieux où lui-même devait aller. »</a:t>
            </a:r>
            <a:r>
              <a:rPr lang="fr-FR" sz="2600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  Luc 10v1</a:t>
            </a:r>
          </a:p>
        </p:txBody>
      </p:sp>
    </p:spTree>
    <p:extLst>
      <p:ext uri="{BB962C8B-B14F-4D97-AF65-F5344CB8AC3E}">
        <p14:creationId xmlns:p14="http://schemas.microsoft.com/office/powerpoint/2010/main" val="177989931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Où 2 ou 3 sont réunis !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650" y="1196975"/>
            <a:ext cx="7124700" cy="4752975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sz="4800" dirty="0">
                <a:latin typeface="Arial" pitchFamily="34" charset="0"/>
                <a:cs typeface="Arial" pitchFamily="34" charset="0"/>
              </a:rPr>
              <a:t>Participer à une assemblée</a:t>
            </a:r>
          </a:p>
        </p:txBody>
      </p:sp>
    </p:spTree>
    <p:extLst>
      <p:ext uri="{BB962C8B-B14F-4D97-AF65-F5344CB8AC3E}">
        <p14:creationId xmlns:p14="http://schemas.microsoft.com/office/powerpoint/2010/main" val="171807901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Missions Israël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fontScale="92500" lnSpcReduction="10000"/>
          </a:bodyPr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« </a:t>
            </a:r>
            <a:r>
              <a:rPr lang="fr-FR" b="1" i="1" u="sng" dirty="0">
                <a:latin typeface="Arial" pitchFamily="34" charset="0"/>
                <a:cs typeface="Arial" pitchFamily="34" charset="0"/>
              </a:rPr>
              <a:t>Ne portez</a:t>
            </a:r>
            <a:r>
              <a:rPr lang="fr-FR" dirty="0">
                <a:latin typeface="Arial" pitchFamily="34" charset="0"/>
                <a:cs typeface="Arial" pitchFamily="34" charset="0"/>
              </a:rPr>
              <a:t> ni bourse, ni sac, ni souliers, et ne saluez personne en chemin. » </a:t>
            </a:r>
            <a:r>
              <a:rPr lang="fr-FR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 Luc 10v4</a:t>
            </a:r>
          </a:p>
          <a:p>
            <a:r>
              <a:rPr lang="fr-FR" dirty="0">
                <a:latin typeface="Arial" pitchFamily="34" charset="0"/>
                <a:cs typeface="Arial" pitchFamily="34" charset="0"/>
              </a:rPr>
              <a:t>« </a:t>
            </a:r>
            <a:r>
              <a:rPr lang="fr-FR" b="1" i="1" u="sng" dirty="0">
                <a:latin typeface="Arial" pitchFamily="34" charset="0"/>
                <a:cs typeface="Arial" pitchFamily="34" charset="0"/>
              </a:rPr>
              <a:t>Guérissez</a:t>
            </a:r>
            <a:r>
              <a:rPr lang="fr-FR" dirty="0">
                <a:latin typeface="Arial" pitchFamily="34" charset="0"/>
                <a:cs typeface="Arial" pitchFamily="34" charset="0"/>
              </a:rPr>
              <a:t> les malades qui s'y trouveront, et dites-leur :  ‘Le royaume de Dieu s'est approché de vous.’ » </a:t>
            </a:r>
            <a:r>
              <a:rPr lang="fr-FR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 Luc 10v9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# 2 Garder l’objectif.</a:t>
            </a:r>
          </a:p>
        </p:txBody>
      </p:sp>
    </p:spTree>
    <p:extLst>
      <p:ext uri="{BB962C8B-B14F-4D97-AF65-F5344CB8AC3E}">
        <p14:creationId xmlns:p14="http://schemas.microsoft.com/office/powerpoint/2010/main" val="275667434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Quelle est notre mission 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Mission Monde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802" y="1198227"/>
            <a:ext cx="7120395" cy="4752528"/>
          </a:xfrm>
        </p:spPr>
      </p:pic>
    </p:spTree>
    <p:extLst>
      <p:ext uri="{BB962C8B-B14F-4D97-AF65-F5344CB8AC3E}">
        <p14:creationId xmlns:p14="http://schemas.microsoft.com/office/powerpoint/2010/main" val="175904866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Mission Monde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fontScale="77500" lnSpcReduction="20000"/>
          </a:bodyPr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« Quand je vous ai envoyés sans bourse, sans sac, et sans souliers, avez-vous manqué de quelque chose? Ils répondirent :  De rien.  Et il leur dit : Maintenant, </a:t>
            </a:r>
            <a:r>
              <a:rPr lang="fr-FR" b="1" i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au contraire</a:t>
            </a:r>
            <a:r>
              <a:rPr lang="fr-FR" dirty="0">
                <a:latin typeface="Arial" pitchFamily="34" charset="0"/>
                <a:cs typeface="Arial" pitchFamily="34" charset="0"/>
              </a:rPr>
              <a:t>, que celui qui a une bourse la </a:t>
            </a:r>
            <a:r>
              <a:rPr lang="fr-FR" b="1" i="1" u="sng" dirty="0">
                <a:latin typeface="Arial" pitchFamily="34" charset="0"/>
                <a:cs typeface="Arial" pitchFamily="34" charset="0"/>
              </a:rPr>
              <a:t>prenne</a:t>
            </a:r>
            <a:r>
              <a:rPr lang="fr-FR" dirty="0">
                <a:latin typeface="Arial" pitchFamily="34" charset="0"/>
                <a:cs typeface="Arial" pitchFamily="34" charset="0"/>
              </a:rPr>
              <a:t> et que celui qui a un sac le </a:t>
            </a:r>
            <a:r>
              <a:rPr lang="fr-FR" b="1" i="1" u="sng" dirty="0">
                <a:latin typeface="Arial" pitchFamily="34" charset="0"/>
                <a:cs typeface="Arial" pitchFamily="34" charset="0"/>
              </a:rPr>
              <a:t>prenne</a:t>
            </a:r>
            <a:r>
              <a:rPr lang="fr-FR" dirty="0">
                <a:latin typeface="Arial" pitchFamily="34" charset="0"/>
                <a:cs typeface="Arial" pitchFamily="34" charset="0"/>
              </a:rPr>
              <a:t> également, que celui qui n'a point d'épée </a:t>
            </a:r>
            <a:r>
              <a:rPr lang="fr-FR" b="1" i="1" u="sng" dirty="0">
                <a:latin typeface="Arial" pitchFamily="34" charset="0"/>
                <a:cs typeface="Arial" pitchFamily="34" charset="0"/>
              </a:rPr>
              <a:t>vende</a:t>
            </a:r>
            <a:r>
              <a:rPr lang="fr-FR" dirty="0">
                <a:latin typeface="Arial" pitchFamily="34" charset="0"/>
                <a:cs typeface="Arial" pitchFamily="34" charset="0"/>
              </a:rPr>
              <a:t> son vêtement et </a:t>
            </a:r>
            <a:r>
              <a:rPr lang="fr-FR" b="1" i="1" u="sng" dirty="0">
                <a:latin typeface="Arial" pitchFamily="34" charset="0"/>
                <a:cs typeface="Arial" pitchFamily="34" charset="0"/>
              </a:rPr>
              <a:t>achète</a:t>
            </a:r>
            <a:r>
              <a:rPr lang="fr-FR" dirty="0">
                <a:latin typeface="Arial" pitchFamily="34" charset="0"/>
                <a:cs typeface="Arial" pitchFamily="34" charset="0"/>
              </a:rPr>
              <a:t> une épée. »</a:t>
            </a:r>
            <a:r>
              <a:rPr lang="fr-FR" sz="3100" b="1" i="1" dirty="0" err="1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Lc</a:t>
            </a:r>
            <a:r>
              <a:rPr lang="fr-FR" sz="3100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 22v35à36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# 3 Se préparer en avance.</a:t>
            </a:r>
          </a:p>
        </p:txBody>
      </p:sp>
    </p:spTree>
    <p:extLst>
      <p:ext uri="{BB962C8B-B14F-4D97-AF65-F5344CB8AC3E}">
        <p14:creationId xmlns:p14="http://schemas.microsoft.com/office/powerpoint/2010/main" val="177879738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Commençons aujourd’hui.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8896" y="1216762"/>
            <a:ext cx="6326208" cy="4744656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Méditons Sa Parole.</a:t>
            </a:r>
          </a:p>
        </p:txBody>
      </p:sp>
    </p:spTree>
    <p:extLst>
      <p:ext uri="{BB962C8B-B14F-4D97-AF65-F5344CB8AC3E}">
        <p14:creationId xmlns:p14="http://schemas.microsoft.com/office/powerpoint/2010/main" val="413407876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Où commence la mission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« Lorsque Jésus fut arrivé à cet endroit, </a:t>
            </a:r>
            <a:r>
              <a:rPr lang="fr-FR" b="1" i="1" u="sng" dirty="0">
                <a:latin typeface="Arial" pitchFamily="34" charset="0"/>
                <a:cs typeface="Arial" pitchFamily="34" charset="0"/>
              </a:rPr>
              <a:t>il leva les yeux</a:t>
            </a:r>
            <a:r>
              <a:rPr lang="fr-FR" dirty="0">
                <a:latin typeface="Arial" pitchFamily="34" charset="0"/>
                <a:cs typeface="Arial" pitchFamily="34" charset="0"/>
              </a:rPr>
              <a:t> et lui dit :  Zachée, hâte-toi de descendre ; car il faut que je demeure aujourd'hui dans ta maison. »</a:t>
            </a:r>
            <a:r>
              <a:rPr lang="fr-FR" sz="2400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  Luc 19v5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sz="4600" dirty="0">
                <a:latin typeface="Arial" pitchFamily="34" charset="0"/>
                <a:cs typeface="Arial" pitchFamily="34" charset="0"/>
              </a:rPr>
              <a:t># 4 S’inviter au lieu d’inviter.</a:t>
            </a:r>
          </a:p>
        </p:txBody>
      </p:sp>
    </p:spTree>
    <p:extLst>
      <p:ext uri="{BB962C8B-B14F-4D97-AF65-F5344CB8AC3E}">
        <p14:creationId xmlns:p14="http://schemas.microsoft.com/office/powerpoint/2010/main" val="381800423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rmAutofit/>
          </a:bodyPr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Les disciple l’ont compris.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Ils s’invitaient.</a:t>
            </a: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3798" y="1235078"/>
            <a:ext cx="6176404" cy="4740390"/>
          </a:xfrm>
        </p:spPr>
      </p:pic>
    </p:spTree>
    <p:extLst>
      <p:ext uri="{BB962C8B-B14F-4D97-AF65-F5344CB8AC3E}">
        <p14:creationId xmlns:p14="http://schemas.microsoft.com/office/powerpoint/2010/main" val="151378059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2227</TotalTime>
  <Words>577</Words>
  <Application>Microsoft Office PowerPoint</Application>
  <PresentationFormat>On-screen Show (4:3)</PresentationFormat>
  <Paragraphs>150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Arial Narrow</vt:lpstr>
      <vt:lpstr>Calibri</vt:lpstr>
      <vt:lpstr>Wingdings</vt:lpstr>
      <vt:lpstr>Office Theme</vt:lpstr>
      <vt:lpstr>PowerPoint Presentation</vt:lpstr>
      <vt:lpstr>Les Manuels de Méthodes</vt:lpstr>
      <vt:lpstr>Où 2 ou 3 sont réunis !</vt:lpstr>
      <vt:lpstr>Missions Israël ?</vt:lpstr>
      <vt:lpstr>Quelle est notre mission ?</vt:lpstr>
      <vt:lpstr>Mission Monde</vt:lpstr>
      <vt:lpstr>Commençons aujourd’hui.</vt:lpstr>
      <vt:lpstr>Où commence la mission ?</vt:lpstr>
      <vt:lpstr>Les disciple l’ont compris.</vt:lpstr>
      <vt:lpstr>L’annonce de l’Evangile</vt:lpstr>
      <vt:lpstr>Semons libéralement.</vt:lpstr>
      <vt:lpstr>N’oublions pas l’essentiel.</vt:lpstr>
      <vt:lpstr>La raison Christ est mort</vt:lpstr>
      <vt:lpstr>Et ensuite ?</vt:lpstr>
      <vt:lpstr>Jésus priait.</vt:lpstr>
      <vt:lpstr>Revoir, réagir et revenir :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Arizona Bible Courses</dc:creator>
  <cp:lastModifiedBy>Howland</cp:lastModifiedBy>
  <cp:revision>186</cp:revision>
  <dcterms:created xsi:type="dcterms:W3CDTF">2010-11-10T08:57:02Z</dcterms:created>
  <dcterms:modified xsi:type="dcterms:W3CDTF">2017-11-16T11:02:19Z</dcterms:modified>
</cp:coreProperties>
</file>