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8" r:id="rId2"/>
    <p:sldId id="257" r:id="rId3"/>
    <p:sldId id="260" r:id="rId4"/>
    <p:sldId id="261" r:id="rId5"/>
    <p:sldId id="262" r:id="rId6"/>
    <p:sldId id="263" r:id="rId7"/>
    <p:sldId id="264" r:id="rId8"/>
    <p:sldId id="265" r:id="rId9"/>
    <p:sldId id="266" r:id="rId10"/>
    <p:sldId id="259"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Arial Narrow" panose="020B0606020202030204" pitchFamily="34" charset="0"/>
      <p:regular r:id="rId17"/>
      <p:bold r:id="rId18"/>
      <p:italic r:id="rId19"/>
      <p:bold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35" autoAdjust="0"/>
  </p:normalViewPr>
  <p:slideViewPr>
    <p:cSldViewPr>
      <p:cViewPr varScale="1">
        <p:scale>
          <a:sx n="49" d="100"/>
          <a:sy n="49" d="100"/>
        </p:scale>
        <p:origin x="432" y="29"/>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BBF2-E1A2-4B14-BAEE-17DF40A6331B}" type="datetimeFigureOut">
              <a:rPr lang="fr-FR" smtClean="0"/>
              <a:t>09/02/2015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632BB-FDAE-46AD-AA66-78968FD932E6}" type="slidenum">
              <a:rPr lang="fr-FR" smtClean="0"/>
              <a:t>‹#›</a:t>
            </a:fld>
            <a:endParaRPr lang="fr-FR"/>
          </a:p>
        </p:txBody>
      </p:sp>
    </p:spTree>
    <p:extLst>
      <p:ext uri="{BB962C8B-B14F-4D97-AF65-F5344CB8AC3E}">
        <p14:creationId xmlns:p14="http://schemas.microsoft.com/office/powerpoint/2010/main" val="33012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Let’s open our Bible to Jn1v1-14…</a:t>
            </a:r>
          </a:p>
          <a:p>
            <a:pPr marL="171450" indent="-171450">
              <a:buFont typeface="Wingdings" pitchFamily="2" charset="2"/>
              <a:buChar char="Ø"/>
            </a:pPr>
            <a:r>
              <a:rPr lang="en-US" noProof="0" dirty="0" smtClean="0"/>
              <a:t>The writer says he</a:t>
            </a:r>
            <a:r>
              <a:rPr lang="en-US" baseline="0" noProof="0" dirty="0" smtClean="0"/>
              <a:t> was an eyewitness, v14.</a:t>
            </a:r>
          </a:p>
          <a:p>
            <a:pPr marL="171450" indent="-171450">
              <a:buFont typeface="Wingdings" pitchFamily="2" charset="2"/>
              <a:buChar char="Ø"/>
            </a:pPr>
            <a:r>
              <a:rPr lang="en-US" baseline="0" noProof="0" dirty="0" smtClean="0"/>
              <a:t>Therefore, he is writing in the first century.</a:t>
            </a:r>
          </a:p>
          <a:p>
            <a:pPr marL="171450" indent="-171450">
              <a:buFont typeface="Wingdings" pitchFamily="2" charset="2"/>
              <a:buChar char="Ø"/>
            </a:pPr>
            <a:r>
              <a:rPr lang="en-US" baseline="0" noProof="0" dirty="0" smtClean="0"/>
              <a:t>He addresses the whole world in vs10+12.</a:t>
            </a:r>
          </a:p>
          <a:p>
            <a:pPr marL="171450" indent="-171450">
              <a:buFont typeface="Wingdings" pitchFamily="2" charset="2"/>
              <a:buChar char="Ø"/>
            </a:pPr>
            <a:r>
              <a:rPr lang="en-US" baseline="0" noProof="0" dirty="0" smtClean="0"/>
              <a:t>That means this book is for you and me.</a:t>
            </a:r>
          </a:p>
          <a:p>
            <a:pPr marL="171450" indent="-171450">
              <a:buFont typeface="Wingdings" pitchFamily="2" charset="2"/>
              <a:buChar char="Ø"/>
            </a:pPr>
            <a:r>
              <a:rPr lang="en-US" noProof="0" dirty="0" smtClean="0"/>
              <a:t>There</a:t>
            </a:r>
            <a:r>
              <a:rPr lang="en-US" baseline="0" noProof="0" dirty="0" smtClean="0"/>
              <a:t> are 4 major divisions in this text : v1,6,9,14.</a:t>
            </a:r>
          </a:p>
          <a:p>
            <a:pPr marL="171450" indent="-171450">
              <a:buFont typeface="Wingdings" pitchFamily="2" charset="2"/>
              <a:buChar char="Ø"/>
            </a:pPr>
            <a:r>
              <a:rPr lang="en-US" baseline="0" noProof="0" dirty="0" smtClean="0"/>
              <a:t>The most repeated words are “light” 6x + “word” 4x.</a:t>
            </a:r>
          </a:p>
          <a:p>
            <a:pPr marL="171450" indent="-171450">
              <a:buFont typeface="Wingdings" pitchFamily="2" charset="2"/>
              <a:buChar char="Ø"/>
            </a:pPr>
            <a:r>
              <a:rPr lang="en-US" baseline="0" noProof="0" dirty="0" smtClean="0"/>
              <a:t>The message is in summarized in v14 using </a:t>
            </a:r>
            <a:r>
              <a:rPr lang="en-US" u="sng" baseline="0" noProof="0" dirty="0" smtClean="0"/>
              <a:t>both</a:t>
            </a:r>
            <a:r>
              <a:rPr lang="en-US" baseline="0" noProof="0" dirty="0" smtClean="0"/>
              <a:t> key words.</a:t>
            </a:r>
          </a:p>
          <a:p>
            <a:pPr marL="171450" indent="-171450">
              <a:buFont typeface="Wingdings" pitchFamily="2" charset="2"/>
              <a:buChar char="Ø"/>
            </a:pPr>
            <a:r>
              <a:rPr lang="en-US" noProof="0" dirty="0" smtClean="0"/>
              <a:t>The application to receive Christ is for you and me</a:t>
            </a:r>
            <a:r>
              <a:rPr lang="en-US" baseline="0" noProof="0" dirty="0" smtClean="0"/>
              <a:t> in</a:t>
            </a:r>
            <a:r>
              <a:rPr lang="en-US" noProof="0" dirty="0" smtClean="0"/>
              <a:t> v12 !</a:t>
            </a:r>
          </a:p>
          <a:p>
            <a:pPr marL="171450" indent="-171450">
              <a:buFont typeface="Wingdings" pitchFamily="2" charset="2"/>
              <a:buChar char="Ø"/>
            </a:pPr>
            <a:r>
              <a:rPr lang="en-US" noProof="0" dirty="0" smtClean="0"/>
              <a:t>&gt; Bible study should</a:t>
            </a:r>
            <a:r>
              <a:rPr lang="en-US" baseline="0" noProof="0" dirty="0" smtClean="0"/>
              <a:t> be exciting and rewarding… profitable as it says of itself.</a:t>
            </a:r>
          </a:p>
          <a:p>
            <a:pPr marL="171450" indent="-171450">
              <a:buFont typeface="Wingdings" pitchFamily="2" charset="2"/>
              <a:buChar char="Ø"/>
            </a:pPr>
            <a:r>
              <a:rPr lang="en-US" baseline="0" noProof="0" dirty="0" smtClean="0"/>
              <a:t>But, serious &amp; good Bible study doesn’t have to be difficult.</a:t>
            </a:r>
          </a:p>
          <a:p>
            <a:pPr marL="171450" indent="-171450">
              <a:buFont typeface="Wingdings" pitchFamily="2" charset="2"/>
              <a:buChar char="Ø"/>
            </a:pPr>
            <a:r>
              <a:rPr lang="en-US" baseline="0" noProof="0" dirty="0" smtClean="0"/>
              <a:t>It can be simple as ABC.</a:t>
            </a:r>
          </a:p>
          <a:p>
            <a:pPr marL="171450" indent="-171450">
              <a:buFont typeface="Wingdings" pitchFamily="2" charset="2"/>
              <a:buChar char="Ø"/>
            </a:pPr>
            <a:r>
              <a:rPr lang="en-US" baseline="0" noProof="0" dirty="0" smtClean="0"/>
              <a:t>Let’s remember what ABC stands for…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Three “R”</a:t>
            </a:r>
            <a:r>
              <a:rPr lang="en-US" baseline="0" noProof="0" dirty="0" smtClean="0"/>
              <a:t> s of good Bible study are…</a:t>
            </a:r>
          </a:p>
          <a:p>
            <a:pPr marL="171450" indent="-171450">
              <a:buFont typeface="Wingdings" pitchFamily="2" charset="2"/>
              <a:buChar char="Ø"/>
            </a:pPr>
            <a:r>
              <a:rPr lang="en-US" baseline="0" noProof="0" dirty="0" smtClean="0"/>
              <a:t>Here is what we saw today in </a:t>
            </a:r>
            <a:r>
              <a:rPr lang="en-US" baseline="0" noProof="0" smtClean="0"/>
              <a:t>God’s Word.</a:t>
            </a:r>
            <a:endParaRPr lang="en-US" baseline="0" noProof="0" dirty="0" smtClean="0"/>
          </a:p>
          <a:p>
            <a:pPr marL="171450" indent="-171450">
              <a:buFont typeface="Wingdings" pitchFamily="2" charset="2"/>
              <a:buChar char="Ø"/>
            </a:pPr>
            <a:r>
              <a:rPr lang="en-US" baseline="0" noProof="0" dirty="0" smtClean="0"/>
              <a:t>Let’s ask ourselves a very serious question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10</a:t>
            </a:fld>
            <a:endParaRPr lang="fr-FR"/>
          </a:p>
        </p:txBody>
      </p:sp>
    </p:spTree>
    <p:extLst>
      <p:ext uri="{BB962C8B-B14F-4D97-AF65-F5344CB8AC3E}">
        <p14:creationId xmlns:p14="http://schemas.microsoft.com/office/powerpoint/2010/main" val="409285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Like the ABC’s </a:t>
            </a:r>
            <a:r>
              <a:rPr lang="en-US" u="sng" noProof="0" dirty="0" smtClean="0"/>
              <a:t>everyone</a:t>
            </a:r>
            <a:r>
              <a:rPr lang="en-US" noProof="0" dirty="0" smtClean="0"/>
              <a:t> can understand</a:t>
            </a:r>
            <a:r>
              <a:rPr lang="en-US" baseline="0" noProof="0" dirty="0" smtClean="0"/>
              <a:t> the Bible.</a:t>
            </a:r>
          </a:p>
          <a:p>
            <a:pPr marL="171450" indent="-171450">
              <a:buFont typeface="Wingdings" pitchFamily="2" charset="2"/>
              <a:buChar char="Ø"/>
            </a:pPr>
            <a:r>
              <a:rPr lang="en-US" baseline="0" noProof="0" dirty="0" smtClean="0"/>
              <a:t>God doesn’t require intellectual skills to know Him.</a:t>
            </a:r>
          </a:p>
          <a:p>
            <a:pPr marL="171450" indent="-171450">
              <a:buFont typeface="Wingdings" pitchFamily="2" charset="2"/>
              <a:buChar char="Ø"/>
            </a:pPr>
            <a:r>
              <a:rPr lang="en-US" baseline="0" noProof="0" dirty="0" smtClean="0"/>
              <a:t>Revelation is not discovery !  It’s a miracle.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God has sent His Word throughout the world.</a:t>
            </a:r>
          </a:p>
          <a:p>
            <a:pPr marL="171450" indent="-171450">
              <a:buFont typeface="Wingdings" pitchFamily="2" charset="2"/>
              <a:buChar char="Ø"/>
            </a:pPr>
            <a:r>
              <a:rPr lang="en-US" noProof="0" dirty="0" smtClean="0"/>
              <a:t>The</a:t>
            </a:r>
            <a:r>
              <a:rPr lang="en-US" baseline="0" noProof="0" dirty="0" smtClean="0"/>
              <a:t> written Word is </a:t>
            </a:r>
            <a:r>
              <a:rPr lang="en-US" u="sng" baseline="0" noProof="0" dirty="0" smtClean="0"/>
              <a:t>THE</a:t>
            </a:r>
            <a:r>
              <a:rPr lang="en-US" baseline="0" noProof="0" dirty="0" smtClean="0"/>
              <a:t> source that leads to salvation.</a:t>
            </a:r>
          </a:p>
          <a:p>
            <a:pPr marL="171450" indent="-171450">
              <a:buFont typeface="Wingdings" pitchFamily="2" charset="2"/>
              <a:buChar char="Ø"/>
            </a:pPr>
            <a:r>
              <a:rPr lang="en-US" baseline="0" noProof="0" dirty="0" smtClean="0"/>
              <a:t>But, it is not even necessary to be able to read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Many Christians are poor</a:t>
            </a:r>
            <a:r>
              <a:rPr lang="en-US" baseline="0" noProof="0" dirty="0" smtClean="0"/>
              <a:t> for lack of exposure to the Bible.</a:t>
            </a:r>
          </a:p>
          <a:p>
            <a:pPr marL="171450" indent="-171450">
              <a:buFont typeface="Wingdings" pitchFamily="2" charset="2"/>
              <a:buChar char="Ø"/>
            </a:pPr>
            <a:r>
              <a:rPr lang="en-US" u="sng" baseline="0" noProof="0" dirty="0" smtClean="0"/>
              <a:t>ALL</a:t>
            </a:r>
            <a:r>
              <a:rPr lang="en-US" baseline="0" noProof="0" dirty="0" smtClean="0"/>
              <a:t> the Bible is profitable, not just the NT !</a:t>
            </a:r>
          </a:p>
          <a:p>
            <a:pPr marL="171450" indent="-171450">
              <a:buFont typeface="Wingdings" pitchFamily="2" charset="2"/>
              <a:buChar char="Ø"/>
            </a:pPr>
            <a:r>
              <a:rPr lang="en-US" baseline="0" noProof="0" dirty="0" smtClean="0"/>
              <a:t>Notice that it’s the Bible that is inspired, NOT the preacher.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a:t>
            </a:r>
            <a:r>
              <a:rPr lang="en-US" baseline="0" noProof="0" dirty="0" smtClean="0"/>
              <a:t> don’t need to seek revelation outside the Bible.</a:t>
            </a:r>
          </a:p>
          <a:p>
            <a:pPr marL="171450" indent="-171450">
              <a:buFont typeface="Wingdings" pitchFamily="2" charset="2"/>
              <a:buChar char="Ø"/>
            </a:pPr>
            <a:r>
              <a:rPr lang="en-US" u="sng" baseline="0" noProof="0" dirty="0" smtClean="0"/>
              <a:t>ALL</a:t>
            </a:r>
            <a:r>
              <a:rPr lang="en-US" baseline="0" noProof="0" dirty="0" smtClean="0"/>
              <a:t> Scripture… + </a:t>
            </a:r>
            <a:r>
              <a:rPr lang="en-US" u="sng" baseline="0" noProof="0" dirty="0" smtClean="0"/>
              <a:t>EVERY</a:t>
            </a:r>
            <a:r>
              <a:rPr lang="en-US" baseline="0" noProof="0" dirty="0" smtClean="0"/>
              <a:t> good work… = Sufficient !</a:t>
            </a:r>
          </a:p>
          <a:p>
            <a:pPr marL="171450" indent="-171450">
              <a:buFont typeface="Wingdings" pitchFamily="2" charset="2"/>
              <a:buChar char="Ø"/>
            </a:pPr>
            <a:r>
              <a:rPr lang="en-US" baseline="0" noProof="0" dirty="0" smtClean="0"/>
              <a:t>The obvious challenge is to pay attention to it ALL.</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How can we search</a:t>
            </a:r>
            <a:r>
              <a:rPr lang="en-US" baseline="0" noProof="0" dirty="0" smtClean="0"/>
              <a:t> the Scriptures as we should ?</a:t>
            </a:r>
          </a:p>
          <a:p>
            <a:pPr marL="171450" indent="-171450">
              <a:buFont typeface="Wingdings" pitchFamily="2" charset="2"/>
              <a:buChar char="Ø"/>
            </a:pPr>
            <a:r>
              <a:rPr lang="en-US" baseline="0" noProof="0" dirty="0" smtClean="0"/>
              <a:t>Jesus asks questions… why not do the same ?</a:t>
            </a:r>
          </a:p>
          <a:p>
            <a:pPr marL="171450" indent="-171450">
              <a:buFont typeface="Wingdings" pitchFamily="2" charset="2"/>
              <a:buChar char="Ø"/>
            </a:pPr>
            <a:r>
              <a:rPr lang="en-US" baseline="0" noProof="0" dirty="0" smtClean="0"/>
              <a:t>If you don’t have questions you will never learn.</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6</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It’s easy to ask questions.</a:t>
            </a:r>
          </a:p>
          <a:p>
            <a:pPr marL="171450" indent="-171450">
              <a:buFont typeface="Wingdings" pitchFamily="2" charset="2"/>
              <a:buChar char="Ø"/>
            </a:pPr>
            <a:r>
              <a:rPr lang="en-US" noProof="0" dirty="0" smtClean="0"/>
              <a:t>Here are 7 that are really essential…</a:t>
            </a:r>
          </a:p>
          <a:p>
            <a:pPr marL="171450" indent="-171450">
              <a:buFont typeface="Wingdings" pitchFamily="2" charset="2"/>
              <a:buChar char="Ø"/>
            </a:pPr>
            <a:r>
              <a:rPr lang="en-US" noProof="0" dirty="0" smtClean="0"/>
              <a:t>When you discover the answers in the Bible all by yourself, you</a:t>
            </a:r>
            <a:r>
              <a:rPr lang="en-US" baseline="0" noProof="0" dirty="0" smtClean="0"/>
              <a:t> will never be the same.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Today we will just begin our adventure.</a:t>
            </a:r>
          </a:p>
          <a:p>
            <a:pPr marL="171450" indent="-171450">
              <a:buFont typeface="Wingdings" pitchFamily="2" charset="2"/>
              <a:buChar char="Ø"/>
            </a:pPr>
            <a:r>
              <a:rPr lang="en-US" noProof="0" dirty="0" smtClean="0"/>
              <a:t>Here </a:t>
            </a:r>
            <a:r>
              <a:rPr lang="en-US" baseline="0" noProof="0" dirty="0" smtClean="0"/>
              <a:t>is the key verse of the book of John… and of the whole Bible !</a:t>
            </a:r>
          </a:p>
          <a:p>
            <a:pPr marL="171450" indent="-171450">
              <a:buFont typeface="Wingdings" pitchFamily="2" charset="2"/>
              <a:buChar char="Ø"/>
            </a:pPr>
            <a:r>
              <a:rPr lang="en-US" baseline="0" noProof="0" dirty="0" smtClean="0"/>
              <a:t>The word believe is repeated 98x in this Gospel… twice in this one verse.</a:t>
            </a:r>
          </a:p>
          <a:p>
            <a:pPr marL="171450" indent="-171450">
              <a:buFont typeface="Wingdings" pitchFamily="2" charset="2"/>
              <a:buChar char="Ø"/>
            </a:pPr>
            <a:r>
              <a:rPr lang="en-US" baseline="0" noProof="0" dirty="0" smtClean="0"/>
              <a:t>There are truths we need to believe, but this word also means “trust”.</a:t>
            </a:r>
          </a:p>
          <a:p>
            <a:pPr marL="171450" indent="-171450">
              <a:buFont typeface="Wingdings" pitchFamily="2" charset="2"/>
              <a:buChar char="Ø"/>
            </a:pPr>
            <a:r>
              <a:rPr lang="en-US" baseline="0" noProof="0" dirty="0" smtClean="0"/>
              <a:t>How can you have life “in His name” ?  In Jn14v13, 14, 15v16, 16v23, 24 &amp; 26 Jesus says to ask in His name and He will answer… that’s trusting Him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Our last question is very important.</a:t>
            </a:r>
          </a:p>
          <a:p>
            <a:pPr marL="171450" indent="-171450">
              <a:buFont typeface="Wingdings" pitchFamily="2" charset="2"/>
              <a:buChar char="Ø"/>
            </a:pPr>
            <a:r>
              <a:rPr lang="en-US" noProof="0" dirty="0" smtClean="0"/>
              <a:t>The Bible</a:t>
            </a:r>
            <a:r>
              <a:rPr lang="en-US" baseline="0" noProof="0" dirty="0" smtClean="0"/>
              <a:t> was written for a reason…</a:t>
            </a:r>
          </a:p>
          <a:p>
            <a:pPr marL="171450" indent="-171450">
              <a:buFont typeface="Wingdings" pitchFamily="2" charset="2"/>
              <a:buChar char="Ø"/>
            </a:pPr>
            <a:r>
              <a:rPr lang="en-US" baseline="0" noProof="0" dirty="0" smtClean="0"/>
              <a:t>This is not just a ticket to Heaven, but a whole life transformation.</a:t>
            </a:r>
          </a:p>
          <a:p>
            <a:pPr marL="171450" indent="-171450">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9</a:t>
            </a:fld>
            <a:endParaRPr lang="fr-FR"/>
          </a:p>
        </p:txBody>
      </p:sp>
    </p:spTree>
    <p:extLst>
      <p:ext uri="{BB962C8B-B14F-4D97-AF65-F5344CB8AC3E}">
        <p14:creationId xmlns:p14="http://schemas.microsoft.com/office/powerpoint/2010/main" val="3498221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4"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8" name="Picture 1">
            <a:hlinkClick r:id="" action="ppaction://hlinkshowjump?jump=nextslide" highlightClick="1">
              <a:snd r:embed="rId2" name="chimes.wav"/>
            </a:hlinkClick>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3513" y="6136485"/>
            <a:ext cx="721440" cy="721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294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4" presetClass="entr" presetSubtype="1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randombar(horizontal)">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3000">
              <a:srgbClr val="CC0000">
                <a:lumMod val="74000"/>
              </a:srgb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8"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9"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Tree>
    <p:extLst>
      <p:ext uri="{BB962C8B-B14F-4D97-AF65-F5344CB8AC3E}">
        <p14:creationId xmlns:p14="http://schemas.microsoft.com/office/powerpoint/2010/main" val="324614656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21"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heel(1)">
                      <p:cBhvr>
                        <p:cTn dur="20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74754"/>
      </p:ext>
    </p:extLst>
  </p:cSld>
  <p:clrMap bg1="dk1" tx1="lt1" bg2="dk2" tx2="lt2" accent1="accent1" accent2="accent2" accent3="accent3" accent4="accent4" accent5="accent5" accent6="accent6" hlink="hlink" folHlink="folHlink"/>
  <p:sldLayoutIdLst>
    <p:sldLayoutId id="2147483652" r:id="rId1"/>
    <p:sldLayoutId id="2147483649" r:id="rId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Autofit/>
          </a:bodyPr>
          <a:lstStyle/>
          <a:p>
            <a:r>
              <a:rPr lang="en-US" sz="3800" dirty="0" smtClean="0">
                <a:latin typeface="Arial" pitchFamily="34" charset="0"/>
                <a:cs typeface="Arial" pitchFamily="34" charset="0"/>
              </a:rPr>
              <a:t>How can </a:t>
            </a:r>
            <a:r>
              <a:rPr lang="en-US" sz="3800" dirty="0" smtClean="0">
                <a:solidFill>
                  <a:srgbClr val="FFC000"/>
                </a:solidFill>
                <a:latin typeface="Arial" pitchFamily="34" charset="0"/>
                <a:cs typeface="Arial" pitchFamily="34" charset="0"/>
              </a:rPr>
              <a:t>I</a:t>
            </a:r>
            <a:r>
              <a:rPr lang="en-US" sz="3800" dirty="0" smtClean="0">
                <a:latin typeface="Arial" pitchFamily="34" charset="0"/>
                <a:cs typeface="Arial" pitchFamily="34" charset="0"/>
              </a:rPr>
              <a:t> understand the Bible ?</a:t>
            </a:r>
            <a:endParaRPr lang="en-US" sz="3800" dirty="0">
              <a:latin typeface="Arial" pitchFamily="34" charset="0"/>
              <a:cs typeface="Arial" pitchFamily="34" charset="0"/>
            </a:endParaRPr>
          </a:p>
        </p:txBody>
      </p:sp>
      <p:sp>
        <p:nvSpPr>
          <p:cNvPr id="3" name="Content Placeholder 2"/>
          <p:cNvSpPr>
            <a:spLocks noGrp="1"/>
          </p:cNvSpPr>
          <p:nvPr>
            <p:ph sz="half" idx="1"/>
          </p:nvPr>
        </p:nvSpPr>
        <p:spPr/>
        <p:txBody>
          <a:bodyPr numCol="2">
            <a:normAutofit/>
          </a:bodyPr>
          <a:lstStyle/>
          <a:p>
            <a:pPr algn="l"/>
            <a:r>
              <a:rPr lang="en-US" sz="7500" b="1" i="1" dirty="0" smtClean="0">
                <a:latin typeface="Arial" pitchFamily="34" charset="0"/>
                <a:cs typeface="Arial" pitchFamily="34" charset="0"/>
              </a:rPr>
              <a:t>	A</a:t>
            </a:r>
            <a:r>
              <a:rPr lang="en-US" b="1" i="1" dirty="0" smtClean="0">
                <a:latin typeface="Arial" pitchFamily="34" charset="0"/>
                <a:cs typeface="Arial" pitchFamily="34" charset="0"/>
              </a:rPr>
              <a:t>rizona</a:t>
            </a:r>
          </a:p>
          <a:p>
            <a:pPr algn="l"/>
            <a:r>
              <a:rPr lang="en-US" sz="7500" b="1" i="1" dirty="0" smtClean="0">
                <a:latin typeface="Arial" pitchFamily="34" charset="0"/>
                <a:cs typeface="Arial" pitchFamily="34" charset="0"/>
              </a:rPr>
              <a:t>	B</a:t>
            </a:r>
            <a:r>
              <a:rPr lang="en-US" b="1" i="1" dirty="0" smtClean="0">
                <a:latin typeface="Arial" pitchFamily="34" charset="0"/>
                <a:cs typeface="Arial" pitchFamily="34" charset="0"/>
              </a:rPr>
              <a:t>ible</a:t>
            </a:r>
          </a:p>
          <a:p>
            <a:pPr algn="l"/>
            <a:r>
              <a:rPr lang="en-US" sz="7500" b="1" i="1" dirty="0" smtClean="0">
                <a:latin typeface="Arial" pitchFamily="34" charset="0"/>
                <a:cs typeface="Arial" pitchFamily="34" charset="0"/>
              </a:rPr>
              <a:t>	C</a:t>
            </a:r>
            <a:r>
              <a:rPr lang="en-US" b="1" i="1" dirty="0" smtClean="0">
                <a:latin typeface="Arial" pitchFamily="34" charset="0"/>
                <a:cs typeface="Arial" pitchFamily="34" charset="0"/>
              </a:rPr>
              <a:t>ourses</a:t>
            </a:r>
          </a:p>
          <a:p>
            <a:pPr algn="l"/>
            <a:r>
              <a:rPr lang="en-US" sz="7500" b="1" i="1" dirty="0" smtClean="0">
                <a:solidFill>
                  <a:srgbClr val="FFC000"/>
                </a:solidFill>
                <a:latin typeface="Arial" pitchFamily="34" charset="0"/>
                <a:cs typeface="Arial" pitchFamily="34" charset="0"/>
              </a:rPr>
              <a:t>A</a:t>
            </a:r>
            <a:r>
              <a:rPr lang="en-US" b="1" i="1" dirty="0" smtClean="0">
                <a:latin typeface="Arial" pitchFamily="34" charset="0"/>
                <a:cs typeface="Arial" pitchFamily="34" charset="0"/>
              </a:rPr>
              <a:t>ll the</a:t>
            </a:r>
          </a:p>
          <a:p>
            <a:pPr algn="l"/>
            <a:r>
              <a:rPr lang="en-US" sz="7500" b="1" i="1" dirty="0" smtClean="0">
                <a:solidFill>
                  <a:srgbClr val="FFC000"/>
                </a:solidFill>
                <a:latin typeface="Arial" pitchFamily="34" charset="0"/>
                <a:cs typeface="Arial" pitchFamily="34" charset="0"/>
              </a:rPr>
              <a:t>B</a:t>
            </a:r>
            <a:r>
              <a:rPr lang="en-US" b="1" i="1" dirty="0" smtClean="0">
                <a:latin typeface="Arial" pitchFamily="34" charset="0"/>
                <a:cs typeface="Arial" pitchFamily="34" charset="0"/>
              </a:rPr>
              <a:t>ible in its</a:t>
            </a:r>
          </a:p>
          <a:p>
            <a:pPr algn="l"/>
            <a:r>
              <a:rPr lang="en-US" sz="7500" b="1" i="1" dirty="0" smtClean="0">
                <a:solidFill>
                  <a:srgbClr val="FFC000"/>
                </a:solidFill>
                <a:latin typeface="Arial" pitchFamily="34" charset="0"/>
                <a:cs typeface="Arial" pitchFamily="34" charset="0"/>
              </a:rPr>
              <a:t>C</a:t>
            </a:r>
            <a:r>
              <a:rPr lang="en-US" b="1" i="1" dirty="0" smtClean="0">
                <a:latin typeface="Arial" pitchFamily="34" charset="0"/>
                <a:cs typeface="Arial" pitchFamily="34" charset="0"/>
              </a:rPr>
              <a:t>ontext</a:t>
            </a:r>
            <a:endParaRPr lang="en-US" b="1" i="1"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100" dirty="0" smtClean="0">
                <a:latin typeface="Arial" pitchFamily="34" charset="0"/>
                <a:cs typeface="Arial" pitchFamily="34" charset="0"/>
              </a:rPr>
              <a:t>Let’s look at some easy tools.</a:t>
            </a:r>
            <a:endParaRPr lang="en-US" sz="4100" dirty="0">
              <a:latin typeface="Arial" pitchFamily="34" charset="0"/>
              <a:cs typeface="Arial" pitchFamily="34" charset="0"/>
            </a:endParaRPr>
          </a:p>
        </p:txBody>
      </p:sp>
      <p:pic>
        <p:nvPicPr>
          <p:cNvPr id="5" name="Picture 1">
            <a:hlinkClick r:id="" action="ppaction://hlinkshowjump?jump=nextslide" highlightClick="1">
              <a:snd r:embed="rId5" name="chimes.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3513" y="6136485"/>
            <a:ext cx="721440" cy="721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771800" y="260648"/>
            <a:ext cx="3456384" cy="861774"/>
          </a:xfrm>
          <a:prstGeom prst="rect">
            <a:avLst/>
          </a:prstGeom>
          <a:noFill/>
        </p:spPr>
        <p:txBody>
          <a:bodyPr wrap="square" rtlCol="0">
            <a:spAutoFit/>
          </a:bodyPr>
          <a:lstStyle/>
          <a:p>
            <a:r>
              <a:rPr lang="en-US" sz="5000" b="1" i="1" dirty="0" smtClean="0">
                <a:solidFill>
                  <a:srgbClr val="00FF00"/>
                </a:solidFill>
              </a:rPr>
              <a:t>John 1v1-14</a:t>
            </a:r>
            <a:endParaRPr lang="en-US" sz="5000" b="1" i="1" dirty="0">
              <a:solidFill>
                <a:srgbClr val="00FF00"/>
              </a:solidFill>
            </a:endParaRPr>
          </a:p>
        </p:txBody>
      </p:sp>
      <p:sp>
        <p:nvSpPr>
          <p:cNvPr id="7" name="TextBox 6"/>
          <p:cNvSpPr txBox="1"/>
          <p:nvPr/>
        </p:nvSpPr>
        <p:spPr>
          <a:xfrm>
            <a:off x="122474" y="6858000"/>
            <a:ext cx="8584721" cy="12895838"/>
          </a:xfrm>
          <a:prstGeom prst="rect">
            <a:avLst/>
          </a:prstGeom>
          <a:noFill/>
        </p:spPr>
        <p:txBody>
          <a:bodyPr wrap="square" rtlCol="0">
            <a:spAutoFit/>
          </a:bodyPr>
          <a:lstStyle/>
          <a:p>
            <a:pPr algn="ctr"/>
            <a:r>
              <a:rPr lang="en-US" sz="3200" dirty="0" smtClean="0"/>
              <a:t>“In </a:t>
            </a:r>
            <a:r>
              <a:rPr lang="en-US" sz="3200" dirty="0"/>
              <a:t>the beginning was the Word, and the Word was with God, and the Word was God. He was in the beginning with God. All things came into being through Him, and apart from Him nothing came into being that has come into being. In Him was life, and the life was the Light of men. The Light shines in the darkness, and the darkness did not comprehend it. There came a man sent from God, whose name was John. He came as a witness, to testify about the Light, so that all might believe through him. He was not the Light, but he came to testify about the Light. There was the true Light which, coming into the world, enlightens every man. He was in the world, and the world was made through Him, and the world did not know Him. He came to His own, and those who were His own did not receive Him. </a:t>
            </a:r>
            <a:r>
              <a:rPr lang="en-US" sz="3200" b="1" i="1" dirty="0">
                <a:solidFill>
                  <a:srgbClr val="FFC000"/>
                </a:solidFill>
              </a:rPr>
              <a:t>But as many as received Him, to them He gave the right to become children of God, even to those who believe in His name, who were born, not of blood nor of the will of the flesh nor of the will of man, but of God</a:t>
            </a:r>
            <a:r>
              <a:rPr lang="en-US" sz="3200" dirty="0"/>
              <a:t>. And the Word became flesh, and dwelt among us, and we saw His glory, glory as of the only begotten from the Father, full of grace and truth</a:t>
            </a:r>
            <a:r>
              <a:rPr lang="en-US" sz="3200" dirty="0" smtClean="0"/>
              <a:t>.” </a:t>
            </a:r>
            <a:endParaRPr lang="en-US" sz="3200" dirty="0"/>
          </a:p>
          <a:p>
            <a:pPr algn="ctr"/>
            <a:r>
              <a:rPr lang="en-US" sz="3200" b="1" i="1" dirty="0">
                <a:solidFill>
                  <a:srgbClr val="00FF00"/>
                </a:solidFill>
              </a:rPr>
              <a:t>John 1:1-14 </a:t>
            </a:r>
            <a:r>
              <a:rPr lang="en-US" sz="1600" b="1" i="1" dirty="0" err="1" smtClean="0">
                <a:solidFill>
                  <a:srgbClr val="00FF00"/>
                </a:solidFill>
              </a:rPr>
              <a:t>NASB</a:t>
            </a:r>
            <a:endParaRPr lang="en-US" sz="1600" b="1" i="1" dirty="0">
              <a:solidFill>
                <a:srgbClr val="00FF00"/>
              </a:solidFill>
            </a:endParaRPr>
          </a:p>
        </p:txBody>
      </p:sp>
      <p:pic>
        <p:nvPicPr>
          <p:cNvPr id="9" name="Joe Wallis - Autumn Dawn - Extra short vers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59072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64" presetClass="path" presetSubtype="0" accel="50000" decel="50000" fill="hold" grpId="0" nodeType="withEffect">
                                  <p:stCondLst>
                                    <p:cond delay="0"/>
                                  </p:stCondLst>
                                  <p:childTnLst>
                                    <p:animMotion origin="layout" path="M -2.5E-6 3.7037E-6 L 0.00139 -1.83912 " pathEditMode="relative" rAng="0" ptsTypes="AA">
                                      <p:cBhvr>
                                        <p:cTn id="12" dur="20000" fill="hold"/>
                                        <p:tgtEl>
                                          <p:spTgt spid="7"/>
                                        </p:tgtEl>
                                        <p:attrNameLst>
                                          <p:attrName>ppt_x</p:attrName>
                                          <p:attrName>ppt_y</p:attrName>
                                        </p:attrNameLst>
                                      </p:cBhvr>
                                      <p:rCtr x="69" y="-91968"/>
                                    </p:animMotion>
                                  </p:childTnLst>
                                </p:cTn>
                              </p:par>
                            </p:childTnLst>
                          </p:cTn>
                        </p:par>
                        <p:par>
                          <p:cTn id="13" fill="hold">
                            <p:stCondLst>
                              <p:cond delay="20000"/>
                            </p:stCondLst>
                            <p:childTnLst>
                              <p:par>
                                <p:cTn id="14" presetID="22" presetClass="exit" presetSubtype="4" fill="hold" nodeType="afterEffect">
                                  <p:stCondLst>
                                    <p:cond delay="0"/>
                                  </p:stCondLst>
                                  <p:childTnLst>
                                    <p:animEffect transition="out" filter="wipe(down)">
                                      <p:cBhvr>
                                        <p:cTn id="15" dur="500"/>
                                        <p:tgtEl>
                                          <p:spTgt spid="6">
                                            <p:txEl>
                                              <p:pRg st="0" end="0"/>
                                            </p:txEl>
                                          </p:spTgt>
                                        </p:tgtEl>
                                      </p:cBhvr>
                                    </p:animEffect>
                                    <p:set>
                                      <p:cBhvr>
                                        <p:cTn id="16" dur="1" fill="hold">
                                          <p:stCondLst>
                                            <p:cond delay="499"/>
                                          </p:stCondLst>
                                        </p:cTn>
                                        <p:tgtEl>
                                          <p:spTgt spid="6">
                                            <p:txEl>
                                              <p:pRg st="0" end="0"/>
                                            </p:txEl>
                                          </p:spTgt>
                                        </p:tgtEl>
                                        <p:attrNameLst>
                                          <p:attrName>style.visibility</p:attrName>
                                        </p:attrNameLst>
                                      </p:cBhvr>
                                      <p:to>
                                        <p:strVal val="hidden"/>
                                      </p:to>
                                    </p:set>
                                  </p:childTnLst>
                                </p:cTn>
                              </p:par>
                            </p:childTnLst>
                          </p:cTn>
                        </p:par>
                        <p:par>
                          <p:cTn id="17" fill="hold">
                            <p:stCondLst>
                              <p:cond delay="20500"/>
                            </p:stCondLst>
                            <p:childTnLst>
                              <p:par>
                                <p:cTn id="18" presetID="10" presetClass="exit" presetSubtype="0" fill="hold" grpId="1" nodeType="afterEffect">
                                  <p:stCondLst>
                                    <p:cond delay="0"/>
                                  </p:stCondLst>
                                  <p:childTnLst>
                                    <p:animEffect transition="out" filter="fade">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childTnLst>
                          </p:cTn>
                        </p:par>
                        <p:par>
                          <p:cTn id="21" fill="hold">
                            <p:stCondLst>
                              <p:cond delay="21500"/>
                            </p:stCondLst>
                            <p:childTnLst>
                              <p:par>
                                <p:cTn id="22" presetID="2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1000"/>
                                        <p:tgtEl>
                                          <p:spTgt spid="2"/>
                                        </p:tgtEl>
                                      </p:cBhvr>
                                    </p:animEffect>
                                  </p:childTnLst>
                                </p:cTn>
                              </p:par>
                              <p:par>
                                <p:cTn id="25" presetID="3" presetClass="mediacall" presetSubtype="0" fill="hold" nodeType="withEffect">
                                  <p:stCondLst>
                                    <p:cond delay="0"/>
                                  </p:stCondLst>
                                  <p:childTnLst>
                                    <p:cmd type="call" cmd="stop">
                                      <p:cBhvr>
                                        <p:cTn id="26" dur="1" fill="hold"/>
                                        <p:tgtEl>
                                          <p:spTgt spid="9"/>
                                        </p:tgtEl>
                                      </p:cBhvr>
                                    </p:cmd>
                                  </p:childTnLst>
                                  <p:subTnLst>
                                    <p:set>
                                      <p:cBhvr override="childStyle">
                                        <p:cTn dur="1" fill="hold" display="0" masterRel="sameClick" afterEffect="1">
                                          <p:stCondLst>
                                            <p:cond evt="end" delay="0">
                                              <p:tn val="25"/>
                                            </p:cond>
                                          </p:stCondLst>
                                        </p:cTn>
                                        <p:tgtEl>
                                          <p:spTgt spid="9"/>
                                        </p:tgtEl>
                                        <p:attrNameLst>
                                          <p:attrName>style.visibility</p:attrName>
                                        </p:attrNameLst>
                                      </p:cBhvr>
                                      <p:to>
                                        <p:strVal val="hidden"/>
                                      </p:to>
                                    </p:set>
                                  </p:subTnLst>
                                </p:cTn>
                              </p:par>
                            </p:childTnLst>
                          </p:cTn>
                        </p:par>
                        <p:par>
                          <p:cTn id="27" fill="hold">
                            <p:stCondLst>
                              <p:cond delay="225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23500"/>
                            </p:stCondLst>
                            <p:childTnLst>
                              <p:par>
                                <p:cTn id="34" presetID="42"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24500"/>
                            </p:stCondLst>
                            <p:childTnLst>
                              <p:par>
                                <p:cTn id="40" presetID="42" presetClass="entr" presetSubtype="0" fill="hold" grpId="0" nodeType="after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500"/>
                            </p:stCondLst>
                            <p:childTnLst>
                              <p:par>
                                <p:cTn id="46" presetID="42" presetClass="entr" presetSubtype="0" fill="hold" grpId="0" nodeType="after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26500"/>
                            </p:stCondLst>
                            <p:childTnLst>
                              <p:par>
                                <p:cTn id="52" presetID="42" presetClass="entr" presetSubtype="0"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27500"/>
                            </p:stCondLst>
                            <p:childTnLst>
                              <p:par>
                                <p:cTn id="58" presetID="42" presetClass="entr" presetSubtype="0" fill="hold" grpId="0" nodeType="after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28500"/>
                            </p:stCondLst>
                            <p:childTnLst>
                              <p:par>
                                <p:cTn id="64" presetID="21" presetClass="entr" presetSubtype="1" fill="hold" grpId="0" nodeType="afterEffect">
                                  <p:stCondLst>
                                    <p:cond delay="100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wheel(1)">
                                      <p:cBhvr>
                                        <p:cTn id="6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67" repeatCount="indefinite" fill="remove" display="0">
                  <p:stCondLst>
                    <p:cond delay="indefinite"/>
                  </p:stCondLst>
                  <p:endCondLst>
                    <p:cond evt="onStopAudio" delay="0">
                      <p:tgtEl>
                        <p:sldTgt/>
                      </p:tgtEl>
                    </p:cond>
                  </p:endCondLst>
                </p:cTn>
                <p:tgtEl>
                  <p:spTgt spid="9"/>
                </p:tgtEl>
              </p:cMediaNode>
            </p:audio>
          </p:childTnLst>
        </p:cTn>
      </p:par>
    </p:tnLst>
    <p:bldLst>
      <p:bldP spid="2" grpId="0"/>
      <p:bldP spid="3" grpId="0" uiExpand="1" build="p"/>
      <p:bldP spid="4" grpId="0" build="p"/>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sz="4400" u="sng" dirty="0" smtClean="0">
                <a:solidFill>
                  <a:srgbClr val="FFC000"/>
                </a:solidFill>
                <a:latin typeface="Arial" pitchFamily="34" charset="0"/>
                <a:cs typeface="Arial" pitchFamily="34" charset="0"/>
              </a:rPr>
              <a:t>R</a:t>
            </a:r>
            <a:r>
              <a:rPr lang="en-US" sz="4400" dirty="0" smtClean="0">
                <a:solidFill>
                  <a:srgbClr val="FFC000"/>
                </a:solidFill>
                <a:latin typeface="Arial" pitchFamily="34" charset="0"/>
                <a:cs typeface="Arial" pitchFamily="34" charset="0"/>
              </a:rPr>
              <a:t>eview to </a:t>
            </a:r>
            <a:r>
              <a:rPr lang="en-US" sz="4400" u="sng" dirty="0" smtClean="0">
                <a:solidFill>
                  <a:srgbClr val="FFC000"/>
                </a:solidFill>
                <a:latin typeface="Arial" pitchFamily="34" charset="0"/>
                <a:cs typeface="Arial" pitchFamily="34" charset="0"/>
              </a:rPr>
              <a:t>r</a:t>
            </a:r>
            <a:r>
              <a:rPr lang="en-US" sz="4400" dirty="0" smtClean="0">
                <a:solidFill>
                  <a:srgbClr val="FFC000"/>
                </a:solidFill>
                <a:latin typeface="Arial" pitchFamily="34" charset="0"/>
                <a:cs typeface="Arial" pitchFamily="34" charset="0"/>
              </a:rPr>
              <a:t>eact and </a:t>
            </a:r>
            <a:r>
              <a:rPr lang="en-US" sz="4400" u="sng" dirty="0" smtClean="0">
                <a:solidFill>
                  <a:srgbClr val="FFC000"/>
                </a:solidFill>
                <a:latin typeface="Arial" pitchFamily="34" charset="0"/>
                <a:cs typeface="Arial" pitchFamily="34" charset="0"/>
              </a:rPr>
              <a:t>r</a:t>
            </a:r>
            <a:r>
              <a:rPr lang="en-US" sz="4400" dirty="0" smtClean="0">
                <a:solidFill>
                  <a:srgbClr val="FFC000"/>
                </a:solidFill>
                <a:latin typeface="Arial" pitchFamily="34" charset="0"/>
                <a:cs typeface="Arial" pitchFamily="34" charset="0"/>
              </a:rPr>
              <a:t>emember !</a:t>
            </a:r>
            <a:endParaRPr lang="en-US" sz="4400" dirty="0">
              <a:solidFill>
                <a:srgbClr val="FFC000"/>
              </a:solidFill>
              <a:latin typeface="Arial" pitchFamily="34" charset="0"/>
              <a:cs typeface="Arial" pitchFamily="34" charset="0"/>
            </a:endParaRPr>
          </a:p>
        </p:txBody>
      </p:sp>
      <p:sp>
        <p:nvSpPr>
          <p:cNvPr id="3" name="Content Placeholder 2"/>
          <p:cNvSpPr>
            <a:spLocks noGrp="1"/>
          </p:cNvSpPr>
          <p:nvPr>
            <p:ph sz="half" idx="1"/>
          </p:nvPr>
        </p:nvSpPr>
        <p:spPr>
          <a:xfrm>
            <a:off x="0" y="1052736"/>
            <a:ext cx="9144000" cy="4104456"/>
          </a:xfrm>
        </p:spPr>
        <p:txBody>
          <a:bodyPr>
            <a:normAutofit/>
          </a:bodyPr>
          <a:lstStyle/>
          <a:p>
            <a:pPr marL="685800" indent="-685800" algn="l">
              <a:lnSpc>
                <a:spcPts val="6000"/>
              </a:lnSpc>
              <a:spcBef>
                <a:spcPts val="0"/>
              </a:spcBef>
              <a:buClr>
                <a:srgbClr val="FFC000"/>
              </a:buClr>
              <a:buFont typeface="Wingdings" pitchFamily="2" charset="2"/>
              <a:buChar char="Ø"/>
            </a:pPr>
            <a:r>
              <a:rPr lang="en-US" sz="4200" dirty="0" smtClean="0">
                <a:latin typeface="Arial" pitchFamily="34" charset="0"/>
                <a:cs typeface="Arial" pitchFamily="34" charset="0"/>
              </a:rPr>
              <a:t>The Bible says I can understand it.</a:t>
            </a:r>
          </a:p>
          <a:p>
            <a:pPr marL="685800" indent="-685800" algn="l">
              <a:lnSpc>
                <a:spcPts val="6000"/>
              </a:lnSpc>
              <a:spcBef>
                <a:spcPts val="0"/>
              </a:spcBef>
              <a:buClr>
                <a:srgbClr val="FFC000"/>
              </a:buClr>
              <a:buFont typeface="Wingdings" pitchFamily="2" charset="2"/>
              <a:buChar char="Ø"/>
            </a:pPr>
            <a:r>
              <a:rPr lang="en-US" sz="4200" dirty="0" smtClean="0">
                <a:latin typeface="Arial" pitchFamily="34" charset="0"/>
                <a:cs typeface="Arial" pitchFamily="34" charset="0"/>
              </a:rPr>
              <a:t>It is </a:t>
            </a:r>
            <a:r>
              <a:rPr lang="en-US" sz="4200" i="1" u="sng" dirty="0" smtClean="0">
                <a:latin typeface="Arial" pitchFamily="34" charset="0"/>
                <a:cs typeface="Arial" pitchFamily="34" charset="0"/>
              </a:rPr>
              <a:t>profitable</a:t>
            </a:r>
            <a:r>
              <a:rPr lang="en-US" sz="4200" dirty="0" smtClean="0">
                <a:latin typeface="Arial" pitchFamily="34" charset="0"/>
                <a:cs typeface="Arial" pitchFamily="34" charset="0"/>
              </a:rPr>
              <a:t> to study the Bible.</a:t>
            </a:r>
          </a:p>
          <a:p>
            <a:pPr marL="685800" indent="-685800" algn="l">
              <a:lnSpc>
                <a:spcPts val="6000"/>
              </a:lnSpc>
              <a:spcBef>
                <a:spcPts val="0"/>
              </a:spcBef>
              <a:buClr>
                <a:srgbClr val="FFC000"/>
              </a:buClr>
              <a:buFont typeface="Wingdings" pitchFamily="2" charset="2"/>
              <a:buChar char="Ø"/>
            </a:pPr>
            <a:r>
              <a:rPr lang="en-US" sz="4200" dirty="0">
                <a:latin typeface="Arial" pitchFamily="34" charset="0"/>
                <a:cs typeface="Arial" pitchFamily="34" charset="0"/>
              </a:rPr>
              <a:t>Q</a:t>
            </a:r>
            <a:r>
              <a:rPr lang="en-US" sz="4200" dirty="0" smtClean="0">
                <a:latin typeface="Arial" pitchFamily="34" charset="0"/>
                <a:cs typeface="Arial" pitchFamily="34" charset="0"/>
              </a:rPr>
              <a:t>uestions are the keys.</a:t>
            </a:r>
          </a:p>
          <a:p>
            <a:pPr marL="685800" indent="-685800" algn="l">
              <a:lnSpc>
                <a:spcPts val="6000"/>
              </a:lnSpc>
              <a:spcBef>
                <a:spcPts val="0"/>
              </a:spcBef>
              <a:buClr>
                <a:srgbClr val="FFC000"/>
              </a:buClr>
              <a:buFont typeface="Wingdings" pitchFamily="2" charset="2"/>
              <a:buChar char="Ø"/>
            </a:pPr>
            <a:r>
              <a:rPr lang="en-US" sz="4200" dirty="0" smtClean="0">
                <a:latin typeface="Arial" pitchFamily="34" charset="0"/>
                <a:cs typeface="Arial" pitchFamily="34" charset="0"/>
              </a:rPr>
              <a:t>John 20:31 sums it all up.</a:t>
            </a:r>
          </a:p>
          <a:p>
            <a:pPr marL="685800" indent="-685800" algn="l">
              <a:lnSpc>
                <a:spcPts val="6000"/>
              </a:lnSpc>
              <a:spcBef>
                <a:spcPts val="0"/>
              </a:spcBef>
              <a:buClr>
                <a:srgbClr val="FFC000"/>
              </a:buClr>
              <a:buFont typeface="Wingdings" pitchFamily="2" charset="2"/>
              <a:buChar char="Ø"/>
            </a:pPr>
            <a:r>
              <a:rPr lang="en-US" sz="4200" dirty="0" smtClean="0">
                <a:latin typeface="Arial" pitchFamily="34" charset="0"/>
                <a:cs typeface="Arial" pitchFamily="34" charset="0"/>
              </a:rPr>
              <a:t>I can </a:t>
            </a:r>
            <a:r>
              <a:rPr lang="en-US" sz="4200" i="1" u="sng" smtClean="0">
                <a:latin typeface="Arial" pitchFamily="34" charset="0"/>
                <a:cs typeface="Arial" pitchFamily="34" charset="0"/>
              </a:rPr>
              <a:t>possess</a:t>
            </a:r>
            <a:r>
              <a:rPr lang="en-US" sz="4200" smtClean="0">
                <a:latin typeface="Arial" pitchFamily="34" charset="0"/>
                <a:cs typeface="Arial" pitchFamily="34" charset="0"/>
              </a:rPr>
              <a:t> life </a:t>
            </a:r>
            <a:r>
              <a:rPr lang="en-US" sz="4200" dirty="0" smtClean="0">
                <a:latin typeface="Arial" pitchFamily="34" charset="0"/>
                <a:cs typeface="Arial" pitchFamily="34" charset="0"/>
              </a:rPr>
              <a:t>thanks to Jesus !</a:t>
            </a:r>
            <a:endParaRPr lang="en-US" sz="4200" dirty="0">
              <a:latin typeface="Arial" pitchFamily="34" charset="0"/>
              <a:cs typeface="Arial" pitchFamily="34" charset="0"/>
            </a:endParaRPr>
          </a:p>
        </p:txBody>
      </p:sp>
      <p:sp>
        <p:nvSpPr>
          <p:cNvPr id="4" name="Content Placeholder 3"/>
          <p:cNvSpPr>
            <a:spLocks noGrp="1"/>
          </p:cNvSpPr>
          <p:nvPr>
            <p:ph sz="half" idx="2"/>
          </p:nvPr>
        </p:nvSpPr>
        <p:spPr>
          <a:xfrm>
            <a:off x="11561" y="5085184"/>
            <a:ext cx="9113391" cy="1786407"/>
          </a:xfrm>
        </p:spPr>
        <p:txBody>
          <a:bodyPr/>
          <a:lstStyle/>
          <a:p>
            <a:r>
              <a:rPr lang="en-US" dirty="0" smtClean="0">
                <a:latin typeface="Arial" pitchFamily="34" charset="0"/>
                <a:cs typeface="Arial" pitchFamily="34" charset="0"/>
              </a:rPr>
              <a:t>Have you really profited by possessing eternal life ?</a:t>
            </a:r>
            <a:endParaRPr lang="en-US" dirty="0">
              <a:solidFill>
                <a:srgbClr val="FFFF00"/>
              </a:solidFill>
              <a:latin typeface="Arial" pitchFamily="34" charset="0"/>
              <a:cs typeface="Arial" pitchFamily="34" charset="0"/>
            </a:endParaRPr>
          </a:p>
        </p:txBody>
      </p:sp>
      <p:pic>
        <p:nvPicPr>
          <p:cNvPr id="5" name="Picture 1">
            <a:hlinkClick r:id="" action="ppaction://noaction" highlightClick="1">
              <a:snd r:embed="rId3" name="chimes.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513" y="6136485"/>
            <a:ext cx="721440" cy="721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9695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heel(1)">
                                      <p:cBhvr>
                                        <p:cTn id="4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You don’t have to be a genius.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980728"/>
            <a:ext cx="9144000" cy="5040560"/>
          </a:xfrm>
        </p:spPr>
        <p:txBody>
          <a:bodyPr>
            <a:normAutofit fontScale="92500" lnSpcReduction="10000"/>
          </a:bodyPr>
          <a:lstStyle/>
          <a:p>
            <a:r>
              <a:rPr lang="en-US" dirty="0" smtClean="0">
                <a:latin typeface="Arial" pitchFamily="34" charset="0"/>
                <a:cs typeface="Arial" pitchFamily="34" charset="0"/>
              </a:rPr>
              <a:t>“At </a:t>
            </a:r>
            <a:r>
              <a:rPr lang="en-US" dirty="0">
                <a:latin typeface="Arial" pitchFamily="34" charset="0"/>
                <a:cs typeface="Arial" pitchFamily="34" charset="0"/>
              </a:rPr>
              <a:t>that time Jesus said, </a:t>
            </a:r>
            <a:r>
              <a:rPr lang="en-US" dirty="0" smtClean="0">
                <a:latin typeface="Arial" pitchFamily="34" charset="0"/>
                <a:cs typeface="Arial" pitchFamily="34" charset="0"/>
              </a:rPr>
              <a:t>I </a:t>
            </a:r>
            <a:r>
              <a:rPr lang="en-US" dirty="0">
                <a:latin typeface="Arial" pitchFamily="34" charset="0"/>
                <a:cs typeface="Arial" pitchFamily="34" charset="0"/>
              </a:rPr>
              <a:t>praise You, Father, Lord of heaven and earth, that You have </a:t>
            </a:r>
            <a:r>
              <a:rPr lang="en-US" b="1" i="1" u="sng" dirty="0">
                <a:latin typeface="Arial" pitchFamily="34" charset="0"/>
                <a:cs typeface="Arial" pitchFamily="34" charset="0"/>
              </a:rPr>
              <a:t>hidden</a:t>
            </a:r>
            <a:r>
              <a:rPr lang="en-US" dirty="0">
                <a:latin typeface="Arial" pitchFamily="34" charset="0"/>
                <a:cs typeface="Arial" pitchFamily="34" charset="0"/>
              </a:rPr>
              <a:t> these things from the wise and intelligent and have </a:t>
            </a:r>
            <a:r>
              <a:rPr lang="en-US" b="1" i="1" u="sng" dirty="0">
                <a:solidFill>
                  <a:srgbClr val="FFFF00"/>
                </a:solidFill>
                <a:latin typeface="Arial" pitchFamily="34" charset="0"/>
                <a:cs typeface="Arial" pitchFamily="34" charset="0"/>
              </a:rPr>
              <a:t>revealed</a:t>
            </a:r>
            <a:r>
              <a:rPr lang="en-US" dirty="0">
                <a:latin typeface="Arial" pitchFamily="34" charset="0"/>
                <a:cs typeface="Arial" pitchFamily="34" charset="0"/>
              </a:rPr>
              <a:t> them to infants</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Matthew </a:t>
            </a:r>
            <a:r>
              <a:rPr lang="en-US" b="1" i="1" dirty="0" smtClean="0">
                <a:solidFill>
                  <a:srgbClr val="00FF00"/>
                </a:solidFill>
                <a:latin typeface="Arial" pitchFamily="34" charset="0"/>
                <a:cs typeface="Arial" pitchFamily="34" charset="0"/>
              </a:rPr>
              <a:t>11:25 </a:t>
            </a:r>
            <a:r>
              <a:rPr lang="en-US" sz="2600" b="1" i="1" dirty="0" err="1" smtClean="0">
                <a:solidFill>
                  <a:srgbClr val="00FF00"/>
                </a:solidFill>
                <a:latin typeface="Arial" pitchFamily="34" charset="0"/>
                <a:cs typeface="Arial" pitchFamily="34" charset="0"/>
              </a:rPr>
              <a:t>NASB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It’s all about revelation.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2756674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You have access to the Bible.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24744"/>
            <a:ext cx="9144000" cy="4248472"/>
          </a:xfrm>
        </p:spPr>
        <p:txBody>
          <a:bodyPr>
            <a:normAutofit fontScale="92500" lnSpcReduction="10000"/>
          </a:bodyPr>
          <a:lstStyle/>
          <a:p>
            <a:r>
              <a:rPr lang="en-US" dirty="0" smtClean="0">
                <a:latin typeface="Arial" pitchFamily="34" charset="0"/>
                <a:cs typeface="Arial" pitchFamily="34" charset="0"/>
              </a:rPr>
              <a:t>“From </a:t>
            </a:r>
            <a:r>
              <a:rPr lang="en-US" dirty="0">
                <a:latin typeface="Arial" pitchFamily="34" charset="0"/>
                <a:cs typeface="Arial" pitchFamily="34" charset="0"/>
              </a:rPr>
              <a:t>childhood you have known the sacred </a:t>
            </a:r>
            <a:r>
              <a:rPr lang="en-US" b="1" i="1" u="sng" dirty="0">
                <a:solidFill>
                  <a:srgbClr val="FFFF00"/>
                </a:solidFill>
                <a:latin typeface="Arial" pitchFamily="34" charset="0"/>
                <a:cs typeface="Arial" pitchFamily="34" charset="0"/>
              </a:rPr>
              <a:t>writings</a:t>
            </a:r>
            <a:r>
              <a:rPr lang="en-US" dirty="0">
                <a:latin typeface="Arial" pitchFamily="34" charset="0"/>
                <a:cs typeface="Arial" pitchFamily="34" charset="0"/>
              </a:rPr>
              <a:t> which are able to give you the wisdom that leads to salvation through faith which is in Christ Jesus</a:t>
            </a:r>
            <a:r>
              <a:rPr lang="en-US" dirty="0" smtClean="0">
                <a:latin typeface="Arial" pitchFamily="34" charset="0"/>
                <a:cs typeface="Arial" pitchFamily="34" charset="0"/>
              </a:rPr>
              <a:t>.”</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2 Timothy </a:t>
            </a:r>
            <a:r>
              <a:rPr lang="en-US" b="1" i="1" dirty="0" smtClean="0">
                <a:solidFill>
                  <a:srgbClr val="00FF00"/>
                </a:solidFill>
                <a:latin typeface="Arial" pitchFamily="34" charset="0"/>
                <a:cs typeface="Arial" pitchFamily="34" charset="0"/>
              </a:rPr>
              <a:t>3:15 </a:t>
            </a:r>
            <a:r>
              <a:rPr lang="en-US" sz="2600" b="1" i="1" dirty="0" err="1" smtClean="0">
                <a:solidFill>
                  <a:srgbClr val="00FF00"/>
                </a:solidFill>
                <a:latin typeface="Arial" pitchFamily="34" charset="0"/>
                <a:cs typeface="Arial" pitchFamily="34" charset="0"/>
              </a:rPr>
              <a:t>NASB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a:xfrm>
            <a:off x="11562" y="5301208"/>
            <a:ext cx="8232846" cy="1570383"/>
          </a:xfrm>
        </p:spPr>
        <p:txBody>
          <a:bodyPr/>
          <a:lstStyle/>
          <a:p>
            <a:r>
              <a:rPr lang="en-US" sz="4200" dirty="0" smtClean="0">
                <a:latin typeface="Arial" pitchFamily="34" charset="0"/>
                <a:cs typeface="Arial" pitchFamily="34" charset="0"/>
              </a:rPr>
              <a:t>It’s easy to read them yourself or listen to them read.</a:t>
            </a:r>
            <a:endParaRPr lang="en-US" sz="4200" dirty="0">
              <a:latin typeface="Arial" pitchFamily="34" charset="0"/>
              <a:cs typeface="Arial" pitchFamily="34" charset="0"/>
            </a:endParaRPr>
          </a:p>
        </p:txBody>
      </p:sp>
    </p:spTree>
    <p:extLst>
      <p:ext uri="{BB962C8B-B14F-4D97-AF65-F5344CB8AC3E}">
        <p14:creationId xmlns:p14="http://schemas.microsoft.com/office/powerpoint/2010/main" val="2794050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Autofit/>
          </a:bodyPr>
          <a:lstStyle/>
          <a:p>
            <a:r>
              <a:rPr lang="en-US" sz="4200" dirty="0" smtClean="0">
                <a:latin typeface="Arial" pitchFamily="34" charset="0"/>
                <a:cs typeface="Arial" pitchFamily="34" charset="0"/>
              </a:rPr>
              <a:t>You can profit from the Scriptures.</a:t>
            </a:r>
            <a:endParaRPr lang="en-US" sz="4200" dirty="0">
              <a:latin typeface="Arial" pitchFamily="34" charset="0"/>
              <a:cs typeface="Arial" pitchFamily="34" charset="0"/>
            </a:endParaRPr>
          </a:p>
        </p:txBody>
      </p:sp>
      <p:sp>
        <p:nvSpPr>
          <p:cNvPr id="3" name="Content Placeholder 2"/>
          <p:cNvSpPr>
            <a:spLocks noGrp="1"/>
          </p:cNvSpPr>
          <p:nvPr>
            <p:ph sz="half" idx="1"/>
          </p:nvPr>
        </p:nvSpPr>
        <p:spPr>
          <a:xfrm>
            <a:off x="0" y="1052736"/>
            <a:ext cx="9144000" cy="5040560"/>
          </a:xfrm>
        </p:spPr>
        <p:txBody>
          <a:bodyPr/>
          <a:lstStyle/>
          <a:p>
            <a:r>
              <a:rPr lang="en-US" dirty="0" smtClean="0">
                <a:latin typeface="Arial" pitchFamily="34" charset="0"/>
                <a:cs typeface="Arial" pitchFamily="34" charset="0"/>
              </a:rPr>
              <a:t>“</a:t>
            </a:r>
            <a:r>
              <a:rPr lang="en-US" b="1" i="1" u="sng" dirty="0" smtClean="0">
                <a:latin typeface="Arial" pitchFamily="34" charset="0"/>
                <a:cs typeface="Arial" pitchFamily="34" charset="0"/>
              </a:rPr>
              <a:t>All</a:t>
            </a:r>
            <a:r>
              <a:rPr lang="en-US" dirty="0" smtClean="0">
                <a:latin typeface="Arial" pitchFamily="34" charset="0"/>
                <a:cs typeface="Arial" pitchFamily="34" charset="0"/>
              </a:rPr>
              <a:t> </a:t>
            </a:r>
            <a:r>
              <a:rPr lang="en-US" dirty="0">
                <a:latin typeface="Arial" pitchFamily="34" charset="0"/>
                <a:cs typeface="Arial" pitchFamily="34" charset="0"/>
              </a:rPr>
              <a:t>Scripture is inspired by God and </a:t>
            </a:r>
            <a:r>
              <a:rPr lang="en-US" b="1" i="1" u="sng" dirty="0">
                <a:solidFill>
                  <a:srgbClr val="FFFF00"/>
                </a:solidFill>
                <a:latin typeface="Arial" pitchFamily="34" charset="0"/>
                <a:cs typeface="Arial" pitchFamily="34" charset="0"/>
              </a:rPr>
              <a:t>profitable</a:t>
            </a:r>
            <a:r>
              <a:rPr lang="en-US" dirty="0">
                <a:latin typeface="Arial" pitchFamily="34" charset="0"/>
                <a:cs typeface="Arial" pitchFamily="34" charset="0"/>
              </a:rPr>
              <a:t> for teaching, for reproof, for correction, for training in righteousness</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2 Timothy </a:t>
            </a:r>
            <a:r>
              <a:rPr lang="en-US" b="1" i="1" dirty="0" smtClean="0">
                <a:solidFill>
                  <a:srgbClr val="00FF00"/>
                </a:solidFill>
                <a:latin typeface="Arial" pitchFamily="34" charset="0"/>
                <a:cs typeface="Arial" pitchFamily="34" charset="0"/>
              </a:rPr>
              <a:t>3:16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400" dirty="0" smtClean="0">
                <a:latin typeface="Arial" pitchFamily="34" charset="0"/>
                <a:cs typeface="Arial" pitchFamily="34" charset="0"/>
              </a:rPr>
              <a:t>It’s the inspired Word of God.</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1795881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You have everything you need.</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052736"/>
            <a:ext cx="9144000" cy="3456384"/>
          </a:xfrm>
        </p:spPr>
        <p:txBody>
          <a:bodyPr/>
          <a:lstStyle/>
          <a:p>
            <a:r>
              <a:rPr lang="en-US" dirty="0" smtClean="0">
                <a:latin typeface="Arial" pitchFamily="34" charset="0"/>
                <a:cs typeface="Arial" pitchFamily="34" charset="0"/>
              </a:rPr>
              <a:t>“…so </a:t>
            </a:r>
            <a:r>
              <a:rPr lang="en-US" dirty="0">
                <a:latin typeface="Arial" pitchFamily="34" charset="0"/>
                <a:cs typeface="Arial" pitchFamily="34" charset="0"/>
              </a:rPr>
              <a:t>that the man of God may be adequate, equipped for </a:t>
            </a:r>
            <a:r>
              <a:rPr lang="en-US" b="1" i="1" u="sng" dirty="0">
                <a:solidFill>
                  <a:srgbClr val="FFFF00"/>
                </a:solidFill>
                <a:latin typeface="Arial" pitchFamily="34" charset="0"/>
                <a:cs typeface="Arial" pitchFamily="34" charset="0"/>
              </a:rPr>
              <a:t>every</a:t>
            </a:r>
            <a:r>
              <a:rPr lang="en-US" dirty="0">
                <a:latin typeface="Arial" pitchFamily="34" charset="0"/>
                <a:cs typeface="Arial" pitchFamily="34" charset="0"/>
              </a:rPr>
              <a:t> good work</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2 Timothy </a:t>
            </a:r>
            <a:r>
              <a:rPr lang="en-US" b="1" i="1" dirty="0" smtClean="0">
                <a:solidFill>
                  <a:srgbClr val="00FF00"/>
                </a:solidFill>
                <a:latin typeface="Arial" pitchFamily="34" charset="0"/>
                <a:cs typeface="Arial" pitchFamily="34" charset="0"/>
              </a:rPr>
              <a:t>3:17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a:xfrm>
            <a:off x="11562" y="4437112"/>
            <a:ext cx="9132438" cy="2434479"/>
          </a:xfrm>
        </p:spPr>
        <p:txBody>
          <a:bodyPr/>
          <a:lstStyle/>
          <a:p>
            <a:r>
              <a:rPr lang="en-US" sz="4400" dirty="0" smtClean="0">
                <a:latin typeface="Arial" pitchFamily="34" charset="0"/>
                <a:cs typeface="Arial" pitchFamily="34" charset="0"/>
              </a:rPr>
              <a:t>It’s important to listen to ALL the Scriptures to be equipped for EVERY good work.</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395087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You can follow Jesus’ example.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052736"/>
            <a:ext cx="9144000" cy="5040560"/>
          </a:xfrm>
        </p:spPr>
        <p:txBody>
          <a:bodyPr>
            <a:normAutofit fontScale="92500"/>
          </a:bodyPr>
          <a:lstStyle/>
          <a:p>
            <a:r>
              <a:rPr lang="en-US" dirty="0" smtClean="0">
                <a:latin typeface="Arial" pitchFamily="34" charset="0"/>
                <a:cs typeface="Arial" pitchFamily="34" charset="0"/>
              </a:rPr>
              <a:t>“</a:t>
            </a:r>
            <a:r>
              <a:rPr lang="en-US" b="1" i="1" u="sng" dirty="0" smtClean="0">
                <a:solidFill>
                  <a:srgbClr val="FFFF00"/>
                </a:solidFill>
                <a:latin typeface="Arial" pitchFamily="34" charset="0"/>
                <a:cs typeface="Arial" pitchFamily="34" charset="0"/>
              </a:rPr>
              <a:t>What</a:t>
            </a:r>
            <a:r>
              <a:rPr lang="en-US" dirty="0" smtClean="0">
                <a:latin typeface="Arial" pitchFamily="34" charset="0"/>
                <a:cs typeface="Arial" pitchFamily="34" charset="0"/>
              </a:rPr>
              <a:t> </a:t>
            </a:r>
            <a:r>
              <a:rPr lang="en-US" dirty="0">
                <a:latin typeface="Arial" pitchFamily="34" charset="0"/>
                <a:cs typeface="Arial" pitchFamily="34" charset="0"/>
              </a:rPr>
              <a:t>do you think about the Christ, whose son is </a:t>
            </a:r>
            <a:r>
              <a:rPr lang="en-US" dirty="0" smtClean="0">
                <a:latin typeface="Arial" pitchFamily="34" charset="0"/>
                <a:cs typeface="Arial" pitchFamily="34" charset="0"/>
              </a:rPr>
              <a:t>He ?  They said </a:t>
            </a:r>
            <a:r>
              <a:rPr lang="en-US" dirty="0">
                <a:latin typeface="Arial" pitchFamily="34" charset="0"/>
                <a:cs typeface="Arial" pitchFamily="34" charset="0"/>
              </a:rPr>
              <a:t>to Him, </a:t>
            </a:r>
            <a:r>
              <a:rPr lang="en-US" dirty="0" smtClean="0">
                <a:latin typeface="Arial" pitchFamily="34" charset="0"/>
                <a:cs typeface="Arial" pitchFamily="34" charset="0"/>
              </a:rPr>
              <a:t>The </a:t>
            </a:r>
            <a:r>
              <a:rPr lang="en-US" dirty="0">
                <a:latin typeface="Arial" pitchFamily="34" charset="0"/>
                <a:cs typeface="Arial" pitchFamily="34" charset="0"/>
              </a:rPr>
              <a:t>son of David</a:t>
            </a:r>
            <a:r>
              <a:rPr lang="en-US" dirty="0" smtClean="0">
                <a:latin typeface="Arial" pitchFamily="34" charset="0"/>
                <a:cs typeface="Arial" pitchFamily="34" charset="0"/>
              </a:rPr>
              <a:t>.  He said </a:t>
            </a:r>
            <a:r>
              <a:rPr lang="en-US" dirty="0">
                <a:latin typeface="Arial" pitchFamily="34" charset="0"/>
                <a:cs typeface="Arial" pitchFamily="34" charset="0"/>
              </a:rPr>
              <a:t>to them, </a:t>
            </a:r>
            <a:r>
              <a:rPr lang="en-US" dirty="0" smtClean="0">
                <a:latin typeface="Arial" pitchFamily="34" charset="0"/>
                <a:cs typeface="Arial" pitchFamily="34" charset="0"/>
              </a:rPr>
              <a:t>Then </a:t>
            </a:r>
            <a:r>
              <a:rPr lang="en-US" b="1" i="1" u="sng" dirty="0">
                <a:solidFill>
                  <a:srgbClr val="FFFF00"/>
                </a:solidFill>
                <a:latin typeface="Arial" pitchFamily="34" charset="0"/>
                <a:cs typeface="Arial" pitchFamily="34" charset="0"/>
              </a:rPr>
              <a:t>how</a:t>
            </a:r>
            <a:r>
              <a:rPr lang="en-US" dirty="0">
                <a:latin typeface="Arial" pitchFamily="34" charset="0"/>
                <a:cs typeface="Arial" pitchFamily="34" charset="0"/>
              </a:rPr>
              <a:t> does David </a:t>
            </a:r>
            <a:r>
              <a:rPr lang="en-US" i="1" u="sng" dirty="0">
                <a:latin typeface="Arial" pitchFamily="34" charset="0"/>
                <a:cs typeface="Arial" pitchFamily="34" charset="0"/>
              </a:rPr>
              <a:t>in</a:t>
            </a:r>
            <a:r>
              <a:rPr lang="en-US" dirty="0">
                <a:latin typeface="Arial" pitchFamily="34" charset="0"/>
                <a:cs typeface="Arial" pitchFamily="34" charset="0"/>
              </a:rPr>
              <a:t> </a:t>
            </a:r>
            <a:r>
              <a:rPr lang="en-US" i="1" u="sng" dirty="0">
                <a:latin typeface="Arial" pitchFamily="34" charset="0"/>
                <a:cs typeface="Arial" pitchFamily="34" charset="0"/>
              </a:rPr>
              <a:t>the</a:t>
            </a:r>
            <a:r>
              <a:rPr lang="en-US" dirty="0">
                <a:latin typeface="Arial" pitchFamily="34" charset="0"/>
                <a:cs typeface="Arial" pitchFamily="34" charset="0"/>
              </a:rPr>
              <a:t> </a:t>
            </a:r>
            <a:r>
              <a:rPr lang="en-US" i="1" u="sng" dirty="0">
                <a:latin typeface="Arial" pitchFamily="34" charset="0"/>
                <a:cs typeface="Arial" pitchFamily="34" charset="0"/>
              </a:rPr>
              <a:t>Spirit</a:t>
            </a:r>
            <a:r>
              <a:rPr lang="en-US" dirty="0">
                <a:latin typeface="Arial" pitchFamily="34" charset="0"/>
                <a:cs typeface="Arial" pitchFamily="34" charset="0"/>
              </a:rPr>
              <a:t> call Him </a:t>
            </a:r>
            <a:r>
              <a:rPr lang="en-US" dirty="0" smtClean="0">
                <a:latin typeface="Arial" pitchFamily="34" charset="0"/>
                <a:cs typeface="Arial" pitchFamily="34" charset="0"/>
              </a:rPr>
              <a:t>Lord ?”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Matthew </a:t>
            </a:r>
            <a:r>
              <a:rPr lang="en-US" b="1" i="1" dirty="0" smtClean="0">
                <a:solidFill>
                  <a:srgbClr val="00FF00"/>
                </a:solidFill>
                <a:latin typeface="Arial" pitchFamily="34" charset="0"/>
                <a:cs typeface="Arial" pitchFamily="34" charset="0"/>
              </a:rPr>
              <a:t>22:42-43 </a:t>
            </a:r>
            <a:r>
              <a:rPr lang="en-US" sz="2600" b="1" i="1" dirty="0" err="1" smtClean="0">
                <a:solidFill>
                  <a:srgbClr val="00FF00"/>
                </a:solidFill>
                <a:latin typeface="Arial" pitchFamily="34" charset="0"/>
                <a:cs typeface="Arial" pitchFamily="34" charset="0"/>
              </a:rPr>
              <a:t>NASB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300" dirty="0" smtClean="0">
                <a:latin typeface="Arial" pitchFamily="34" charset="0"/>
                <a:cs typeface="Arial" pitchFamily="34" charset="0"/>
              </a:rPr>
              <a:t>It’s easy to ask questions.</a:t>
            </a:r>
            <a:endParaRPr lang="en-US" sz="4300" dirty="0">
              <a:latin typeface="Arial" pitchFamily="34" charset="0"/>
              <a:cs typeface="Arial" pitchFamily="34" charset="0"/>
            </a:endParaRPr>
          </a:p>
        </p:txBody>
      </p:sp>
    </p:spTree>
    <p:extLst>
      <p:ext uri="{BB962C8B-B14F-4D97-AF65-F5344CB8AC3E}">
        <p14:creationId xmlns:p14="http://schemas.microsoft.com/office/powerpoint/2010/main" val="317322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You can always ask questions.</a:t>
            </a:r>
            <a:endParaRPr lang="en-US"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77500" lnSpcReduction="20000"/>
          </a:bodyPr>
          <a:lstStyle/>
          <a:p>
            <a:pPr marL="725488" algn="l">
              <a:lnSpc>
                <a:spcPct val="120000"/>
              </a:lnSpc>
              <a:spcBef>
                <a:spcPts val="0"/>
              </a:spcBef>
              <a:buAutoNum type="arabicPeriod"/>
            </a:pPr>
            <a:r>
              <a:rPr lang="en-US" dirty="0" smtClean="0">
                <a:latin typeface="Arial" pitchFamily="34" charset="0"/>
                <a:cs typeface="Arial" pitchFamily="34" charset="0"/>
              </a:rPr>
              <a:t>  Who is the writer ?</a:t>
            </a:r>
          </a:p>
          <a:p>
            <a:pPr marL="725488" algn="l">
              <a:lnSpc>
                <a:spcPct val="120000"/>
              </a:lnSpc>
              <a:spcBef>
                <a:spcPts val="0"/>
              </a:spcBef>
              <a:buAutoNum type="arabicPeriod"/>
            </a:pPr>
            <a:r>
              <a:rPr lang="en-US" dirty="0" smtClean="0">
                <a:latin typeface="Arial" pitchFamily="34" charset="0"/>
                <a:cs typeface="Arial" pitchFamily="34" charset="0"/>
              </a:rPr>
              <a:t>  When was it written ?</a:t>
            </a:r>
          </a:p>
          <a:p>
            <a:pPr marL="725488" algn="l">
              <a:lnSpc>
                <a:spcPct val="120000"/>
              </a:lnSpc>
              <a:spcBef>
                <a:spcPts val="0"/>
              </a:spcBef>
              <a:buAutoNum type="arabicPeriod"/>
            </a:pPr>
            <a:r>
              <a:rPr lang="en-US" dirty="0" smtClean="0">
                <a:latin typeface="Arial" pitchFamily="34" charset="0"/>
                <a:cs typeface="Arial" pitchFamily="34" charset="0"/>
              </a:rPr>
              <a:t>  To whom was it written ?</a:t>
            </a:r>
          </a:p>
          <a:p>
            <a:pPr marL="725488" algn="l">
              <a:lnSpc>
                <a:spcPct val="120000"/>
              </a:lnSpc>
              <a:spcBef>
                <a:spcPts val="0"/>
              </a:spcBef>
              <a:buAutoNum type="arabicPeriod"/>
            </a:pPr>
            <a:r>
              <a:rPr lang="en-US" dirty="0" smtClean="0">
                <a:latin typeface="Arial" pitchFamily="34" charset="0"/>
                <a:cs typeface="Arial" pitchFamily="34" charset="0"/>
              </a:rPr>
              <a:t>  What are the major divisions ?</a:t>
            </a:r>
          </a:p>
          <a:p>
            <a:pPr marL="725488" algn="l">
              <a:lnSpc>
                <a:spcPct val="120000"/>
              </a:lnSpc>
              <a:spcBef>
                <a:spcPts val="0"/>
              </a:spcBef>
              <a:buAutoNum type="arabicPeriod"/>
            </a:pPr>
            <a:r>
              <a:rPr lang="en-US" dirty="0" smtClean="0">
                <a:latin typeface="Arial" pitchFamily="34" charset="0"/>
                <a:cs typeface="Arial" pitchFamily="34" charset="0"/>
              </a:rPr>
              <a:t>  What is the </a:t>
            </a:r>
            <a:r>
              <a:rPr lang="en-US" dirty="0">
                <a:latin typeface="Arial" pitchFamily="34" charset="0"/>
                <a:cs typeface="Arial" pitchFamily="34" charset="0"/>
              </a:rPr>
              <a:t>repeated </a:t>
            </a:r>
            <a:r>
              <a:rPr lang="en-US" dirty="0" smtClean="0">
                <a:latin typeface="Arial" pitchFamily="34" charset="0"/>
                <a:cs typeface="Arial" pitchFamily="34" charset="0"/>
              </a:rPr>
              <a:t>key word?</a:t>
            </a:r>
          </a:p>
          <a:p>
            <a:pPr marL="725488" algn="l">
              <a:lnSpc>
                <a:spcPct val="120000"/>
              </a:lnSpc>
              <a:spcBef>
                <a:spcPts val="0"/>
              </a:spcBef>
              <a:buAutoNum type="arabicPeriod"/>
            </a:pPr>
            <a:r>
              <a:rPr lang="en-US" dirty="0" smtClean="0">
                <a:latin typeface="Arial" pitchFamily="34" charset="0"/>
                <a:cs typeface="Arial" pitchFamily="34" charset="0"/>
              </a:rPr>
              <a:t>  What simple phrase sums it up ?</a:t>
            </a:r>
          </a:p>
          <a:p>
            <a:pPr marL="725488" algn="l">
              <a:lnSpc>
                <a:spcPct val="120000"/>
              </a:lnSpc>
              <a:spcBef>
                <a:spcPts val="0"/>
              </a:spcBef>
              <a:buAutoNum type="arabicPeriod"/>
            </a:pPr>
            <a:r>
              <a:rPr lang="en-US" dirty="0" smtClean="0">
                <a:latin typeface="Arial" pitchFamily="34" charset="0"/>
                <a:cs typeface="Arial" pitchFamily="34" charset="0"/>
              </a:rPr>
              <a:t>  What is the application to my life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It will transform your life !</a:t>
            </a:r>
            <a:endParaRPr lang="en-US" dirty="0">
              <a:latin typeface="Arial" pitchFamily="34" charset="0"/>
              <a:cs typeface="Arial" pitchFamily="34" charset="0"/>
            </a:endParaRPr>
          </a:p>
        </p:txBody>
      </p:sp>
    </p:spTree>
    <p:extLst>
      <p:ext uri="{BB962C8B-B14F-4D97-AF65-F5344CB8AC3E}">
        <p14:creationId xmlns:p14="http://schemas.microsoft.com/office/powerpoint/2010/main" val="3516658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4" presetClass="entr" presetSubtype="10" fill="hold" grpId="0" nodeType="after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Let’s do it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052736"/>
            <a:ext cx="9144000" cy="5040560"/>
          </a:xfrm>
        </p:spPr>
        <p:txBody>
          <a:bodyPr/>
          <a:lstStyle/>
          <a:p>
            <a:r>
              <a:rPr lang="en-US" dirty="0" smtClean="0">
                <a:latin typeface="Arial" pitchFamily="34" charset="0"/>
                <a:cs typeface="Arial" pitchFamily="34" charset="0"/>
              </a:rPr>
              <a:t>“These </a:t>
            </a:r>
            <a:r>
              <a:rPr lang="en-US" dirty="0">
                <a:latin typeface="Arial" pitchFamily="34" charset="0"/>
                <a:cs typeface="Arial" pitchFamily="34" charset="0"/>
              </a:rPr>
              <a:t>have been written so that you may </a:t>
            </a:r>
            <a:r>
              <a:rPr lang="en-US" i="1" u="sng" dirty="0">
                <a:latin typeface="Arial" pitchFamily="34" charset="0"/>
                <a:cs typeface="Arial" pitchFamily="34" charset="0"/>
              </a:rPr>
              <a:t>believe</a:t>
            </a:r>
            <a:r>
              <a:rPr lang="en-US" dirty="0">
                <a:latin typeface="Arial" pitchFamily="34" charset="0"/>
                <a:cs typeface="Arial" pitchFamily="34" charset="0"/>
              </a:rPr>
              <a:t> that Jesus is the Christ, the Son of </a:t>
            </a:r>
            <a:r>
              <a:rPr lang="en-US" dirty="0" smtClean="0">
                <a:latin typeface="Arial" pitchFamily="34" charset="0"/>
                <a:cs typeface="Arial" pitchFamily="34" charset="0"/>
              </a:rPr>
              <a:t>God ;  </a:t>
            </a:r>
            <a:r>
              <a:rPr lang="en-US" dirty="0">
                <a:latin typeface="Arial" pitchFamily="34" charset="0"/>
                <a:cs typeface="Arial" pitchFamily="34" charset="0"/>
              </a:rPr>
              <a:t>and that </a:t>
            </a:r>
            <a:r>
              <a:rPr lang="en-US" i="1" u="sng" dirty="0">
                <a:latin typeface="Arial" pitchFamily="34" charset="0"/>
                <a:cs typeface="Arial" pitchFamily="34" charset="0"/>
              </a:rPr>
              <a:t>believing</a:t>
            </a:r>
            <a:r>
              <a:rPr lang="en-US" dirty="0">
                <a:latin typeface="Arial" pitchFamily="34" charset="0"/>
                <a:cs typeface="Arial" pitchFamily="34" charset="0"/>
              </a:rPr>
              <a:t> you may have life in His name</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20:31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600" dirty="0" smtClean="0">
                <a:latin typeface="Arial" pitchFamily="34" charset="0"/>
                <a:cs typeface="Arial" pitchFamily="34" charset="0"/>
              </a:rPr>
              <a:t>What key word is repeated ?</a:t>
            </a:r>
            <a:endParaRPr lang="en-US" sz="4600" dirty="0">
              <a:latin typeface="Arial" pitchFamily="34" charset="0"/>
              <a:cs typeface="Arial" pitchFamily="34" charset="0"/>
            </a:endParaRPr>
          </a:p>
        </p:txBody>
      </p:sp>
    </p:spTree>
    <p:extLst>
      <p:ext uri="{BB962C8B-B14F-4D97-AF65-F5344CB8AC3E}">
        <p14:creationId xmlns:p14="http://schemas.microsoft.com/office/powerpoint/2010/main" val="1482268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What is the application for you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052736"/>
            <a:ext cx="9144000" cy="5040560"/>
          </a:xfrm>
        </p:spPr>
        <p:txBody>
          <a:bodyPr/>
          <a:lstStyle/>
          <a:p>
            <a:r>
              <a:rPr lang="en-US" dirty="0">
                <a:latin typeface="Arial" pitchFamily="34" charset="0"/>
                <a:cs typeface="Arial" pitchFamily="34" charset="0"/>
              </a:rPr>
              <a:t>“These have been written </a:t>
            </a:r>
            <a:r>
              <a:rPr lang="en-US" i="1" u="sng" dirty="0">
                <a:latin typeface="Arial" pitchFamily="34" charset="0"/>
                <a:cs typeface="Arial" pitchFamily="34" charset="0"/>
              </a:rPr>
              <a:t>so</a:t>
            </a:r>
            <a:r>
              <a:rPr lang="en-US" dirty="0">
                <a:latin typeface="Arial" pitchFamily="34" charset="0"/>
                <a:cs typeface="Arial" pitchFamily="34" charset="0"/>
              </a:rPr>
              <a:t> </a:t>
            </a:r>
            <a:r>
              <a:rPr lang="en-US" i="1" u="sng" dirty="0">
                <a:latin typeface="Arial" pitchFamily="34" charset="0"/>
                <a:cs typeface="Arial" pitchFamily="34" charset="0"/>
              </a:rPr>
              <a:t>that</a:t>
            </a:r>
            <a:r>
              <a:rPr lang="en-US" dirty="0">
                <a:latin typeface="Arial" pitchFamily="34" charset="0"/>
                <a:cs typeface="Arial" pitchFamily="34" charset="0"/>
              </a:rPr>
              <a:t> you may believe that Jesus is the Christ, the Son of God ;  and that believing </a:t>
            </a:r>
            <a:r>
              <a:rPr lang="en-US" i="1" u="sng" dirty="0">
                <a:latin typeface="Arial" pitchFamily="34" charset="0"/>
                <a:cs typeface="Arial" pitchFamily="34" charset="0"/>
              </a:rPr>
              <a:t>you</a:t>
            </a:r>
            <a:r>
              <a:rPr lang="en-US" dirty="0">
                <a:latin typeface="Arial" pitchFamily="34" charset="0"/>
                <a:cs typeface="Arial" pitchFamily="34" charset="0"/>
              </a:rPr>
              <a:t> </a:t>
            </a:r>
            <a:r>
              <a:rPr lang="en-US" i="1" u="sng" dirty="0">
                <a:latin typeface="Arial" pitchFamily="34" charset="0"/>
                <a:cs typeface="Arial" pitchFamily="34" charset="0"/>
              </a:rPr>
              <a:t>may</a:t>
            </a:r>
            <a:r>
              <a:rPr lang="en-US" dirty="0">
                <a:latin typeface="Arial" pitchFamily="34" charset="0"/>
                <a:cs typeface="Arial" pitchFamily="34" charset="0"/>
              </a:rPr>
              <a:t> </a:t>
            </a:r>
            <a:r>
              <a:rPr lang="en-US" b="1" i="1" u="sng" dirty="0">
                <a:latin typeface="Arial" pitchFamily="34" charset="0"/>
                <a:cs typeface="Arial" pitchFamily="34" charset="0"/>
              </a:rPr>
              <a:t>have</a:t>
            </a:r>
            <a:r>
              <a:rPr lang="en-US" dirty="0">
                <a:latin typeface="Arial" pitchFamily="34" charset="0"/>
                <a:cs typeface="Arial" pitchFamily="34" charset="0"/>
              </a:rPr>
              <a:t> life in His name.” </a:t>
            </a: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20:31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400" dirty="0" smtClean="0">
                <a:latin typeface="Arial" pitchFamily="34" charset="0"/>
                <a:cs typeface="Arial" pitchFamily="34" charset="0"/>
              </a:rPr>
              <a:t>It goes </a:t>
            </a:r>
            <a:r>
              <a:rPr lang="en-US" sz="4400" u="sng" dirty="0" smtClean="0">
                <a:latin typeface="Arial" pitchFamily="34" charset="0"/>
                <a:cs typeface="Arial" pitchFamily="34" charset="0"/>
              </a:rPr>
              <a:t>beyond</a:t>
            </a:r>
            <a:r>
              <a:rPr lang="en-US" sz="4400" dirty="0" smtClean="0">
                <a:latin typeface="Arial" pitchFamily="34" charset="0"/>
                <a:cs typeface="Arial" pitchFamily="34" charset="0"/>
              </a:rPr>
              <a:t> this short life !</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815511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1237</Words>
  <Application>Microsoft Office PowerPoint</Application>
  <PresentationFormat>On-screen Show (4:3)</PresentationFormat>
  <Paragraphs>107</Paragraphs>
  <Slides>10</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Wingdings</vt:lpstr>
      <vt:lpstr>Arial</vt:lpstr>
      <vt:lpstr>Arial Narrow</vt:lpstr>
      <vt:lpstr>Office Theme</vt:lpstr>
      <vt:lpstr>How can I understand the Bible ?</vt:lpstr>
      <vt:lpstr>You don’t have to be a genius.</vt:lpstr>
      <vt:lpstr>You have access to the Bible.</vt:lpstr>
      <vt:lpstr>You can profit from the Scriptures.</vt:lpstr>
      <vt:lpstr>You have everything you need.</vt:lpstr>
      <vt:lpstr>You can follow Jesus’ example.</vt:lpstr>
      <vt:lpstr>You can always ask questions.</vt:lpstr>
      <vt:lpstr>Let’s do it !</vt:lpstr>
      <vt:lpstr>What is the application for you ?</vt:lpstr>
      <vt:lpstr>Review to react and remember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Howland</dc:creator>
  <cp:lastModifiedBy>www.AzBible.yolasite.com</cp:lastModifiedBy>
  <cp:revision>107</cp:revision>
  <dcterms:created xsi:type="dcterms:W3CDTF">2010-11-10T08:57:02Z</dcterms:created>
  <dcterms:modified xsi:type="dcterms:W3CDTF">2015-02-09T15:10:05Z</dcterms:modified>
</cp:coreProperties>
</file>