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7" r:id="rId19"/>
    <p:sldId id="260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45734" autoAdjust="0"/>
  </p:normalViewPr>
  <p:slideViewPr>
    <p:cSldViewPr>
      <p:cViewPr varScale="1">
        <p:scale>
          <a:sx n="29" d="100"/>
          <a:sy n="29" d="100"/>
        </p:scale>
        <p:origin x="1066" y="29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08/02/2015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read our Bible text for this morning.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I’ll be reading from the </a:t>
            </a:r>
            <a:r>
              <a:rPr lang="en-US" noProof="0" dirty="0" err="1" smtClean="0"/>
              <a:t>NASB</a:t>
            </a:r>
            <a:r>
              <a:rPr lang="en-US" noProof="0" dirty="0" smtClean="0"/>
              <a:t>,</a:t>
            </a:r>
            <a:r>
              <a:rPr lang="en-US" baseline="0" noProof="0" dirty="0" smtClean="0"/>
              <a:t> a very accurate translation…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="0" u="none" noProof="0" dirty="0" smtClean="0"/>
              <a:t>Let’s Pray</a:t>
            </a:r>
            <a:r>
              <a:rPr lang="en-US" b="0" u="none" baseline="0" noProof="0" dirty="0" smtClean="0"/>
              <a:t> for understanding of God’s Word</a:t>
            </a:r>
            <a:r>
              <a:rPr lang="en-US" b="0" u="none" noProof="0" dirty="0" smtClean="0"/>
              <a:t>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&gt;We</a:t>
            </a:r>
            <a:r>
              <a:rPr lang="en-US" baseline="0" noProof="0" dirty="0" smtClean="0"/>
              <a:t> need to r</a:t>
            </a:r>
            <a:r>
              <a:rPr lang="en-US" noProof="0" dirty="0" smtClean="0"/>
              <a:t>emember</a:t>
            </a:r>
            <a:r>
              <a:rPr lang="en-US" baseline="0" noProof="0" dirty="0" smtClean="0"/>
              <a:t> the context.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&gt;Believe means to trust or to have confidence.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&gt;Not only are we to trust the Good News </a:t>
            </a:r>
            <a:r>
              <a:rPr lang="en-US" b="1" u="sng" baseline="0" noProof="0" dirty="0" smtClean="0"/>
              <a:t>about</a:t>
            </a:r>
            <a:r>
              <a:rPr lang="en-US" baseline="0" noProof="0" dirty="0" smtClean="0"/>
              <a:t> Jesus, but He says 7x in this Gospel, “Believe </a:t>
            </a:r>
            <a:r>
              <a:rPr lang="en-US" b="1" u="sng" baseline="0" noProof="0" dirty="0" smtClean="0"/>
              <a:t>me</a:t>
            </a:r>
            <a:r>
              <a:rPr lang="en-US" baseline="0" noProof="0" dirty="0" smtClean="0"/>
              <a:t> !”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not enough to just believe His story, but we must </a:t>
            </a:r>
            <a:r>
              <a:rPr lang="en-US" b="1" baseline="0" noProof="0" dirty="0" smtClean="0"/>
              <a:t>trust Him </a:t>
            </a:r>
            <a:r>
              <a:rPr lang="en-US" u="sng" baseline="0" noProof="0" dirty="0" smtClean="0"/>
              <a:t>enough</a:t>
            </a:r>
            <a:r>
              <a:rPr lang="en-US" baseline="0" noProof="0" dirty="0" smtClean="0"/>
              <a:t> to ask Him for forgiveness and salvation.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the 3</a:t>
            </a:r>
            <a:r>
              <a:rPr lang="en-US" baseline="30000" noProof="0" dirty="0" smtClean="0"/>
              <a:t>rd</a:t>
            </a:r>
            <a:r>
              <a:rPr lang="en-US" baseline="0" noProof="0" dirty="0" smtClean="0"/>
              <a:t> good reason to trust Jesus, after all the talk </a:t>
            </a:r>
            <a:r>
              <a:rPr lang="en-US" u="sng" baseline="0" noProof="0" dirty="0" smtClean="0"/>
              <a:t>about</a:t>
            </a:r>
            <a:r>
              <a:rPr lang="en-US" baseline="0" noProof="0" dirty="0" smtClean="0"/>
              <a:t> him, </a:t>
            </a:r>
            <a:r>
              <a:rPr lang="en-US" baseline="0" noProof="0" dirty="0" err="1" smtClean="0"/>
              <a:t>ch</a:t>
            </a:r>
            <a:r>
              <a:rPr lang="en-US" baseline="0" noProof="0" dirty="0" smtClean="0"/>
              <a:t> 1-3, and all that He </a:t>
            </a:r>
            <a:r>
              <a:rPr lang="en-US" u="sng" baseline="0" noProof="0" dirty="0" smtClean="0"/>
              <a:t>said</a:t>
            </a:r>
            <a:r>
              <a:rPr lang="en-US" baseline="0" noProof="0" dirty="0" smtClean="0"/>
              <a:t>, </a:t>
            </a:r>
            <a:r>
              <a:rPr lang="en-US" baseline="0" noProof="0" dirty="0" err="1" smtClean="0"/>
              <a:t>ch</a:t>
            </a:r>
            <a:r>
              <a:rPr lang="en-US" baseline="0" noProof="0" dirty="0" smtClean="0"/>
              <a:t> 4-11, we can trust Him now because He has transformed </a:t>
            </a:r>
            <a:r>
              <a:rPr lang="en-US" u="sng" baseline="0" noProof="0" dirty="0" smtClean="0"/>
              <a:t>lives</a:t>
            </a:r>
            <a:r>
              <a:rPr lang="en-US" baseline="0" noProof="0" dirty="0" smtClean="0"/>
              <a:t>, </a:t>
            </a:r>
            <a:r>
              <a:rPr lang="en-US" baseline="0" noProof="0" dirty="0" err="1" smtClean="0"/>
              <a:t>ch</a:t>
            </a:r>
            <a:r>
              <a:rPr lang="en-US" baseline="0" noProof="0" dirty="0" smtClean="0"/>
              <a:t> 12-17.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Each natural division of the book contains multiple examples of a major reason to trust </a:t>
            </a:r>
            <a:r>
              <a:rPr lang="en-US" baseline="0" noProof="0" dirty="0" err="1" smtClean="0"/>
              <a:t>JC</a:t>
            </a: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is the reason to trust Jesus in this chapter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key words repeated more than any others show us why we trust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It’s all about the future (these things will happen) and YOU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&gt;In three great predictions, Jesus foretold the future for His disciples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Little did the disciples know, but</a:t>
            </a:r>
            <a:r>
              <a:rPr lang="en-US" baseline="0" noProof="0" dirty="0" smtClean="0"/>
              <a:t> the promised Holy Spirit of Christ in them would open a wealth of blessings to the believers.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transformed believer in Jesus Christ </a:t>
            </a:r>
            <a:r>
              <a:rPr lang="en-US" u="sng" baseline="0" noProof="0" dirty="0" smtClean="0"/>
              <a:t>lives in the truth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in stark contrast with the world of lies around us today.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transformed believer in Jesus Christ is </a:t>
            </a:r>
            <a:r>
              <a:rPr lang="en-US" u="sng" baseline="0" noProof="0" dirty="0" smtClean="0"/>
              <a:t>guided into all truth</a:t>
            </a:r>
            <a:r>
              <a:rPr lang="en-US" baseline="0" noProof="0" dirty="0" smtClean="0"/>
              <a:t> by the Spirit of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the anointing that John speaks about in 1 John 2v27.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transformed believer in Jesus Christ is </a:t>
            </a:r>
            <a:r>
              <a:rPr lang="en-US" u="sng" baseline="0" noProof="0" dirty="0" smtClean="0"/>
              <a:t>informed</a:t>
            </a:r>
            <a:r>
              <a:rPr lang="en-US" baseline="0" noProof="0" dirty="0" smtClean="0"/>
              <a:t> by the Spirit of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the inspiration of the Word of God that we have in our hands.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transformed believer in Jesus Christ </a:t>
            </a:r>
            <a:r>
              <a:rPr lang="en-US" u="sng" baseline="0" noProof="0" dirty="0" smtClean="0"/>
              <a:t>is aware of future things</a:t>
            </a:r>
            <a:r>
              <a:rPr lang="en-US" baseline="0" noProof="0" dirty="0" smtClean="0"/>
              <a:t> by the Spirit of God.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the prophecy given in His Word.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challenge is to profit from the Spirit filled life.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said they could not “bear” or understand all these blessing yet… can we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When we hear about Pentecost, we often hear about people’s gifts.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But, that is not what it is all about.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&gt;Jesus said it clearly.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coming</a:t>
            </a:r>
            <a:r>
              <a:rPr lang="en-US" baseline="0" noProof="0" dirty="0" smtClean="0"/>
              <a:t> of the Holy Spirit was and is to glorify the Son.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wants people to trust Jesus for salvation.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word “glory” means to throw light on someone.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That’s what Christmas lights AND our whole life should all be about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noProof="0" dirty="0" smtClean="0"/>
              <a:t>next</a:t>
            </a:r>
            <a:r>
              <a:rPr lang="en-US" noProof="0" dirty="0" smtClean="0"/>
              <a:t> natural division of this chapter is</a:t>
            </a:r>
            <a:r>
              <a:rPr lang="en-US" baseline="0" noProof="0" dirty="0" smtClean="0"/>
              <a:t> about </a:t>
            </a:r>
            <a:r>
              <a:rPr lang="en-US" b="1" u="sng" baseline="0" noProof="0" dirty="0" smtClean="0"/>
              <a:t>anticipation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To teach the concept, Jesus used a parable.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&gt;In vs16-20 Jesus told his disciples that He would go away for a little while.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just didn’t get 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“Why wait ?”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explained the importance of anticipation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joy is far more </a:t>
            </a:r>
            <a:r>
              <a:rPr lang="en-US" u="sng" baseline="0" noProof="0" dirty="0" smtClean="0"/>
              <a:t>intense</a:t>
            </a:r>
            <a:r>
              <a:rPr lang="en-US" baseline="0" noProof="0" dirty="0" smtClean="0"/>
              <a:t> after suffering.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 was about to die… He would be gone for three days,</a:t>
            </a:r>
            <a:r>
              <a:rPr lang="en-US" baseline="0" noProof="0" dirty="0" smtClean="0"/>
              <a:t> a relatively </a:t>
            </a:r>
            <a:r>
              <a:rPr lang="en-US" u="sng" baseline="0" noProof="0" dirty="0" smtClean="0"/>
              <a:t>short</a:t>
            </a:r>
            <a:r>
              <a:rPr lang="en-US" baseline="0" noProof="0" dirty="0" smtClean="0"/>
              <a:t> time.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He made a </a:t>
            </a:r>
            <a:r>
              <a:rPr lang="en-US" u="sng" noProof="0" dirty="0" smtClean="0"/>
              <a:t>promise</a:t>
            </a:r>
            <a:r>
              <a:rPr lang="en-US" noProof="0" dirty="0" smtClean="0"/>
              <a:t> to come back…</a:t>
            </a:r>
            <a:r>
              <a:rPr lang="en-US" baseline="0" noProof="0" dirty="0" smtClean="0"/>
              <a:t> and He kept it.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&gt;Once we have seen that</a:t>
            </a:r>
            <a:r>
              <a:rPr lang="en-US" baseline="0" noProof="0" dirty="0" smtClean="0"/>
              <a:t> He always keeps His Word, waiting on Him is worth 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Even in hard times to come, no one can take way our joy.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&gt;It’s been two thousand years since He went away to Heaven.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joy of anticipation of His return is a </a:t>
            </a:r>
            <a:r>
              <a:rPr lang="en-US" u="sng" baseline="0" noProof="0" dirty="0" smtClean="0"/>
              <a:t>mark</a:t>
            </a:r>
            <a:r>
              <a:rPr lang="en-US" baseline="0" noProof="0" dirty="0" smtClean="0"/>
              <a:t> of a true Christian.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When we </a:t>
            </a:r>
            <a:r>
              <a:rPr lang="en-US" u="sng" baseline="0" noProof="0" dirty="0" smtClean="0"/>
              <a:t>show</a:t>
            </a:r>
            <a:r>
              <a:rPr lang="en-US" baseline="0" noProof="0" dirty="0" smtClean="0"/>
              <a:t> the joy of anticipation, the world will see that Jesus is trust worthy.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Vs23-24 seem to be</a:t>
            </a:r>
            <a:r>
              <a:rPr lang="en-US" baseline="0" noProof="0" dirty="0" smtClean="0"/>
              <a:t> another subject, but they are not.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Prayer is an integral part of anticipation, just as letters are to a far away friend.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taught His disciples to </a:t>
            </a:r>
            <a:r>
              <a:rPr lang="en-US" b="1" u="sng" baseline="0" noProof="0" dirty="0" smtClean="0"/>
              <a:t>watch and pray</a:t>
            </a:r>
            <a:r>
              <a:rPr lang="en-US" b="1" baseline="0" noProof="0" dirty="0" smtClean="0"/>
              <a:t> </a:t>
            </a:r>
            <a:r>
              <a:rPr lang="en-US" baseline="0" noProof="0" dirty="0" smtClean="0"/>
              <a:t>while they waited for His return.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failed in Gethsemane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 Jesus absence, if we do not have a prayer life of asking and receiving, our anticipation of His return will wane.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wants our joy to be FULL in the wait.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&gt;Jesus’ command is so important.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two must be done together.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Lest we think answered</a:t>
            </a:r>
            <a:r>
              <a:rPr lang="en-US" baseline="0" noProof="0" dirty="0" smtClean="0"/>
              <a:t> prayer is a parable and not a reality, Jesus is very clear.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story of the expectant mother was a parable.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promise of answered prayer is not.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hour coming was not a year coming, but just three days later… a matter of hours.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follower of Jesus, with a prayer life like His, is an evidence to the world that Jesus is trust worthy.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 real prayer life is where the rubber meets the road every day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569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So what’s the secret to answered prayer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</a:t>
            </a:r>
            <a:r>
              <a:rPr lang="en-US" u="sng" noProof="0" dirty="0" smtClean="0"/>
              <a:t>Again</a:t>
            </a:r>
            <a:r>
              <a:rPr lang="en-US" noProof="0" dirty="0" smtClean="0"/>
              <a:t> talking about the day of anticipation of His return,</a:t>
            </a:r>
            <a:r>
              <a:rPr lang="en-US" baseline="0" noProof="0" dirty="0" smtClean="0"/>
              <a:t> Jesus says to ask in His Name.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What does that really mean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Is it just a tag we add to end of our prayers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NO !  It is asking as if you were Jesus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“What Would Jesus Do ?” is a good question to ask before praying.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Would Jesus ask His Father for what we are about to ask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 lot of silly prayers would fall to the wayside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&gt;When others see our prayers answered, they will be encouraged to put their trust in Jesus.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704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Jesus’</a:t>
            </a:r>
            <a:r>
              <a:rPr lang="en-US" baseline="0" noProof="0" dirty="0" smtClean="0"/>
              <a:t> disciples finally got it !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Vs27-31 speak of Jesus’ return</a:t>
            </a:r>
            <a:r>
              <a:rPr lang="en-US" baseline="0" noProof="0" dirty="0" smtClean="0"/>
              <a:t> to Heaven.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</a:t>
            </a:r>
            <a:r>
              <a:rPr lang="en-US" u="sng" baseline="0" noProof="0" dirty="0" smtClean="0"/>
              <a:t>conclude</a:t>
            </a:r>
            <a:r>
              <a:rPr lang="en-US" baseline="0" noProof="0" dirty="0" smtClean="0"/>
              <a:t> the teaching on </a:t>
            </a:r>
            <a:r>
              <a:rPr lang="en-US" b="1" u="sng" baseline="0" noProof="0" dirty="0" smtClean="0"/>
              <a:t>anticipation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 was still just head belief, but that is a step in the right direction/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Jesus questioned if they really trusted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Why would I say that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Just look at the verses that follow… the context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not what the world needs to see.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disciples’ flight and Peter’s denial was not a help for others to trust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Our actions speak louder than our words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435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noProof="0" dirty="0" smtClean="0"/>
              <a:t>last</a:t>
            </a:r>
            <a:r>
              <a:rPr lang="en-US" noProof="0" dirty="0" smtClean="0"/>
              <a:t> section of this chapter is Jesus’ prediction of </a:t>
            </a:r>
            <a:r>
              <a:rPr lang="en-US" b="1" u="sng" noProof="0" dirty="0" smtClean="0"/>
              <a:t>peace</a:t>
            </a:r>
            <a:r>
              <a:rPr lang="en-US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&gt;More</a:t>
            </a:r>
            <a:r>
              <a:rPr lang="en-US" baseline="0" noProof="0" dirty="0" smtClean="0"/>
              <a:t> than anything else, the disciples needed this promise of peace.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would be </a:t>
            </a:r>
            <a:r>
              <a:rPr lang="en-US" u="sng" baseline="0" noProof="0" dirty="0" smtClean="0"/>
              <a:t>tossed</a:t>
            </a:r>
            <a:r>
              <a:rPr lang="en-US" baseline="0" noProof="0" dirty="0" smtClean="0"/>
              <a:t> upside down that very night.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How the words of Jesus must have echoed in their hearts.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believer in Jesus can cling to Him and be at peace</a:t>
            </a:r>
            <a:r>
              <a:rPr lang="en-US" baseline="0" noProof="0" dirty="0" smtClean="0"/>
              <a:t> in all conflicts.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world is watching to see if we can trust Him in the darkest hour.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 is the hardest time for a believer to shine.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it is the most powerful proof that Jesus can be trusted.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539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put</a:t>
            </a:r>
            <a:r>
              <a:rPr lang="en-US" baseline="0" noProof="0" dirty="0" smtClean="0"/>
              <a:t> into practice the three R’s !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&gt;Others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may trust Jesus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when they see a true believer…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&gt;endure persecution,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&gt;with the Spirit of Christ,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&gt;anticipate Jesus’ return,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&gt;be at peace in tribulation.</a:t>
            </a:r>
          </a:p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&gt;Never</a:t>
            </a:r>
            <a:r>
              <a:rPr lang="en-US" baseline="0" noProof="0" dirty="0" smtClean="0"/>
              <a:t> forget that unsaved people </a:t>
            </a:r>
            <a:r>
              <a:rPr lang="en-US" baseline="0" noProof="0" smtClean="0"/>
              <a:t>are watching YOU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look at those four predictions where He uses the word “will” 57x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</a:t>
            </a:r>
            <a:r>
              <a:rPr lang="en-US" b="1" u="sng" noProof="0" dirty="0" smtClean="0"/>
              <a:t>First</a:t>
            </a:r>
            <a:r>
              <a:rPr lang="en-US" noProof="0" dirty="0" smtClean="0"/>
              <a:t> there is a prediction of </a:t>
            </a:r>
            <a:r>
              <a:rPr lang="en-US" b="1" u="sng" noProof="0" dirty="0" smtClean="0"/>
              <a:t>persecution</a:t>
            </a:r>
            <a:r>
              <a:rPr lang="en-US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 has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always</a:t>
            </a:r>
            <a:r>
              <a:rPr lang="en-US" baseline="0" noProof="0" dirty="0" smtClean="0"/>
              <a:t> been</a:t>
            </a:r>
            <a:r>
              <a:rPr lang="en-US" noProof="0" dirty="0" smtClean="0"/>
              <a:t> a evident </a:t>
            </a:r>
            <a:r>
              <a:rPr lang="en-US" u="sng" noProof="0" dirty="0" smtClean="0"/>
              <a:t>sign</a:t>
            </a:r>
            <a:r>
              <a:rPr lang="en-US" noProof="0" dirty="0" smtClean="0"/>
              <a:t> of God’s people,</a:t>
            </a:r>
            <a:r>
              <a:rPr lang="en-US" baseline="0" noProof="0" dirty="0" smtClean="0"/>
              <a:t> that they are persecuted.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definition of persecution is bad treatment for no reason.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You are not persecuted if you have done something wrong according to 1Pe4v15-16 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“Make sure that none of you suffers as a murderer, or thief, or evildoer, or a troublesome meddler ;  but if anyone suffers as a Christian, he is not to be ashamed, but is to glorify God in this name.”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a convincing sign to the world that Christ makes a difference.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</a:t>
            </a:r>
            <a:r>
              <a:rPr lang="en-US" b="1" u="sng" baseline="0" noProof="0" dirty="0" smtClean="0"/>
              <a:t>Secondly</a:t>
            </a:r>
            <a:r>
              <a:rPr lang="en-US" baseline="0" noProof="0" dirty="0" smtClean="0"/>
              <a:t>, Jesus gave a prediction of </a:t>
            </a:r>
            <a:r>
              <a:rPr lang="en-US" b="1" u="sng" baseline="0" noProof="0" dirty="0" smtClean="0"/>
              <a:t>Pentecost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will send </a:t>
            </a:r>
            <a:r>
              <a:rPr lang="en-US" u="sng" baseline="0" noProof="0" dirty="0" smtClean="0"/>
              <a:t>His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Spirit</a:t>
            </a:r>
            <a:r>
              <a:rPr lang="en-US" baseline="0" noProof="0" dirty="0" smtClean="0"/>
              <a:t> to “comfort”, “convict” and “disclose”.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 Spirit filled follower of Christ is a powerful testimony to the world.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Three thousand people put their trust in Jesus on Pentecost because they saw Spirit filled followers of Christ come out of the closet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</a:t>
            </a:r>
            <a:r>
              <a:rPr lang="en-US" b="1" u="sng" baseline="0" noProof="0" dirty="0" smtClean="0"/>
              <a:t>Thirdly</a:t>
            </a:r>
            <a:r>
              <a:rPr lang="en-US" baseline="0" noProof="0" dirty="0" smtClean="0"/>
              <a:t>, Jesus predicted His followers’ future in </a:t>
            </a:r>
            <a:r>
              <a:rPr lang="en-US" b="1" u="sng" baseline="0" noProof="0" dirty="0" smtClean="0"/>
              <a:t>parable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sng" baseline="0" noProof="0" dirty="0" smtClean="0"/>
              <a:t>Sorrow</a:t>
            </a:r>
            <a:r>
              <a:rPr lang="en-US" baseline="0" noProof="0" dirty="0" smtClean="0"/>
              <a:t> turns into </a:t>
            </a:r>
            <a:r>
              <a:rPr lang="en-US" u="sng" baseline="0" noProof="0" dirty="0" smtClean="0"/>
              <a:t>joy</a:t>
            </a:r>
            <a:r>
              <a:rPr lang="en-US" baseline="0" noProof="0" dirty="0" smtClean="0"/>
              <a:t> when God keeps His promise.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WILL come again AND He WILL answer prayer.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world watches as Jesus’ followers wait EXPECTANTLY for His promises to be fulfilled.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joy of the expectant mother should be on our face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</a:t>
            </a:r>
            <a:r>
              <a:rPr lang="en-US" b="1" u="sng" baseline="0" noProof="0" dirty="0" smtClean="0"/>
              <a:t>Fourthly</a:t>
            </a:r>
            <a:r>
              <a:rPr lang="en-US" baseline="0" noProof="0" dirty="0" smtClean="0"/>
              <a:t>, Jesus predicted that His followers would have </a:t>
            </a:r>
            <a:r>
              <a:rPr lang="en-US" b="1" u="sng" baseline="0" noProof="0" dirty="0" smtClean="0"/>
              <a:t>peace</a:t>
            </a:r>
            <a:r>
              <a:rPr lang="en-US" baseline="0" noProof="0" dirty="0" smtClean="0"/>
              <a:t> from outside this world.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Despite </a:t>
            </a:r>
            <a:r>
              <a:rPr lang="en-US" u="sng" baseline="0" noProof="0" dirty="0" smtClean="0"/>
              <a:t>tribulations</a:t>
            </a:r>
            <a:r>
              <a:rPr lang="en-US" baseline="0" noProof="0" dirty="0" smtClean="0"/>
              <a:t> in this life, not </a:t>
            </a:r>
            <a:r>
              <a:rPr lang="en-US" u="sng" baseline="0" noProof="0" dirty="0" smtClean="0"/>
              <a:t>the</a:t>
            </a:r>
            <a:r>
              <a:rPr lang="en-US" baseline="0" noProof="0" dirty="0" smtClean="0"/>
              <a:t> Great Tribulation of God’s wrath, Jesus’ followers have a peace that passes understanding.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Six times in the NT we are told to be overcomers because our Lord did.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speaks to the world.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When persecuted, Spirit filled, joyful and victorious Christians live “in the world” and not hiding in their “holy huddle”.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unsaved world can see why they too should trust Jesus.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So let’s gather</a:t>
            </a:r>
            <a:r>
              <a:rPr lang="en-US" baseline="0" noProof="0" dirty="0" smtClean="0"/>
              <a:t> the gems from this goldmine of revelation.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knows that we may stumble under persecution.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His WORD alone will keep us on track.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not only a command from the Lord, but a kindness to help His followers.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 Remember, the </a:t>
            </a:r>
            <a:r>
              <a:rPr lang="en-US" u="sng" baseline="0" noProof="0" dirty="0" smtClean="0"/>
              <a:t>world</a:t>
            </a:r>
            <a:r>
              <a:rPr lang="en-US" baseline="0" noProof="0" dirty="0" smtClean="0"/>
              <a:t> is </a:t>
            </a:r>
            <a:r>
              <a:rPr lang="en-US" u="sng" baseline="0" noProof="0" dirty="0" smtClean="0"/>
              <a:t>watching our walk more than our talk</a:t>
            </a:r>
            <a:r>
              <a:rPr lang="en-US" baseline="0" noProof="0" dirty="0" smtClean="0"/>
              <a:t>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Jesus’ followers are </a:t>
            </a:r>
            <a:r>
              <a:rPr lang="en-US" b="1" u="sng" noProof="0" dirty="0" smtClean="0"/>
              <a:t>prepared</a:t>
            </a:r>
            <a:r>
              <a:rPr lang="en-US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&gt;Nobody likes to be an “outcast”.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We all prefer</a:t>
            </a:r>
            <a:r>
              <a:rPr lang="en-US" baseline="0" noProof="0" dirty="0" smtClean="0"/>
              <a:t> to be accepted by everyone.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being “a people pleaser” is a no-win endless pursuit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Only pleasing God is satisfying.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&gt;If we offer our life to God before someone tries to take it, they will never be able.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Many a martyr for Christ has been the reason others have trusted our Lord.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You may not be killed, but you might just get “worn out” by persecution.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Losing or using one’s life for Christ has always helped others trust Him.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frequent use of the key word “</a:t>
            </a:r>
            <a:r>
              <a:rPr lang="en-US" b="1" u="sng" noProof="0" dirty="0" smtClean="0"/>
              <a:t>will</a:t>
            </a:r>
            <a:r>
              <a:rPr lang="en-US" noProof="0" dirty="0" smtClean="0"/>
              <a:t>” shows that Jesus predicts the future.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&gt;These persecutions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will</a:t>
            </a:r>
            <a:r>
              <a:rPr lang="en-US" baseline="0" noProof="0" dirty="0" smtClean="0"/>
              <a:t> all come as a sign that Jesus is in total control.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are a </a:t>
            </a:r>
            <a:r>
              <a:rPr lang="en-US" u="sng" baseline="0" noProof="0" dirty="0" smtClean="0"/>
              <a:t>proof</a:t>
            </a:r>
            <a:r>
              <a:rPr lang="en-US" baseline="0" noProof="0" dirty="0" smtClean="0"/>
              <a:t> that the Father and the Son are One.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are a </a:t>
            </a:r>
            <a:r>
              <a:rPr lang="en-US" u="sng" baseline="0" noProof="0" dirty="0" smtClean="0"/>
              <a:t>proof</a:t>
            </a:r>
            <a:r>
              <a:rPr lang="en-US" baseline="0" noProof="0" dirty="0" smtClean="0"/>
              <a:t> that Jesus knows the future.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are a </a:t>
            </a:r>
            <a:r>
              <a:rPr lang="en-US" u="sng" baseline="0" noProof="0" dirty="0" smtClean="0"/>
              <a:t>proof</a:t>
            </a:r>
            <a:r>
              <a:rPr lang="en-US" baseline="0" noProof="0" dirty="0" smtClean="0"/>
              <a:t> that He is with His own.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&gt;You might think that no one would follow Jesus after hearing this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On the contrary, millions have… and that is a proof that Jesus is trust worthy.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Why would anyone who was forewarned just keep on going unless Jesus was truly worth trusting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 predicted</a:t>
            </a:r>
            <a:r>
              <a:rPr lang="en-US" baseline="0" noProof="0" dirty="0" smtClean="0"/>
              <a:t> </a:t>
            </a:r>
            <a:r>
              <a:rPr lang="en-US" b="1" u="sng" baseline="0" noProof="0" dirty="0" smtClean="0"/>
              <a:t>Pentecost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&gt;Before</a:t>
            </a:r>
            <a:r>
              <a:rPr lang="en-US" baseline="0" noProof="0" dirty="0" smtClean="0"/>
              <a:t> He had even died and rose again, Jesus predicted His ascension.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the disciples missed it because they were still thinking about persecution.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“These things” refers to vs3-4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Are </a:t>
            </a:r>
            <a:r>
              <a:rPr lang="en-US" b="1" baseline="0" noProof="0" dirty="0" smtClean="0"/>
              <a:t>we</a:t>
            </a:r>
            <a:r>
              <a:rPr lang="en-US" baseline="0" noProof="0" dirty="0" smtClean="0"/>
              <a:t> missing the glory of Jesus’ majesty in Heaven today… because we are just thinking about our trials on earth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Are </a:t>
            </a:r>
            <a:r>
              <a:rPr lang="en-US" b="1" baseline="0" noProof="0" dirty="0" smtClean="0"/>
              <a:t>we</a:t>
            </a:r>
            <a:r>
              <a:rPr lang="en-US" baseline="0" noProof="0" dirty="0" smtClean="0"/>
              <a:t> worried about tomorrow and this life, or looking ahead to see Jesus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&gt;If </a:t>
            </a:r>
            <a:r>
              <a:rPr lang="en-US" b="1" baseline="0" noProof="0" dirty="0" smtClean="0"/>
              <a:t>we</a:t>
            </a:r>
            <a:r>
              <a:rPr lang="en-US" baseline="0" noProof="0" dirty="0" smtClean="0"/>
              <a:t> keep our eyes on Him and what He is doing, the world will see joy filled followers of Jesus.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You</a:t>
            </a:r>
            <a:r>
              <a:rPr lang="en-US" baseline="0" noProof="0" dirty="0" smtClean="0"/>
              <a:t> only need comfort when things go wrong.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are reminded that everything Jesus said has come true.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keeps His promise of picking us up when all is down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Greek word translated here as “Helper” is “</a:t>
            </a:r>
            <a:r>
              <a:rPr lang="en-US" baseline="0" noProof="0" dirty="0" err="1" smtClean="0"/>
              <a:t>paraklétos</a:t>
            </a:r>
            <a:r>
              <a:rPr lang="en-US" baseline="0" noProof="0" dirty="0" smtClean="0"/>
              <a:t>” which means an intercessor, comforter, and advocate.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is </a:t>
            </a:r>
            <a:r>
              <a:rPr lang="en-US" u="sng" baseline="0" noProof="0" dirty="0" smtClean="0"/>
              <a:t>more</a:t>
            </a:r>
            <a:r>
              <a:rPr lang="en-US" baseline="0" noProof="0" dirty="0" smtClean="0"/>
              <a:t> than just a helper, for He is God according to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Corinthians 3v16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“Do you not know that you are a temple of God and that the Spirit of God dwells in you ?”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&gt;This is the Spirit of God that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Genesis says created the universe.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is called “the Spirit of truth” in v13.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world will benefit from the presence of God in every follower of Christ.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&gt;Before this, the Spirit of God was not convicting the world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Paul says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Acts 17v30 :  "Therefore having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overlooked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times of ignorance, God is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declaring to men that all people everywhere should repent.”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Spirit of Christ </a:t>
            </a:r>
            <a:r>
              <a:rPr lang="en-US" sz="1200" b="1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His followers is convicting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&gt;Jesus’s followers cannot convict people of sin, but His Spirit can.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a believer’s being in a sinners presence will convict him or her of their sin, God’s righteousness and His judgment !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How can God </a:t>
            </a:r>
            <a:r>
              <a:rPr lang="en-US" i="1" u="sng" noProof="0" dirty="0" smtClean="0"/>
              <a:t>convict others</a:t>
            </a:r>
            <a:r>
              <a:rPr lang="en-US" noProof="0" dirty="0" smtClean="0"/>
              <a:t> by being inside the followers of Jesus Christ</a:t>
            </a:r>
            <a:r>
              <a:rPr lang="en-US" baseline="0" noProof="0" dirty="0" smtClean="0"/>
              <a:t>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</a:t>
            </a:r>
            <a:r>
              <a:rPr lang="en-US" b="1" u="sng" baseline="0" noProof="0" dirty="0" smtClean="0"/>
              <a:t>First</a:t>
            </a:r>
            <a:r>
              <a:rPr lang="en-US" baseline="0" noProof="0" dirty="0" smtClean="0"/>
              <a:t>, He convicts them of </a:t>
            </a:r>
            <a:r>
              <a:rPr lang="en-US" u="sng" baseline="0" noProof="0" dirty="0" smtClean="0"/>
              <a:t>their</a:t>
            </a:r>
            <a:r>
              <a:rPr lang="en-US" baseline="0" noProof="0" dirty="0" smtClean="0"/>
              <a:t> sin, because they have someone right in front of them who trusts in Jesus ; when they themselves refuse to believe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baseline="0" noProof="0" dirty="0" smtClean="0"/>
              <a:t>Secondly</a:t>
            </a:r>
            <a:r>
              <a:rPr lang="en-US" baseline="0" noProof="0" dirty="0" smtClean="0"/>
              <a:t>, He convicts of </a:t>
            </a:r>
            <a:r>
              <a:rPr lang="en-US" u="sng" baseline="0" noProof="0" dirty="0" smtClean="0"/>
              <a:t>Christ’s</a:t>
            </a:r>
            <a:r>
              <a:rPr lang="en-US" baseline="0" noProof="0" dirty="0" smtClean="0"/>
              <a:t> righteousness, because they have someone right in front of them who no longer sees Jesus, but has been transformed by His righteous and holy sacrifice.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baseline="0" noProof="0" dirty="0" smtClean="0"/>
              <a:t>Thirdly</a:t>
            </a:r>
            <a:r>
              <a:rPr lang="en-US" baseline="0" noProof="0" dirty="0" smtClean="0"/>
              <a:t>, He convicts of </a:t>
            </a:r>
            <a:r>
              <a:rPr lang="en-US" u="sng" baseline="0" noProof="0" dirty="0" smtClean="0"/>
              <a:t>God’s</a:t>
            </a:r>
            <a:r>
              <a:rPr lang="en-US" baseline="0" noProof="0" dirty="0" smtClean="0"/>
              <a:t> judgment, because they have someone right in front of them who is not afraid of the final judgment day, because they are saved by Christ’s victory on the cross.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&gt;No words nor actions from the followers of Jesus can do this.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Only the presence of Christ’s Spirit in them can.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John 16</a:t>
            </a:r>
            <a:endParaRPr lang="en-US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9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4900" u="sng" dirty="0" smtClean="0">
                <a:latin typeface="Arial" pitchFamily="34" charset="0"/>
                <a:cs typeface="Arial" pitchFamily="34" charset="0"/>
              </a:rPr>
              <a:t>will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 happen to </a:t>
            </a:r>
            <a:r>
              <a:rPr lang="en-US" sz="4900" u="sng" dirty="0" smtClean="0">
                <a:latin typeface="Arial" pitchFamily="34" charset="0"/>
                <a:cs typeface="Arial" pitchFamily="34" charset="0"/>
              </a:rPr>
              <a:t>you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sz="5400" i="1" dirty="0" smtClean="0">
                <a:latin typeface="Arial" pitchFamily="34" charset="0"/>
                <a:cs typeface="Arial" pitchFamily="34" charset="0"/>
              </a:rPr>
              <a:t>This chapter has a context !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The book key word is “</a:t>
            </a:r>
            <a:r>
              <a:rPr lang="en-US" sz="3800" b="1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” used 98x.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The book theme is “</a:t>
            </a:r>
            <a:r>
              <a:rPr lang="en-US" sz="3800" b="1" u="sng" dirty="0" smtClean="0">
                <a:latin typeface="Arial" pitchFamily="34" charset="0"/>
                <a:cs typeface="Arial" pitchFamily="34" charset="0"/>
              </a:rPr>
              <a:t>Why trust Jesus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 ?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The book natural division from ch12-17 is “</a:t>
            </a:r>
            <a:r>
              <a:rPr lang="en-US" sz="3800" b="1" u="sng" dirty="0" smtClean="0">
                <a:latin typeface="Arial" pitchFamily="34" charset="0"/>
                <a:cs typeface="Arial" pitchFamily="34" charset="0"/>
              </a:rPr>
              <a:t>because of His followers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The most repeated key words in this chapter are “</a:t>
            </a:r>
            <a:r>
              <a:rPr lang="en-US" sz="3800" b="1" u="sng" dirty="0" smtClean="0">
                <a:latin typeface="Arial" pitchFamily="34" charset="0"/>
                <a:cs typeface="Arial" pitchFamily="34" charset="0"/>
              </a:rPr>
              <a:t>you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” 57x, “</a:t>
            </a:r>
            <a:r>
              <a:rPr lang="en-US" sz="3800" b="1" u="sng" dirty="0" smtClean="0">
                <a:latin typeface="Arial" pitchFamily="34" charset="0"/>
                <a:cs typeface="Arial" pitchFamily="34" charset="0"/>
              </a:rPr>
              <a:t>will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” 33x</a:t>
            </a:r>
            <a:endParaRPr lang="en-US" sz="3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just the beginning.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0000" lnSpcReduction="20000"/>
          </a:bodyPr>
          <a:lstStyle/>
          <a:p>
            <a:r>
              <a:rPr lang="en-US" sz="5700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US" sz="5700" dirty="0">
                <a:latin typeface="Arial" pitchFamily="34" charset="0"/>
                <a:cs typeface="Arial" pitchFamily="34" charset="0"/>
              </a:rPr>
              <a:t>have many more things to say to you, but you cannot bear them now. </a:t>
            </a:r>
            <a:r>
              <a:rPr lang="en-US" sz="5700" dirty="0" smtClean="0">
                <a:latin typeface="Arial" pitchFamily="34" charset="0"/>
                <a:cs typeface="Arial" pitchFamily="34" charset="0"/>
              </a:rPr>
              <a:t> But </a:t>
            </a:r>
            <a:r>
              <a:rPr lang="en-US" sz="5700" dirty="0">
                <a:latin typeface="Arial" pitchFamily="34" charset="0"/>
                <a:cs typeface="Arial" pitchFamily="34" charset="0"/>
              </a:rPr>
              <a:t>when He, </a:t>
            </a:r>
            <a:r>
              <a:rPr lang="en-US" sz="5700" b="1" i="1" u="sng" dirty="0">
                <a:latin typeface="Arial" pitchFamily="34" charset="0"/>
                <a:cs typeface="Arial" pitchFamily="34" charset="0"/>
              </a:rPr>
              <a:t>the Spirit of </a:t>
            </a:r>
            <a:r>
              <a:rPr lang="en-US" sz="5700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truth</a:t>
            </a:r>
            <a:r>
              <a:rPr lang="en-US" sz="5700" dirty="0">
                <a:latin typeface="Arial" pitchFamily="34" charset="0"/>
                <a:cs typeface="Arial" pitchFamily="34" charset="0"/>
              </a:rPr>
              <a:t>, comes, He will </a:t>
            </a:r>
            <a:r>
              <a:rPr lang="en-US" sz="5700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guide</a:t>
            </a:r>
            <a:r>
              <a:rPr lang="en-US" sz="5700" dirty="0">
                <a:latin typeface="Arial" pitchFamily="34" charset="0"/>
                <a:cs typeface="Arial" pitchFamily="34" charset="0"/>
              </a:rPr>
              <a:t> you into all the </a:t>
            </a:r>
            <a:r>
              <a:rPr lang="en-US" sz="5700" dirty="0" smtClean="0">
                <a:latin typeface="Arial" pitchFamily="34" charset="0"/>
                <a:cs typeface="Arial" pitchFamily="34" charset="0"/>
              </a:rPr>
              <a:t>truth ;  for </a:t>
            </a:r>
            <a:r>
              <a:rPr lang="en-US" sz="5700" dirty="0">
                <a:latin typeface="Arial" pitchFamily="34" charset="0"/>
                <a:cs typeface="Arial" pitchFamily="34" charset="0"/>
              </a:rPr>
              <a:t>He will not speak on His own initiative, but whatever He hears, He will </a:t>
            </a:r>
            <a:r>
              <a:rPr lang="en-US" sz="5700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speak</a:t>
            </a:r>
            <a:r>
              <a:rPr lang="en-US" sz="5700" dirty="0" smtClean="0">
                <a:latin typeface="Arial" pitchFamily="34" charset="0"/>
                <a:cs typeface="Arial" pitchFamily="34" charset="0"/>
              </a:rPr>
              <a:t> ;  </a:t>
            </a:r>
            <a:r>
              <a:rPr lang="en-US" sz="5700" dirty="0">
                <a:latin typeface="Arial" pitchFamily="34" charset="0"/>
                <a:cs typeface="Arial" pitchFamily="34" charset="0"/>
              </a:rPr>
              <a:t>and He will </a:t>
            </a:r>
            <a:r>
              <a:rPr lang="en-US" sz="5700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disclose</a:t>
            </a:r>
            <a:r>
              <a:rPr lang="en-US" sz="5700" dirty="0">
                <a:latin typeface="Arial" pitchFamily="34" charset="0"/>
                <a:cs typeface="Arial" pitchFamily="34" charset="0"/>
              </a:rPr>
              <a:t> to you what is to come</a:t>
            </a:r>
            <a:r>
              <a:rPr lang="en-US" sz="5700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sz="57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16v12-13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 others see that in me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Pentecost has a purpose.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will glorify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>
                <a:latin typeface="Arial" pitchFamily="34" charset="0"/>
                <a:cs typeface="Arial" pitchFamily="34" charset="0"/>
              </a:rPr>
              <a:t>, for He will take of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and will disclose it to you.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All </a:t>
            </a:r>
            <a:r>
              <a:rPr lang="en-US" dirty="0">
                <a:latin typeface="Arial" pitchFamily="34" charset="0"/>
                <a:cs typeface="Arial" pitchFamily="34" charset="0"/>
              </a:rPr>
              <a:t>things that the Father has are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;  </a:t>
            </a:r>
            <a:r>
              <a:rPr lang="en-US" dirty="0">
                <a:latin typeface="Arial" pitchFamily="34" charset="0"/>
                <a:cs typeface="Arial" pitchFamily="34" charset="0"/>
              </a:rPr>
              <a:t>therefore I said that He takes of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and will disclose it to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16v14-15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“light up” Jesus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16v16-31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“Whenever </a:t>
            </a:r>
            <a:r>
              <a:rPr lang="en-US" dirty="0">
                <a:latin typeface="Arial" pitchFamily="34" charset="0"/>
                <a:cs typeface="Arial" pitchFamily="34" charset="0"/>
              </a:rPr>
              <a:t>a woman is in labor she has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pain</a:t>
            </a:r>
            <a:r>
              <a:rPr lang="en-US" dirty="0">
                <a:latin typeface="Arial" pitchFamily="34" charset="0"/>
                <a:cs typeface="Arial" pitchFamily="34" charset="0"/>
              </a:rPr>
              <a:t>, because her hour has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come ;  </a:t>
            </a:r>
            <a:r>
              <a:rPr lang="en-US" dirty="0">
                <a:latin typeface="Arial" pitchFamily="34" charset="0"/>
                <a:cs typeface="Arial" pitchFamily="34" charset="0"/>
              </a:rPr>
              <a:t>but when she gives birth to the child, she no longer remembers the anguish because of the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joy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a child has been born into the world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16v21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It’s worth the wait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Learn to wait on the Lord.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10445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“Therefore </a:t>
            </a:r>
            <a:r>
              <a:rPr lang="en-US" dirty="0">
                <a:latin typeface="Arial" pitchFamily="34" charset="0"/>
                <a:cs typeface="Arial" pitchFamily="34" charset="0"/>
              </a:rPr>
              <a:t>you too have grief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now ;  but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see you again, and your heart will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rejoice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one will take your joy away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from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16v22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301208"/>
            <a:ext cx="8232846" cy="157038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Our anticipation helps others trust Jesus.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30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Learn to talk to the Lord.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“Until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now you have asked for nothing in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my name ;  </a:t>
            </a:r>
            <a:r>
              <a:rPr lang="en-US" sz="4800" b="1" i="1" u="sng" dirty="0" smtClean="0">
                <a:latin typeface="Arial" pitchFamily="34" charset="0"/>
                <a:cs typeface="Arial" pitchFamily="34" charset="0"/>
              </a:rPr>
              <a:t>ask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and you will receive, so that your </a:t>
            </a:r>
            <a:r>
              <a:rPr lang="en-US" sz="4800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joy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may be made full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.”</a:t>
            </a:r>
            <a:r>
              <a:rPr lang="en-US" sz="4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16v24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4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“Watch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pray !”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20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no parable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“These </a:t>
            </a:r>
            <a:r>
              <a:rPr lang="en-US" dirty="0">
                <a:latin typeface="Arial" pitchFamily="34" charset="0"/>
                <a:cs typeface="Arial" pitchFamily="34" charset="0"/>
              </a:rPr>
              <a:t>things I have spoken to you in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figurative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language ;  an </a:t>
            </a:r>
            <a:r>
              <a:rPr lang="en-US" dirty="0">
                <a:latin typeface="Arial" pitchFamily="34" charset="0"/>
                <a:cs typeface="Arial" pitchFamily="34" charset="0"/>
              </a:rPr>
              <a:t>hour is coming when I will no longer speak to you in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figurative</a:t>
            </a:r>
            <a:r>
              <a:rPr lang="en-US" dirty="0">
                <a:latin typeface="Arial" pitchFamily="34" charset="0"/>
                <a:cs typeface="Arial" pitchFamily="34" charset="0"/>
              </a:rPr>
              <a:t> language, but will tell you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plainly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Father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16v25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real life.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0180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His absence, ask in His Name.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that day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you will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ask in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name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I do not say to you that I will request of the Father on your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behalf </a:t>
            </a:r>
            <a:r>
              <a:rPr lang="en-US" dirty="0">
                <a:latin typeface="Arial" pitchFamily="34" charset="0"/>
                <a:cs typeface="Arial" pitchFamily="34" charset="0"/>
              </a:rPr>
              <a:t>; for the Father Himself loves you.”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16v26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Answered prayer speaks.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7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disciples were convinced.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‘Now </a:t>
            </a:r>
            <a:r>
              <a:rPr lang="en-US" dirty="0">
                <a:latin typeface="Arial" pitchFamily="34" charset="0"/>
                <a:cs typeface="Arial" pitchFamily="34" charset="0"/>
              </a:rPr>
              <a:t>we know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latin typeface="Arial" pitchFamily="34" charset="0"/>
                <a:cs typeface="Arial" pitchFamily="34" charset="0"/>
              </a:rPr>
              <a:t>know all things, and have no need for anyone to question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 </a:t>
            </a:r>
            <a:r>
              <a:rPr lang="en-US" dirty="0">
                <a:latin typeface="Arial" pitchFamily="34" charset="0"/>
                <a:cs typeface="Arial" pitchFamily="34" charset="0"/>
              </a:rPr>
              <a:t>by this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we believe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latin typeface="Arial" pitchFamily="34" charset="0"/>
                <a:cs typeface="Arial" pitchFamily="34" charset="0"/>
              </a:rPr>
              <a:t>came from God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 </a:t>
            </a:r>
            <a:r>
              <a:rPr lang="en-US" dirty="0">
                <a:latin typeface="Arial" pitchFamily="34" charset="0"/>
                <a:cs typeface="Arial" pitchFamily="34" charset="0"/>
              </a:rPr>
              <a:t>Jesus answered them,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you now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?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16v30-31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…but, only intellectually.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046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16v32-33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"These things I have spoken to you, so that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 </a:t>
            </a:r>
            <a:r>
              <a:rPr lang="en-US" dirty="0">
                <a:latin typeface="Arial" pitchFamily="34" charset="0"/>
                <a:cs typeface="Arial" pitchFamily="34" charset="0"/>
              </a:rPr>
              <a:t>you may have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peace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dirty="0">
                <a:latin typeface="Arial" pitchFamily="34" charset="0"/>
                <a:cs typeface="Arial" pitchFamily="34" charset="0"/>
              </a:rPr>
              <a:t>the world you have tribulation, but take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courage ;  </a:t>
            </a:r>
            <a:r>
              <a:rPr lang="en-US" dirty="0">
                <a:latin typeface="Arial" pitchFamily="34" charset="0"/>
                <a:cs typeface="Arial" pitchFamily="34" charset="0"/>
              </a:rPr>
              <a:t>I have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overcome</a:t>
            </a:r>
            <a:r>
              <a:rPr lang="en-US" dirty="0">
                <a:latin typeface="Arial" pitchFamily="34" charset="0"/>
                <a:cs typeface="Arial" pitchFamily="34" charset="0"/>
              </a:rPr>
              <a:t> the world."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16v33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“He is our peace.”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128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world is watching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Others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may trust Jesus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when they see a true believer…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endure persecution,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with the Spirit of Christ,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anticipate Jesus’ return,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 at peace in tribulation.</a:t>
            </a: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Jn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16 has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natural divisions.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vs1-4 Prediction of Persecution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vs5-15 </a:t>
            </a:r>
            <a:r>
              <a:rPr lang="en-US" dirty="0">
                <a:latin typeface="Arial" pitchFamily="34" charset="0"/>
                <a:cs typeface="Arial" pitchFamily="34" charset="0"/>
              </a:rPr>
              <a:t>Prediction of Pentecost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vs16-31 </a:t>
            </a:r>
            <a:r>
              <a:rPr lang="en-US" dirty="0">
                <a:latin typeface="Arial" pitchFamily="34" charset="0"/>
                <a:cs typeface="Arial" pitchFamily="34" charset="0"/>
              </a:rPr>
              <a:t>Prediction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Parable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vs32-33 </a:t>
            </a:r>
            <a:r>
              <a:rPr lang="en-US" dirty="0">
                <a:latin typeface="Arial" pitchFamily="34" charset="0"/>
                <a:cs typeface="Arial" pitchFamily="34" charset="0"/>
              </a:rPr>
              <a:t>Prediction of Peace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world is watching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16v1-4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“These </a:t>
            </a:r>
            <a:r>
              <a:rPr lang="en-US" dirty="0">
                <a:latin typeface="Arial" pitchFamily="34" charset="0"/>
                <a:cs typeface="Arial" pitchFamily="34" charset="0"/>
              </a:rPr>
              <a:t>things I have spoken to you so that you may be kept from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stumbling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16v1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not stumble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predicted persecution.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“They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make you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outcasts</a:t>
            </a:r>
            <a:r>
              <a:rPr lang="en-US" dirty="0">
                <a:latin typeface="Arial" pitchFamily="34" charset="0"/>
                <a:cs typeface="Arial" pitchFamily="34" charset="0"/>
              </a:rPr>
              <a:t> from the synagogue, but an hour is coming for everyone who kills you to think that he is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offering</a:t>
            </a:r>
            <a:r>
              <a:rPr lang="en-US" dirty="0">
                <a:latin typeface="Arial" pitchFamily="34" charset="0"/>
                <a:cs typeface="Arial" pitchFamily="34" charset="0"/>
              </a:rPr>
              <a:t> service to God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16v2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might even get killed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These things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will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3924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These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things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will do because they have not known the Father or Me.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But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these things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 have spoken to you, so that when their hour comes, you may remember that I told you of them.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These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things</a:t>
            </a:r>
            <a:r>
              <a:rPr lang="en-US" dirty="0">
                <a:latin typeface="Arial" pitchFamily="34" charset="0"/>
                <a:cs typeface="Arial" pitchFamily="34" charset="0"/>
              </a:rPr>
              <a:t> I did not say to you at the beginning, because I was with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16v3-4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301208"/>
            <a:ext cx="8232846" cy="157038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Jesus’ followers are forewarned and yet…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16v5-15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“But </a:t>
            </a:r>
            <a:r>
              <a:rPr lang="en-US" dirty="0">
                <a:latin typeface="Arial" pitchFamily="34" charset="0"/>
                <a:cs typeface="Arial" pitchFamily="34" charset="0"/>
              </a:rPr>
              <a:t>now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am going</a:t>
            </a:r>
            <a:r>
              <a:rPr lang="en-US" dirty="0">
                <a:latin typeface="Arial" pitchFamily="34" charset="0"/>
                <a:cs typeface="Arial" pitchFamily="34" charset="0"/>
              </a:rPr>
              <a:t> to Him who sent 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 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none of you asks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>
                <a:latin typeface="Arial" pitchFamily="34" charset="0"/>
                <a:cs typeface="Arial" pitchFamily="34" charset="0"/>
              </a:rPr>
              <a:t>, 'Where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going ?'  But </a:t>
            </a:r>
            <a:r>
              <a:rPr lang="en-US" dirty="0">
                <a:latin typeface="Arial" pitchFamily="34" charset="0"/>
                <a:cs typeface="Arial" pitchFamily="34" charset="0"/>
              </a:rPr>
              <a:t>because I have said these things to you,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sorrow</a:t>
            </a:r>
            <a:r>
              <a:rPr lang="en-US" dirty="0">
                <a:latin typeface="Arial" pitchFamily="34" charset="0"/>
                <a:cs typeface="Arial" pitchFamily="34" charset="0"/>
              </a:rPr>
              <a:t> has filled your heart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16v5-6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It’s for our good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will send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Comforter.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“But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tell you the truth</a:t>
            </a:r>
            <a:r>
              <a:rPr lang="en-US" dirty="0">
                <a:latin typeface="Arial" pitchFamily="34" charset="0"/>
                <a:cs typeface="Arial" pitchFamily="34" charset="0"/>
              </a:rPr>
              <a:t>, it is to your advantage that I go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away ;  for </a:t>
            </a:r>
            <a:r>
              <a:rPr lang="en-US" dirty="0">
                <a:latin typeface="Arial" pitchFamily="34" charset="0"/>
                <a:cs typeface="Arial" pitchFamily="34" charset="0"/>
              </a:rPr>
              <a:t>if I do not go away, the Helper will not come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 but </a:t>
            </a:r>
            <a:r>
              <a:rPr lang="en-US" dirty="0">
                <a:latin typeface="Arial" pitchFamily="34" charset="0"/>
                <a:cs typeface="Arial" pitchFamily="34" charset="0"/>
              </a:rPr>
              <a:t>if I go,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will send Him</a:t>
            </a:r>
            <a:r>
              <a:rPr lang="en-US" dirty="0">
                <a:latin typeface="Arial" pitchFamily="34" charset="0"/>
                <a:cs typeface="Arial" pitchFamily="34" charset="0"/>
              </a:rPr>
              <a:t> to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16v7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is Almighty God.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works through believers.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“He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when He comes</a:t>
            </a:r>
            <a:r>
              <a:rPr lang="en-US" dirty="0">
                <a:latin typeface="Arial" pitchFamily="34" charset="0"/>
                <a:cs typeface="Arial" pitchFamily="34" charset="0"/>
              </a:rPr>
              <a:t>, will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convict the world</a:t>
            </a:r>
            <a:r>
              <a:rPr lang="en-US" dirty="0">
                <a:latin typeface="Arial" pitchFamily="34" charset="0"/>
                <a:cs typeface="Arial" pitchFamily="34" charset="0"/>
              </a:rPr>
              <a:t> concerning sin and righteousness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judgment.”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16v8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convinces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world.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Here’s how it works.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“…concerning </a:t>
            </a:r>
            <a:r>
              <a:rPr lang="en-US" dirty="0">
                <a:latin typeface="Arial" pitchFamily="34" charset="0"/>
                <a:cs typeface="Arial" pitchFamily="34" charset="0"/>
              </a:rPr>
              <a:t>sin,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>
                <a:latin typeface="Arial" pitchFamily="34" charset="0"/>
                <a:cs typeface="Arial" pitchFamily="34" charset="0"/>
              </a:rPr>
              <a:t> they do not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believe in </a:t>
            </a:r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concerning righteousness,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>
                <a:latin typeface="Arial" pitchFamily="34" charset="0"/>
                <a:cs typeface="Arial" pitchFamily="34" charset="0"/>
              </a:rPr>
              <a:t> I go to the Father and you no longer see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 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concerning judgment,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>
                <a:latin typeface="Arial" pitchFamily="34" charset="0"/>
                <a:cs typeface="Arial" pitchFamily="34" charset="0"/>
              </a:rPr>
              <a:t> the ruler of this world has been judged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16v9-11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Only God can do this.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3316</Words>
  <Application>Microsoft Office PowerPoint</Application>
  <PresentationFormat>On-screen Show (4:3)</PresentationFormat>
  <Paragraphs>257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Calibri</vt:lpstr>
      <vt:lpstr>Wingdings</vt:lpstr>
      <vt:lpstr>Office Theme</vt:lpstr>
      <vt:lpstr>John 16</vt:lpstr>
      <vt:lpstr>Jn 16 has four natural divisions.</vt:lpstr>
      <vt:lpstr>John 16v1-4</vt:lpstr>
      <vt:lpstr>Jesus predicted persecution.</vt:lpstr>
      <vt:lpstr>These things will come.</vt:lpstr>
      <vt:lpstr>John 16v5-15</vt:lpstr>
      <vt:lpstr>He will send the Comforter.</vt:lpstr>
      <vt:lpstr>He works through believers.</vt:lpstr>
      <vt:lpstr>Here’s how it works.</vt:lpstr>
      <vt:lpstr>This is just the beginning.</vt:lpstr>
      <vt:lpstr>Pentecost has a purpose.</vt:lpstr>
      <vt:lpstr>John 16v16-31</vt:lpstr>
      <vt:lpstr>Learn to wait on the Lord.</vt:lpstr>
      <vt:lpstr>Learn to talk to the Lord.</vt:lpstr>
      <vt:lpstr>This is no parable !</vt:lpstr>
      <vt:lpstr>In His absence, ask in His Name.</vt:lpstr>
      <vt:lpstr>The disciples were convinced.</vt:lpstr>
      <vt:lpstr>John 16v32-33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108</cp:revision>
  <dcterms:created xsi:type="dcterms:W3CDTF">2010-11-10T08:57:02Z</dcterms:created>
  <dcterms:modified xsi:type="dcterms:W3CDTF">2015-02-09T00:16:02Z</dcterms:modified>
</cp:coreProperties>
</file>