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57" r:id="rId3"/>
    <p:sldId id="261" r:id="rId4"/>
    <p:sldId id="263" r:id="rId5"/>
    <p:sldId id="262" r:id="rId6"/>
    <p:sldId id="264" r:id="rId7"/>
    <p:sldId id="267" r:id="rId8"/>
    <p:sldId id="265" r:id="rId9"/>
    <p:sldId id="266" r:id="rId10"/>
    <p:sldId id="269" r:id="rId11"/>
    <p:sldId id="268" r:id="rId12"/>
    <p:sldId id="270" r:id="rId13"/>
    <p:sldId id="272" r:id="rId14"/>
    <p:sldId id="271" r:id="rId15"/>
    <p:sldId id="273" r:id="rId16"/>
    <p:sldId id="274" r:id="rId17"/>
    <p:sldId id="276" r:id="rId18"/>
    <p:sldId id="275" r:id="rId19"/>
    <p:sldId id="277" r:id="rId20"/>
    <p:sldId id="260"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66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6750" autoAdjust="0"/>
  </p:normalViewPr>
  <p:slideViewPr>
    <p:cSldViewPr>
      <p:cViewPr varScale="1">
        <p:scale>
          <a:sx n="30" d="100"/>
          <a:sy n="30" d="100"/>
        </p:scale>
        <p:origin x="960" y="19"/>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97BBF2-E1A2-4B14-BAEE-17DF40A6331B}" type="datetimeFigureOut">
              <a:rPr lang="fr-FR" smtClean="0"/>
              <a:t>06/02/2015</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E632BB-FDAE-46AD-AA66-78968FD932E6}" type="slidenum">
              <a:rPr lang="fr-FR" smtClean="0"/>
              <a:t>‹#›</a:t>
            </a:fld>
            <a:endParaRPr lang="fr-FR"/>
          </a:p>
        </p:txBody>
      </p:sp>
    </p:spTree>
    <p:extLst>
      <p:ext uri="{BB962C8B-B14F-4D97-AF65-F5344CB8AC3E}">
        <p14:creationId xmlns:p14="http://schemas.microsoft.com/office/powerpoint/2010/main" val="330129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Good morning</a:t>
            </a:r>
            <a:r>
              <a:rPr lang="en-US" baseline="0" noProof="0" dirty="0" smtClean="0"/>
              <a:t> !</a:t>
            </a:r>
          </a:p>
          <a:p>
            <a:pPr marL="171450" indent="-171450">
              <a:buFont typeface="Wingdings" pitchFamily="2" charset="2"/>
              <a:buChar char="Ø"/>
            </a:pPr>
            <a:r>
              <a:rPr lang="en-US" baseline="0" noProof="0" dirty="0" smtClean="0"/>
              <a:t>&gt;Turn in your Bible with me to John chapter 11.</a:t>
            </a:r>
          </a:p>
          <a:p>
            <a:pPr marL="171450" indent="-171450">
              <a:buFont typeface="Wingdings" pitchFamily="2" charset="2"/>
              <a:buChar char="Ø"/>
            </a:pPr>
            <a:r>
              <a:rPr lang="en-US" baseline="0" noProof="0" dirty="0" smtClean="0"/>
              <a:t>&gt;Every verse in the Bible has a context.</a:t>
            </a:r>
          </a:p>
          <a:p>
            <a:pPr marL="171450" indent="-171450">
              <a:buFont typeface="Wingdings" pitchFamily="2" charset="2"/>
              <a:buChar char="Ø"/>
            </a:pPr>
            <a:r>
              <a:rPr lang="en-US" baseline="0" noProof="0" dirty="0" smtClean="0"/>
              <a:t>&gt;This is the ultimate reason to trust Jesus at His Word… to trust Him with your Life !</a:t>
            </a:r>
          </a:p>
          <a:p>
            <a:pPr marL="171450" indent="-171450">
              <a:buFont typeface="Wingdings" pitchFamily="2" charset="2"/>
              <a:buChar char="Ø"/>
            </a:pPr>
            <a:r>
              <a:rPr lang="en-US" baseline="0" noProof="0" dirty="0" smtClean="0"/>
              <a:t>&gt;So let’s read what it’s all about… (READ JOHN 11…)</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a:t>
            </a:fld>
            <a:endParaRPr lang="fr-FR"/>
          </a:p>
        </p:txBody>
      </p:sp>
    </p:spTree>
    <p:extLst>
      <p:ext uri="{BB962C8B-B14F-4D97-AF65-F5344CB8AC3E}">
        <p14:creationId xmlns:p14="http://schemas.microsoft.com/office/powerpoint/2010/main" val="1700275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Let’s look at the next set of verses where the word “go” is repeated 5x.</a:t>
            </a:r>
          </a:p>
          <a:p>
            <a:pPr marL="171450" indent="-171450">
              <a:buFont typeface="Wingdings" pitchFamily="2" charset="2"/>
              <a:buChar char="Ø"/>
            </a:pPr>
            <a:r>
              <a:rPr lang="en-US" noProof="0" dirty="0" smtClean="0"/>
              <a:t>Our God is not a far</a:t>
            </a:r>
            <a:r>
              <a:rPr lang="en-US" baseline="0" noProof="0" dirty="0" smtClean="0"/>
              <a:t> away… He is not a deist’s god.</a:t>
            </a:r>
          </a:p>
          <a:p>
            <a:pPr marL="171450" indent="-171450">
              <a:buFont typeface="Wingdings" pitchFamily="2" charset="2"/>
              <a:buChar char="Ø"/>
            </a:pPr>
            <a:r>
              <a:rPr lang="en-US" baseline="0" noProof="0" dirty="0" smtClean="0"/>
              <a:t>He GOES to a world of dying people to save them.</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10</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Look at verses 7 to 16 with me.</a:t>
            </a:r>
          </a:p>
          <a:p>
            <a:pPr marL="171450" indent="-171450">
              <a:buFont typeface="Wingdings" pitchFamily="2" charset="2"/>
              <a:buChar char="Ø"/>
            </a:pPr>
            <a:r>
              <a:rPr lang="en-US" noProof="0" dirty="0" smtClean="0"/>
              <a:t>&gt;Jesus was</a:t>
            </a:r>
            <a:r>
              <a:rPr lang="en-US" baseline="0" noProof="0" dirty="0" smtClean="0"/>
              <a:t> training His disciples to go to a dying world despite the danger.</a:t>
            </a:r>
          </a:p>
          <a:p>
            <a:pPr marL="171450" indent="-171450">
              <a:buFont typeface="Wingdings" pitchFamily="2" charset="2"/>
              <a:buChar char="Ø"/>
            </a:pPr>
            <a:r>
              <a:rPr lang="en-US" baseline="0" noProof="0" dirty="0" smtClean="0"/>
              <a:t>&gt;Remember what it cost Jesus to give us life.</a:t>
            </a:r>
          </a:p>
          <a:p>
            <a:pPr marL="171450" indent="-171450">
              <a:buFont typeface="Wingdings" pitchFamily="2" charset="2"/>
              <a:buChar char="Ø"/>
            </a:pPr>
            <a:r>
              <a:rPr lang="en-US" baseline="0" noProof="0" dirty="0" smtClean="0"/>
              <a:t>He did die, just as the disciples were afraid !</a:t>
            </a:r>
          </a:p>
          <a:p>
            <a:pPr marL="171450" indent="-171450">
              <a:buFont typeface="Wingdings" pitchFamily="2" charset="2"/>
              <a:buChar char="Ø"/>
            </a:pPr>
            <a:r>
              <a:rPr lang="en-US" baseline="0" noProof="0" dirty="0" smtClean="0"/>
              <a:t>Are we willing to follow the Master to bring the WORD of life to a dying world ?</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11</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Jesus goes with a mission.</a:t>
            </a:r>
          </a:p>
          <a:p>
            <a:pPr marL="171450" indent="-171450">
              <a:buFont typeface="Wingdings" pitchFamily="2" charset="2"/>
              <a:buChar char="Ø"/>
            </a:pPr>
            <a:r>
              <a:rPr lang="en-US" noProof="0" dirty="0" smtClean="0"/>
              <a:t>&gt;He was not going</a:t>
            </a:r>
            <a:r>
              <a:rPr lang="en-US" baseline="0" noProof="0" dirty="0" smtClean="0"/>
              <a:t> to TRY to help Lazarus, but He was SURE He would raise him from the dead, by just a WORD.</a:t>
            </a:r>
          </a:p>
          <a:p>
            <a:pPr marL="171450" indent="-171450">
              <a:buFont typeface="Wingdings" pitchFamily="2" charset="2"/>
              <a:buChar char="Ø"/>
            </a:pPr>
            <a:r>
              <a:rPr lang="en-US" baseline="0" noProof="0" dirty="0" smtClean="0"/>
              <a:t>Jesus is predicting the future in this story.</a:t>
            </a:r>
          </a:p>
          <a:p>
            <a:pPr marL="171450" indent="-171450">
              <a:buFont typeface="Wingdings" pitchFamily="2" charset="2"/>
              <a:buChar char="Ø"/>
            </a:pPr>
            <a:r>
              <a:rPr lang="en-US" baseline="0" noProof="0" dirty="0" smtClean="0"/>
              <a:t>&gt;Jesus’ WORD must have surprised his disciples because of its assurance.</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12</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We often wonder why God waits to answer</a:t>
            </a:r>
            <a:r>
              <a:rPr lang="en-US" baseline="0" noProof="0" dirty="0" smtClean="0"/>
              <a:t> our prayers.</a:t>
            </a:r>
          </a:p>
          <a:p>
            <a:pPr marL="171450" indent="-171450">
              <a:buFont typeface="Wingdings" pitchFamily="2" charset="2"/>
              <a:buChar char="Ø"/>
            </a:pPr>
            <a:r>
              <a:rPr lang="en-US" baseline="0" noProof="0" dirty="0" smtClean="0"/>
              <a:t>God’s timing is not always our timing !</a:t>
            </a:r>
          </a:p>
          <a:p>
            <a:pPr marL="171450" indent="-171450">
              <a:buFont typeface="Wingdings" pitchFamily="2" charset="2"/>
              <a:buChar char="Ø"/>
            </a:pPr>
            <a:r>
              <a:rPr lang="en-US" baseline="0" noProof="0" dirty="0" smtClean="0"/>
              <a:t>&gt;IMAGINE Jesus saying that He didn’t want to be at Lazarus’ bedside, in his greatest hour of need !</a:t>
            </a:r>
          </a:p>
          <a:p>
            <a:pPr marL="171450" indent="-171450">
              <a:buFont typeface="Wingdings" pitchFamily="2" charset="2"/>
              <a:buChar char="Ø"/>
            </a:pPr>
            <a:r>
              <a:rPr lang="en-US" baseline="0" noProof="0" dirty="0" smtClean="0"/>
              <a:t>He was there, but Lazarus could not see Him.</a:t>
            </a:r>
          </a:p>
          <a:p>
            <a:pPr marL="171450" indent="-171450">
              <a:buFont typeface="Wingdings" pitchFamily="2" charset="2"/>
              <a:buChar char="Ø"/>
            </a:pPr>
            <a:r>
              <a:rPr lang="en-US" baseline="0" noProof="0" dirty="0" smtClean="0"/>
              <a:t>So it is today, when someone is dying, God is there… invisible.</a:t>
            </a:r>
          </a:p>
          <a:p>
            <a:pPr marL="171450" indent="-171450">
              <a:buFont typeface="Wingdings" pitchFamily="2" charset="2"/>
              <a:buChar char="Ø"/>
            </a:pPr>
            <a:r>
              <a:rPr lang="en-US" baseline="0" noProof="0" dirty="0" smtClean="0"/>
              <a:t>He said he cares even for a sparrow that falls to the ground.</a:t>
            </a:r>
          </a:p>
          <a:p>
            <a:pPr marL="171450" indent="-171450">
              <a:buFont typeface="Wingdings" pitchFamily="2" charset="2"/>
              <a:buChar char="Ø"/>
            </a:pPr>
            <a:r>
              <a:rPr lang="en-US" baseline="0" noProof="0" dirty="0" smtClean="0"/>
              <a:t>He wants us to trust His WORD : “Low, I am with you until the end.”</a:t>
            </a:r>
          </a:p>
          <a:p>
            <a:pPr marL="171450" indent="-171450">
              <a:buFont typeface="Wingdings" pitchFamily="2" charset="2"/>
              <a:buChar char="Ø"/>
            </a:pPr>
            <a:r>
              <a:rPr lang="en-US" baseline="0" noProof="0" dirty="0" smtClean="0"/>
              <a:t>&gt;Trust Him that His plan is best.</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13</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Now</a:t>
            </a:r>
            <a:r>
              <a:rPr lang="en-US" baseline="0" noProof="0" dirty="0" smtClean="0"/>
              <a:t> let’s look at verses 17 to 38.</a:t>
            </a:r>
          </a:p>
          <a:p>
            <a:pPr marL="171450" indent="-171450">
              <a:buFont typeface="Wingdings" pitchFamily="2" charset="2"/>
              <a:buChar char="Ø"/>
            </a:pPr>
            <a:r>
              <a:rPr lang="en-US" baseline="0" noProof="0" dirty="0" smtClean="0"/>
              <a:t>The word “come” is repeated 10 times !</a:t>
            </a:r>
          </a:p>
          <a:p>
            <a:pPr marL="171450" indent="-171450">
              <a:buFont typeface="Wingdings" pitchFamily="2" charset="2"/>
              <a:buChar char="Ø"/>
            </a:pPr>
            <a:r>
              <a:rPr lang="en-US" baseline="0" noProof="0" dirty="0" smtClean="0"/>
              <a:t>That is because it is so important to COME to Jesus.</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14</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Jesus</a:t>
            </a:r>
            <a:r>
              <a:rPr lang="en-US" baseline="0" noProof="0" dirty="0" smtClean="0"/>
              <a:t> once said : “</a:t>
            </a:r>
            <a:r>
              <a:rPr lang="en-US" sz="1200" kern="1200" dirty="0" smtClean="0">
                <a:solidFill>
                  <a:schemeClr val="tx1"/>
                </a:solidFill>
                <a:latin typeface="+mn-lt"/>
                <a:ea typeface="+mn-ea"/>
                <a:cs typeface="+mn-cs"/>
              </a:rPr>
              <a:t>Come to Me, all who are weary and heavy-laden, and I will give you rest </a:t>
            </a:r>
            <a:r>
              <a:rPr lang="en-US" baseline="0" noProof="0" dirty="0" smtClean="0"/>
              <a:t>!”  Mt11v28</a:t>
            </a:r>
          </a:p>
          <a:p>
            <a:pPr marL="171450" indent="-171450">
              <a:buFont typeface="Wingdings" pitchFamily="2" charset="2"/>
              <a:buChar char="Ø"/>
            </a:pPr>
            <a:r>
              <a:rPr lang="en-US" baseline="0" noProof="0" dirty="0" smtClean="0"/>
              <a:t>&gt;Notice HOW Martha came to Jesus.</a:t>
            </a:r>
          </a:p>
          <a:p>
            <a:pPr marL="171450" indent="-171450">
              <a:buFont typeface="Wingdings" pitchFamily="2" charset="2"/>
              <a:buChar char="Ø"/>
            </a:pPr>
            <a:r>
              <a:rPr lang="en-US" baseline="0" noProof="0" dirty="0" smtClean="0"/>
              <a:t>She fell at His feet in reverence.</a:t>
            </a:r>
          </a:p>
          <a:p>
            <a:pPr marL="171450" indent="-171450">
              <a:buFont typeface="Wingdings" pitchFamily="2" charset="2"/>
              <a:buChar char="Ø"/>
            </a:pPr>
            <a:r>
              <a:rPr lang="en-US" baseline="0" noProof="0" dirty="0" smtClean="0"/>
              <a:t>She knew who He was, the Almighty God.</a:t>
            </a:r>
          </a:p>
          <a:p>
            <a:pPr marL="171450" indent="-171450">
              <a:buFont typeface="Wingdings" pitchFamily="2" charset="2"/>
              <a:buChar char="Ø"/>
            </a:pPr>
            <a:r>
              <a:rPr lang="en-US" baseline="0" noProof="0" dirty="0" smtClean="0"/>
              <a:t>She stated what she knew ; that He was able to save the dying.</a:t>
            </a:r>
          </a:p>
          <a:p>
            <a:pPr marL="171450" indent="-171450">
              <a:buFont typeface="Wingdings" pitchFamily="2" charset="2"/>
              <a:buChar char="Ø"/>
            </a:pPr>
            <a:r>
              <a:rPr lang="en-US" baseline="0" noProof="0" dirty="0" smtClean="0"/>
              <a:t>&gt;When we pray, let’s always remember that it is God who took the 1</a:t>
            </a:r>
            <a:r>
              <a:rPr lang="en-US" baseline="30000" noProof="0" dirty="0" smtClean="0"/>
              <a:t>st</a:t>
            </a:r>
            <a:r>
              <a:rPr lang="en-US" baseline="0" noProof="0" dirty="0" smtClean="0"/>
              <a:t> step in sending His Son to save us.</a:t>
            </a:r>
          </a:p>
        </p:txBody>
      </p:sp>
      <p:sp>
        <p:nvSpPr>
          <p:cNvPr id="4" name="Slide Number Placeholder 3"/>
          <p:cNvSpPr>
            <a:spLocks noGrp="1"/>
          </p:cNvSpPr>
          <p:nvPr>
            <p:ph type="sldNum" sz="quarter" idx="10"/>
          </p:nvPr>
        </p:nvSpPr>
        <p:spPr/>
        <p:txBody>
          <a:bodyPr/>
          <a:lstStyle/>
          <a:p>
            <a:fld id="{DFE632BB-FDAE-46AD-AA66-78968FD932E6}" type="slidenum">
              <a:rPr lang="fr-FR" smtClean="0"/>
              <a:t>15</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God takes the first step, but He will never force Himself upon us.</a:t>
            </a:r>
          </a:p>
          <a:p>
            <a:pPr marL="171450" indent="-171450">
              <a:buFont typeface="Wingdings" pitchFamily="2" charset="2"/>
              <a:buChar char="Ø"/>
            </a:pPr>
            <a:r>
              <a:rPr lang="en-US" noProof="0" dirty="0" smtClean="0"/>
              <a:t>&gt;By</a:t>
            </a:r>
            <a:r>
              <a:rPr lang="en-US" baseline="0" noProof="0" dirty="0" smtClean="0"/>
              <a:t> His WORD He OFFERS salvation from eternal death.</a:t>
            </a:r>
          </a:p>
          <a:p>
            <a:pPr marL="171450" indent="-171450">
              <a:buFont typeface="Wingdings" pitchFamily="2" charset="2"/>
              <a:buChar char="Ø"/>
            </a:pPr>
            <a:r>
              <a:rPr lang="en-US" baseline="0" noProof="0" dirty="0" smtClean="0"/>
              <a:t>How many times does He have to repeat it : “Believe in Me !”</a:t>
            </a:r>
          </a:p>
          <a:p>
            <a:pPr marL="171450" indent="-171450">
              <a:buFont typeface="Wingdings" pitchFamily="2" charset="2"/>
              <a:buChar char="Ø"/>
            </a:pPr>
            <a:r>
              <a:rPr lang="en-US" baseline="0" noProof="0" dirty="0" smtClean="0"/>
              <a:t>He even challenges Martha… and us, with a question.</a:t>
            </a:r>
          </a:p>
          <a:p>
            <a:pPr marL="171450" indent="-171450">
              <a:buFont typeface="Wingdings" pitchFamily="2" charset="2"/>
              <a:buChar char="Ø"/>
            </a:pPr>
            <a:r>
              <a:rPr lang="en-US" baseline="0" noProof="0" dirty="0" smtClean="0"/>
              <a:t>&gt;It is not enough to believe about Him, but He wants us to believe IN Him, to TRUST Him.</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16</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Finally, let’s look at verses 39 to 44 where Jesus SPOKE a WORD 6 times.</a:t>
            </a:r>
          </a:p>
          <a:p>
            <a:pPr marL="171450" indent="-171450">
              <a:buFont typeface="Wingdings" pitchFamily="2" charset="2"/>
              <a:buChar char="Ø"/>
            </a:pPr>
            <a:r>
              <a:rPr lang="en-US" noProof="0" dirty="0" smtClean="0"/>
              <a:t>&gt;First</a:t>
            </a:r>
            <a:r>
              <a:rPr lang="en-US" baseline="0" noProof="0" dirty="0" smtClean="0"/>
              <a:t> His WORD was addressed to His Father.</a:t>
            </a:r>
          </a:p>
          <a:p>
            <a:pPr marL="171450" indent="-171450">
              <a:buFont typeface="Wingdings" pitchFamily="2" charset="2"/>
              <a:buChar char="Ø"/>
            </a:pPr>
            <a:r>
              <a:rPr lang="en-US" baseline="0" noProof="0" dirty="0" smtClean="0"/>
              <a:t>Jesus prays for us and His prayer is ALWAYS answered.</a:t>
            </a:r>
          </a:p>
          <a:p>
            <a:pPr marL="171450" indent="-171450">
              <a:buFont typeface="Wingdings" pitchFamily="2" charset="2"/>
              <a:buChar char="Ø"/>
            </a:pPr>
            <a:r>
              <a:rPr lang="en-US" baseline="0" noProof="0" dirty="0" smtClean="0"/>
              <a:t>His WORD in prayer is powerful.</a:t>
            </a:r>
          </a:p>
          <a:p>
            <a:pPr marL="171450" indent="-171450">
              <a:buFont typeface="Wingdings" pitchFamily="2" charset="2"/>
              <a:buChar char="Ø"/>
            </a:pPr>
            <a:r>
              <a:rPr lang="en-US" baseline="0" noProof="0" dirty="0" smtClean="0"/>
              <a:t>&gt;Jesus again underlines His goal to encourage faith in Him by His WORD.</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17</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WE can only talk to the living.</a:t>
            </a:r>
          </a:p>
          <a:p>
            <a:pPr marL="171450" indent="-171450">
              <a:buFont typeface="Wingdings" pitchFamily="2" charset="2"/>
              <a:buChar char="Ø"/>
            </a:pPr>
            <a:r>
              <a:rPr lang="en-US" noProof="0" dirty="0" smtClean="0"/>
              <a:t>JESUS can make the dead live again, by His WORD.</a:t>
            </a:r>
          </a:p>
          <a:p>
            <a:pPr marL="171450" indent="-171450">
              <a:buFont typeface="Wingdings" pitchFamily="2" charset="2"/>
              <a:buChar char="Ø"/>
            </a:pPr>
            <a:r>
              <a:rPr lang="en-US" noProof="0" dirty="0" smtClean="0"/>
              <a:t>There is no more powerful WORD than Jesus’.</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18</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We</a:t>
            </a:r>
            <a:r>
              <a:rPr lang="en-US" baseline="0" noProof="0" dirty="0" smtClean="0"/>
              <a:t> recently studied John chapter 10v3 where the Lord called Himself the Good Shepherd : “H</a:t>
            </a:r>
            <a:r>
              <a:rPr lang="en-US" sz="1200" kern="1200" dirty="0" smtClean="0">
                <a:solidFill>
                  <a:schemeClr val="tx1"/>
                </a:solidFill>
                <a:latin typeface="+mn-lt"/>
                <a:ea typeface="+mn-ea"/>
                <a:cs typeface="+mn-cs"/>
              </a:rPr>
              <a:t>e calls his own sheep by name and leads them out.”</a:t>
            </a:r>
          </a:p>
          <a:p>
            <a:pPr marL="171450" indent="-171450">
              <a:buFont typeface="Wingdings" pitchFamily="2" charset="2"/>
              <a:buChar char="Ø"/>
            </a:pPr>
            <a:r>
              <a:rPr lang="en-US" sz="1200" kern="1200" dirty="0" smtClean="0">
                <a:solidFill>
                  <a:schemeClr val="tx1"/>
                </a:solidFill>
                <a:latin typeface="+mn-lt"/>
                <a:ea typeface="+mn-ea"/>
                <a:cs typeface="+mn-cs"/>
              </a:rPr>
              <a:t>If the Lord does not</a:t>
            </a:r>
            <a:r>
              <a:rPr lang="en-US" sz="1200" kern="1200" baseline="0" dirty="0" smtClean="0">
                <a:solidFill>
                  <a:schemeClr val="tx1"/>
                </a:solidFill>
                <a:latin typeface="+mn-lt"/>
                <a:ea typeface="+mn-ea"/>
                <a:cs typeface="+mn-cs"/>
              </a:rPr>
              <a:t> call you by NAME, you will not be resurrected to eternal life.</a:t>
            </a:r>
          </a:p>
          <a:p>
            <a:pPr marL="171450" indent="-171450">
              <a:buFont typeface="Wingdings" pitchFamily="2" charset="2"/>
              <a:buChar char="Ø"/>
            </a:pPr>
            <a:r>
              <a:rPr lang="en-US" sz="1200" kern="1200" baseline="0" dirty="0" smtClean="0">
                <a:solidFill>
                  <a:schemeClr val="tx1"/>
                </a:solidFill>
                <a:latin typeface="+mn-lt"/>
                <a:ea typeface="+mn-ea"/>
                <a:cs typeface="+mn-cs"/>
              </a:rPr>
              <a:t>That is why it is so important to make peace with God now and be like Lazarus, prepared for his NAME to be called.</a:t>
            </a:r>
          </a:p>
          <a:p>
            <a:pPr marL="171450" indent="-171450">
              <a:buFont typeface="Wingdings" pitchFamily="2" charset="2"/>
              <a:buChar char="Ø"/>
            </a:pPr>
            <a:r>
              <a:rPr lang="en-US" sz="1200" kern="1200" baseline="0" dirty="0" smtClean="0">
                <a:solidFill>
                  <a:schemeClr val="tx1"/>
                </a:solidFill>
                <a:latin typeface="+mn-lt"/>
                <a:ea typeface="+mn-ea"/>
                <a:cs typeface="+mn-cs"/>
              </a:rPr>
              <a:t>&gt;We can imagine that all who had died would have risen from the dead if Jesus had called their NAMES, but He did not call them.</a:t>
            </a:r>
          </a:p>
          <a:p>
            <a:pPr marL="171450" indent="-171450">
              <a:buFont typeface="Wingdings" pitchFamily="2" charset="2"/>
              <a:buChar char="Ø"/>
            </a:pPr>
            <a:r>
              <a:rPr lang="en-US" sz="1200" kern="1200" baseline="0" dirty="0" smtClean="0">
                <a:solidFill>
                  <a:schemeClr val="tx1"/>
                </a:solidFill>
                <a:latin typeface="+mn-lt"/>
                <a:ea typeface="+mn-ea"/>
                <a:cs typeface="+mn-cs"/>
              </a:rPr>
              <a:t>Jesus said in </a:t>
            </a:r>
            <a:r>
              <a:rPr lang="en-US" sz="1200" kern="1200" baseline="0" dirty="0" err="1" smtClean="0">
                <a:solidFill>
                  <a:schemeClr val="tx1"/>
                </a:solidFill>
                <a:latin typeface="+mn-lt"/>
                <a:ea typeface="+mn-ea"/>
                <a:cs typeface="+mn-cs"/>
              </a:rPr>
              <a:t>Jn</a:t>
            </a:r>
            <a:r>
              <a:rPr lang="en-US" sz="1200" kern="1200" baseline="0" dirty="0" smtClean="0">
                <a:solidFill>
                  <a:schemeClr val="tx1"/>
                </a:solidFill>
                <a:latin typeface="+mn-lt"/>
                <a:ea typeface="+mn-ea"/>
                <a:cs typeface="+mn-cs"/>
              </a:rPr>
              <a:t> 5v24 : </a:t>
            </a:r>
            <a:r>
              <a:rPr lang="en-US" sz="1200" kern="1200" dirty="0" smtClean="0">
                <a:solidFill>
                  <a:schemeClr val="tx1"/>
                </a:solidFill>
                <a:latin typeface="+mn-lt"/>
                <a:ea typeface="+mn-ea"/>
                <a:cs typeface="+mn-cs"/>
              </a:rPr>
              <a:t>"Truly, truly, I say to you, he who hears My WORD, and BELIEVES Him who sent Me, has eternal LIFE, and does not come into judgment, but has passed out of death into life.”</a:t>
            </a:r>
            <a:endParaRPr lang="en-US" sz="1200" kern="1200" baseline="0" dirty="0" smtClean="0">
              <a:solidFill>
                <a:schemeClr val="tx1"/>
              </a:solidFill>
              <a:latin typeface="+mn-lt"/>
              <a:ea typeface="+mn-ea"/>
              <a:cs typeface="+mn-cs"/>
            </a:endParaRPr>
          </a:p>
          <a:p>
            <a:pPr marL="171450" indent="-171450">
              <a:buFont typeface="Wingdings" pitchFamily="2" charset="2"/>
              <a:buChar char="Ø"/>
            </a:pPr>
            <a:r>
              <a:rPr lang="en-US" sz="1200" kern="1200" baseline="0" dirty="0" smtClean="0">
                <a:solidFill>
                  <a:schemeClr val="tx1"/>
                </a:solidFill>
                <a:latin typeface="+mn-lt"/>
                <a:ea typeface="+mn-ea"/>
                <a:cs typeface="+mn-cs"/>
              </a:rPr>
              <a:t>&gt;One thing is sure, even His greatest enemies had to admit everyone would believe on Him if they know what He can do with just a WORD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FE632BB-FDAE-46AD-AA66-78968FD932E6}" type="slidenum">
              <a:rPr lang="fr-FR" smtClean="0"/>
              <a:t>19</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The Bible is full of</a:t>
            </a:r>
            <a:r>
              <a:rPr lang="en-US" baseline="0" noProof="0" dirty="0" smtClean="0"/>
              <a:t> promises, but this is the best.</a:t>
            </a:r>
          </a:p>
          <a:p>
            <a:pPr marL="171450" indent="-171450">
              <a:buFont typeface="Wingdings" pitchFamily="2" charset="2"/>
              <a:buChar char="Ø"/>
            </a:pPr>
            <a:r>
              <a:rPr lang="en-US" baseline="0" noProof="0" dirty="0" smtClean="0"/>
              <a:t>&gt;Jesus used His WORD to give hope.</a:t>
            </a:r>
          </a:p>
          <a:p>
            <a:pPr marL="171450" indent="-171450">
              <a:buFont typeface="Wingdings" pitchFamily="2" charset="2"/>
              <a:buChar char="Ø"/>
            </a:pPr>
            <a:r>
              <a:rPr lang="en-US" baseline="0" noProof="0" dirty="0" smtClean="0"/>
              <a:t>Because He had always kept His promises, His WORD gave life to Martha and she immediately went to call Mary.</a:t>
            </a:r>
            <a:endParaRPr lang="en-US" baseline="0" noProof="0" dirty="0"/>
          </a:p>
          <a:p>
            <a:pPr marL="171450" indent="-171450">
              <a:buFont typeface="Wingdings" pitchFamily="2" charset="2"/>
              <a:buChar char="Ø"/>
            </a:pPr>
            <a:r>
              <a:rPr lang="en-US" baseline="0" noProof="0" dirty="0" smtClean="0"/>
              <a:t>After losing my wife, my heart too beats again with life at the WORD of Jesus in this verse.</a:t>
            </a:r>
          </a:p>
          <a:p>
            <a:pPr marL="171450" indent="-171450">
              <a:buFont typeface="Wingdings" pitchFamily="2" charset="2"/>
              <a:buChar char="Ø"/>
            </a:pPr>
            <a:r>
              <a:rPr lang="en-US" baseline="0" noProof="0" dirty="0" smtClean="0"/>
              <a:t>&gt;Remember the context of all these chapters : His WORD !</a:t>
            </a:r>
          </a:p>
          <a:p>
            <a:pPr marL="171450" indent="-171450">
              <a:buFont typeface="Wingdings" pitchFamily="2" charset="2"/>
              <a:buChar char="Ø"/>
            </a:pPr>
            <a:r>
              <a:rPr lang="en-US" baseline="0" noProof="0" dirty="0" smtClean="0"/>
              <a:t>Faith comes by hearing the WORD of God.</a:t>
            </a:r>
          </a:p>
        </p:txBody>
      </p:sp>
      <p:sp>
        <p:nvSpPr>
          <p:cNvPr id="4" name="Slide Number Placeholder 3"/>
          <p:cNvSpPr>
            <a:spLocks noGrp="1"/>
          </p:cNvSpPr>
          <p:nvPr>
            <p:ph type="sldNum" sz="quarter" idx="10"/>
          </p:nvPr>
        </p:nvSpPr>
        <p:spPr/>
        <p:txBody>
          <a:bodyPr/>
          <a:lstStyle/>
          <a:p>
            <a:fld id="{DFE632BB-FDAE-46AD-AA66-78968FD932E6}" type="slidenum">
              <a:rPr lang="fr-FR" smtClean="0"/>
              <a:t>2</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Let’s not lose what we have heard today</a:t>
            </a:r>
            <a:r>
              <a:rPr lang="en-US" baseline="0" noProof="0" dirty="0" smtClean="0"/>
              <a:t> </a:t>
            </a:r>
            <a:r>
              <a:rPr lang="en-US" noProof="0" dirty="0" smtClean="0"/>
              <a:t>!</a:t>
            </a:r>
          </a:p>
          <a:p>
            <a:pPr marL="171450" indent="-171450">
              <a:buFont typeface="Wingdings" pitchFamily="2" charset="2"/>
              <a:buChar char="Ø"/>
            </a:pPr>
            <a:r>
              <a:rPr lang="en-US" noProof="0" dirty="0" smtClean="0"/>
              <a:t>&gt;The question of this book is still the same </a:t>
            </a:r>
            <a:r>
              <a:rPr lang="en-US" noProof="0" smtClean="0"/>
              <a:t>:</a:t>
            </a:r>
            <a:r>
              <a:rPr lang="en-US" baseline="0" noProof="0" smtClean="0"/>
              <a:t> WHY trust </a:t>
            </a:r>
            <a:r>
              <a:rPr lang="en-US" baseline="0" noProof="0" dirty="0" smtClean="0"/>
              <a:t>Jesus ?</a:t>
            </a:r>
          </a:p>
          <a:p>
            <a:pPr marL="171450" indent="-171450">
              <a:buFont typeface="Wingdings" pitchFamily="2" charset="2"/>
              <a:buChar char="Ø"/>
            </a:pPr>
            <a:r>
              <a:rPr lang="en-US" baseline="0" noProof="0" dirty="0" smtClean="0"/>
              <a:t>&gt;We have seen many reasons today summed up in one word : LIFE !</a:t>
            </a:r>
          </a:p>
          <a:p>
            <a:pPr marL="171450" indent="-171450">
              <a:buFont typeface="Wingdings" pitchFamily="2" charset="2"/>
              <a:buChar char="Ø"/>
            </a:pPr>
            <a:r>
              <a:rPr lang="en-US" baseline="0" noProof="0" dirty="0" smtClean="0"/>
              <a:t>&gt;This gives us hope and revives our dying hearts.</a:t>
            </a:r>
          </a:p>
          <a:p>
            <a:pPr marL="171450" indent="-171450">
              <a:buFont typeface="Wingdings" pitchFamily="2" charset="2"/>
              <a:buChar char="Ø"/>
            </a:pPr>
            <a:r>
              <a:rPr lang="en-US" baseline="0" noProof="0" dirty="0" smtClean="0"/>
              <a:t>&gt;His WORD goes beyond the grave.</a:t>
            </a:r>
          </a:p>
          <a:p>
            <a:pPr marL="171450" indent="-171450">
              <a:buFont typeface="Wingdings" pitchFamily="2" charset="2"/>
              <a:buChar char="Ø"/>
            </a:pPr>
            <a:r>
              <a:rPr lang="en-US" baseline="0" noProof="0" dirty="0" smtClean="0"/>
              <a:t>&gt;His WORD has no limit.</a:t>
            </a:r>
          </a:p>
          <a:p>
            <a:pPr marL="171450" indent="-171450">
              <a:buFont typeface="Wingdings" pitchFamily="2" charset="2"/>
              <a:buChar char="Ø"/>
            </a:pPr>
            <a:r>
              <a:rPr lang="en-US" baseline="0" noProof="0" dirty="0" smtClean="0"/>
              <a:t>&gt;Let’s take Him at His WORD for life !</a:t>
            </a:r>
          </a:p>
          <a:p>
            <a:pPr marL="171450" indent="-171450">
              <a:buFont typeface="Wingdings" pitchFamily="2" charset="2"/>
              <a:buChar char="Ø"/>
            </a:pPr>
            <a:r>
              <a:rPr lang="en-US" baseline="0" noProof="0" dirty="0" smtClean="0"/>
              <a:t>His disciples said to Jesus : “</a:t>
            </a:r>
            <a:r>
              <a:rPr lang="en-US" sz="1200" kern="1200" dirty="0" smtClean="0">
                <a:solidFill>
                  <a:schemeClr val="tx1"/>
                </a:solidFill>
                <a:latin typeface="+mn-lt"/>
                <a:ea typeface="+mn-ea"/>
                <a:cs typeface="+mn-cs"/>
              </a:rPr>
              <a:t>Lord, to whom shall we go? You have WORDS of eternal LIFE.” John 6v68</a:t>
            </a:r>
          </a:p>
          <a:p>
            <a:endParaRPr lang="en-US" sz="1200" kern="1200" dirty="0" smtClean="0">
              <a:solidFill>
                <a:schemeClr val="tx1"/>
              </a:solidFill>
              <a:latin typeface="+mn-lt"/>
              <a:ea typeface="+mn-ea"/>
              <a:cs typeface="+mn-cs"/>
            </a:endParaRPr>
          </a:p>
          <a:p>
            <a:pPr marL="171450" indent="-171450">
              <a:buFont typeface="Wingdings" pitchFamily="2" charset="2"/>
              <a:buChar char="Ø"/>
            </a:pP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20</a:t>
            </a:fld>
            <a:endParaRPr lang="fr-FR"/>
          </a:p>
        </p:txBody>
      </p:sp>
    </p:spTree>
    <p:extLst>
      <p:ext uri="{BB962C8B-B14F-4D97-AF65-F5344CB8AC3E}">
        <p14:creationId xmlns:p14="http://schemas.microsoft.com/office/powerpoint/2010/main" val="1700275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Many people “spiritualize” Jesus’ WORD</a:t>
            </a:r>
            <a:r>
              <a:rPr lang="en-US" baseline="0" noProof="0" dirty="0" smtClean="0"/>
              <a:t> saying…</a:t>
            </a:r>
            <a:endParaRPr lang="en-US" noProof="0" dirty="0" smtClean="0"/>
          </a:p>
          <a:p>
            <a:pPr marL="171450" indent="-171450">
              <a:buFont typeface="Wingdings" pitchFamily="2" charset="2"/>
              <a:buChar char="Ø"/>
            </a:pPr>
            <a:r>
              <a:rPr lang="en-US" noProof="0" dirty="0" smtClean="0"/>
              <a:t>“Sure</a:t>
            </a:r>
            <a:r>
              <a:rPr lang="en-US" baseline="0" noProof="0" dirty="0" smtClean="0"/>
              <a:t> His WORD gives life to my emotions, but not to the rest of me !”</a:t>
            </a:r>
          </a:p>
          <a:p>
            <a:pPr marL="171450" indent="-171450">
              <a:buFont typeface="Wingdings" pitchFamily="2" charset="2"/>
              <a:buChar char="Ø"/>
            </a:pPr>
            <a:r>
              <a:rPr lang="en-US" baseline="0" noProof="0" dirty="0" smtClean="0"/>
              <a:t>“My intellect remains unmoved and my body is still going to die !”</a:t>
            </a:r>
          </a:p>
          <a:p>
            <a:pPr marL="171450" indent="-171450">
              <a:buFont typeface="Wingdings" pitchFamily="2" charset="2"/>
              <a:buChar char="Ø"/>
            </a:pPr>
            <a:r>
              <a:rPr lang="en-US" baseline="0" noProof="0" dirty="0" smtClean="0"/>
              <a:t>&gt;Jesus wants it to be very clear what He is saying.</a:t>
            </a:r>
          </a:p>
          <a:p>
            <a:pPr marL="171450" indent="-171450">
              <a:buFont typeface="Wingdings" pitchFamily="2" charset="2"/>
              <a:buChar char="Ø"/>
            </a:pPr>
            <a:r>
              <a:rPr lang="en-US" baseline="0" noProof="0" dirty="0" smtClean="0"/>
              <a:t>His WORD can give life to the whole person : body, soul and spirit.</a:t>
            </a:r>
          </a:p>
          <a:p>
            <a:pPr marL="171450" indent="-171450">
              <a:buFont typeface="Wingdings" pitchFamily="2" charset="2"/>
              <a:buChar char="Ø"/>
            </a:pPr>
            <a:r>
              <a:rPr lang="en-US" baseline="0" noProof="0" dirty="0" smtClean="0"/>
              <a:t>&gt;Let there be no doubt, Jesus’ WORD is powerful.</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3</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This is our </a:t>
            </a:r>
            <a:r>
              <a:rPr lang="en-US" baseline="0" noProof="0" dirty="0" smtClean="0"/>
              <a:t>greatest problem !</a:t>
            </a:r>
          </a:p>
          <a:p>
            <a:pPr marL="171450" indent="-171450">
              <a:buFont typeface="Wingdings" pitchFamily="2" charset="2"/>
              <a:buChar char="Ø"/>
            </a:pPr>
            <a:r>
              <a:rPr lang="en-US" baseline="0" noProof="0" dirty="0" smtClean="0"/>
              <a:t>The Bible has been talking about DEATH since Adam and Eve.</a:t>
            </a:r>
          </a:p>
          <a:p>
            <a:pPr marL="171450" indent="-171450">
              <a:buFont typeface="Wingdings" pitchFamily="2" charset="2"/>
              <a:buChar char="Ø"/>
            </a:pPr>
            <a:r>
              <a:rPr lang="en-US" baseline="0" noProof="0" dirty="0" smtClean="0"/>
              <a:t>DEATH is a reality that we must face.</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4</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This chapter has</a:t>
            </a:r>
            <a:r>
              <a:rPr lang="en-US" baseline="0" noProof="0" dirty="0" smtClean="0"/>
              <a:t> a repeated key word !</a:t>
            </a:r>
          </a:p>
          <a:p>
            <a:pPr marL="171450" indent="-171450">
              <a:buFont typeface="Wingdings" pitchFamily="2" charset="2"/>
              <a:buChar char="Ø"/>
            </a:pPr>
            <a:r>
              <a:rPr lang="en-US" baseline="0" noProof="0" dirty="0" smtClean="0"/>
              <a:t>It is DEATH.</a:t>
            </a:r>
          </a:p>
          <a:p>
            <a:pPr marL="171450" indent="-171450">
              <a:buFont typeface="Wingdings" pitchFamily="2" charset="2"/>
              <a:buChar char="Ø"/>
            </a:pPr>
            <a:r>
              <a:rPr lang="en-US" baseline="0" noProof="0" dirty="0" smtClean="0"/>
              <a:t>&gt;Here we go again with a simple way to study the Bible.</a:t>
            </a:r>
          </a:p>
          <a:p>
            <a:pPr marL="171450" indent="-171450">
              <a:buFont typeface="Wingdings" pitchFamily="2" charset="2"/>
              <a:buChar char="Ø"/>
            </a:pPr>
            <a:r>
              <a:rPr lang="en-US" baseline="0" noProof="0" dirty="0" smtClean="0"/>
              <a:t>Underline the word that is most repeated.</a:t>
            </a:r>
          </a:p>
          <a:p>
            <a:pPr marL="171450" indent="-171450">
              <a:buFont typeface="Wingdings" pitchFamily="2" charset="2"/>
              <a:buChar char="Ø"/>
            </a:pPr>
            <a:r>
              <a:rPr lang="en-US" baseline="0" noProof="0" dirty="0" smtClean="0"/>
              <a:t>&gt;This is the context of everyone of the verses.</a:t>
            </a:r>
          </a:p>
          <a:p>
            <a:pPr marL="171450" indent="-171450">
              <a:buFont typeface="Wingdings" pitchFamily="2" charset="2"/>
              <a:buChar char="Ø"/>
            </a:pPr>
            <a:r>
              <a:rPr lang="en-US" baseline="0" noProof="0" dirty="0" smtClean="0"/>
              <a:t>And into this context of DEATH, Jesus brings His WORD.</a:t>
            </a:r>
          </a:p>
          <a:p>
            <a:pPr marL="171450" indent="-171450">
              <a:buFont typeface="Wingdings" pitchFamily="2" charset="2"/>
              <a:buChar char="Ø"/>
            </a:pPr>
            <a:r>
              <a:rPr lang="en-US" baseline="0" noProof="0" dirty="0" smtClean="0"/>
              <a:t>&gt;We are often at loss for words in the face of death… not Jesus !</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5</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John</a:t>
            </a:r>
            <a:r>
              <a:rPr lang="en-US" baseline="0" noProof="0" dirty="0" smtClean="0"/>
              <a:t> 4-11’s theme is trusting Jesus because of His WORD.</a:t>
            </a:r>
          </a:p>
          <a:p>
            <a:pPr marL="171450" indent="-171450">
              <a:buFont typeface="Wingdings" pitchFamily="2" charset="2"/>
              <a:buChar char="Ø"/>
            </a:pPr>
            <a:r>
              <a:rPr lang="en-US" baseline="0" noProof="0" dirty="0" smtClean="0"/>
              <a:t>Here in John 11 the theme is trusting Jesus because of His WORD in the face of DEATH.</a:t>
            </a:r>
          </a:p>
          <a:p>
            <a:pPr marL="171450" indent="-171450">
              <a:buFont typeface="Wingdings" pitchFamily="2" charset="2"/>
              <a:buChar char="Ø"/>
            </a:pPr>
            <a:r>
              <a:rPr lang="en-US" baseline="0" noProof="0" dirty="0" smtClean="0"/>
              <a:t>&gt;There are 5 other key words in this chapter that help us “rightly divide the Word of Truth” as the Bible says in 2Tim2v15… (click repeatedly)</a:t>
            </a:r>
          </a:p>
          <a:p>
            <a:pPr marL="171450" indent="-171450">
              <a:buFont typeface="Wingdings" pitchFamily="2" charset="2"/>
              <a:buChar char="Ø"/>
            </a:pPr>
            <a:r>
              <a:rPr lang="en-US" baseline="0" noProof="0" dirty="0" smtClean="0"/>
              <a:t>&gt;Let’s look at the verses in each one of these contexts starting with the key word “sick”.</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6</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No one ever dies</a:t>
            </a:r>
            <a:r>
              <a:rPr lang="en-US" baseline="0" noProof="0" dirty="0" smtClean="0"/>
              <a:t> of good health !</a:t>
            </a:r>
          </a:p>
          <a:p>
            <a:pPr marL="171450" indent="-171450">
              <a:buFont typeface="Wingdings" pitchFamily="2" charset="2"/>
              <a:buChar char="Ø"/>
            </a:pPr>
            <a:r>
              <a:rPr lang="en-US" baseline="0" noProof="0" dirty="0" smtClean="0"/>
              <a:t>When we are sick, it’s scary.</a:t>
            </a:r>
          </a:p>
          <a:p>
            <a:pPr marL="171450" indent="-171450">
              <a:buFont typeface="Wingdings" pitchFamily="2" charset="2"/>
              <a:buChar char="Ø"/>
            </a:pPr>
            <a:r>
              <a:rPr lang="en-US" baseline="0" noProof="0" dirty="0" smtClean="0"/>
              <a:t>Sometimes we get so sick that we want to die.</a:t>
            </a:r>
          </a:p>
          <a:p>
            <a:pPr marL="171450" indent="-171450">
              <a:buFont typeface="Wingdings" pitchFamily="2" charset="2"/>
              <a:buChar char="Ø"/>
            </a:pPr>
            <a:r>
              <a:rPr lang="en-US" baseline="0" noProof="0" dirty="0" smtClean="0"/>
              <a:t>But, Jesus WORD can give life to our whole being.</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7</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These few verses use the word “sick” 5 times.</a:t>
            </a:r>
          </a:p>
          <a:p>
            <a:pPr marL="171450" indent="-171450">
              <a:buFont typeface="Wingdings" pitchFamily="2" charset="2"/>
              <a:buChar char="Ø"/>
            </a:pPr>
            <a:r>
              <a:rPr lang="en-US" noProof="0" dirty="0" smtClean="0"/>
              <a:t>&gt;Before</a:t>
            </a:r>
            <a:r>
              <a:rPr lang="en-US" baseline="0" noProof="0" dirty="0" smtClean="0"/>
              <a:t> Lazarus ever got sick, this family knew Jesus loved them.</a:t>
            </a:r>
          </a:p>
          <a:p>
            <a:pPr marL="171450" indent="-171450">
              <a:buFont typeface="Wingdings" pitchFamily="2" charset="2"/>
              <a:buChar char="Ø"/>
            </a:pPr>
            <a:r>
              <a:rPr lang="en-US" baseline="0" noProof="0" dirty="0" smtClean="0"/>
              <a:t>That’s important.  </a:t>
            </a:r>
          </a:p>
          <a:p>
            <a:pPr marL="171450" indent="-171450">
              <a:buFont typeface="Wingdings" pitchFamily="2" charset="2"/>
              <a:buChar char="Ø"/>
            </a:pPr>
            <a:r>
              <a:rPr lang="en-US" baseline="0" noProof="0" dirty="0" smtClean="0"/>
              <a:t>We need to have a relation with Jesus because of Who He is, not just because of what He can do for us.</a:t>
            </a:r>
          </a:p>
          <a:p>
            <a:pPr marL="171450" indent="-171450">
              <a:buFont typeface="Wingdings" pitchFamily="2" charset="2"/>
              <a:buChar char="Ø"/>
            </a:pPr>
            <a:r>
              <a:rPr lang="en-US" baseline="0" noProof="0" dirty="0" smtClean="0"/>
              <a:t>They called Him Lord !</a:t>
            </a:r>
          </a:p>
          <a:p>
            <a:pPr marL="171450" indent="-171450">
              <a:buFont typeface="Wingdings" pitchFamily="2" charset="2"/>
              <a:buChar char="Ø"/>
            </a:pPr>
            <a:r>
              <a:rPr lang="en-US" baseline="0" noProof="0" dirty="0" smtClean="0"/>
              <a:t>&gt;Almighty God is LOVE and that will never change… healthy or sick.</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8</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So why does an almighty Lord let us get sick ?</a:t>
            </a:r>
          </a:p>
          <a:p>
            <a:pPr marL="171450" indent="-171450">
              <a:buFont typeface="Wingdings" pitchFamily="2" charset="2"/>
              <a:buChar char="Ø"/>
            </a:pPr>
            <a:r>
              <a:rPr lang="en-US" noProof="0" dirty="0" smtClean="0"/>
              <a:t>&gt;It’s in His plan.</a:t>
            </a:r>
          </a:p>
          <a:p>
            <a:pPr marL="171450" indent="-171450">
              <a:buFont typeface="Wingdings" pitchFamily="2" charset="2"/>
              <a:buChar char="Ø"/>
            </a:pPr>
            <a:r>
              <a:rPr lang="en-US" noProof="0" dirty="0" smtClean="0"/>
              <a:t>Being</a:t>
            </a:r>
            <a:r>
              <a:rPr lang="en-US" baseline="0" noProof="0" dirty="0" smtClean="0"/>
              <a:t> sick is a forewarning of death that is final.</a:t>
            </a:r>
          </a:p>
          <a:p>
            <a:pPr marL="171450" indent="-171450">
              <a:buFont typeface="Wingdings" pitchFamily="2" charset="2"/>
              <a:buChar char="Ø"/>
            </a:pPr>
            <a:r>
              <a:rPr lang="en-US" baseline="0" noProof="0" dirty="0" smtClean="0"/>
              <a:t>It’s a wake up call, so that we don’t end up dead without God.</a:t>
            </a:r>
          </a:p>
          <a:p>
            <a:pPr marL="171450" indent="-171450">
              <a:buFont typeface="Wingdings" pitchFamily="2" charset="2"/>
              <a:buChar char="Ø"/>
            </a:pPr>
            <a:r>
              <a:rPr lang="en-US" baseline="0" noProof="0" dirty="0" smtClean="0"/>
              <a:t>Being sick can show how much God loves us.  (</a:t>
            </a:r>
            <a:r>
              <a:rPr lang="en-US" baseline="0" noProof="0" dirty="0" err="1" smtClean="0"/>
              <a:t>JEH’s</a:t>
            </a:r>
            <a:r>
              <a:rPr lang="en-US" baseline="0" noProof="0" dirty="0" smtClean="0"/>
              <a:t> question)</a:t>
            </a:r>
          </a:p>
          <a:p>
            <a:pPr marL="171450" indent="-171450">
              <a:buFont typeface="Wingdings" pitchFamily="2" charset="2"/>
              <a:buChar char="Ø"/>
            </a:pPr>
            <a:r>
              <a:rPr lang="en-US" baseline="0" noProof="0" dirty="0" smtClean="0"/>
              <a:t>&gt;The end goal of ALL sickness is to encourage us to trust Him.</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9</a:t>
            </a:fld>
            <a:endParaRPr lang="fr-FR"/>
          </a:p>
        </p:txBody>
      </p:sp>
    </p:spTree>
    <p:extLst>
      <p:ext uri="{BB962C8B-B14F-4D97-AF65-F5344CB8AC3E}">
        <p14:creationId xmlns:p14="http://schemas.microsoft.com/office/powerpoint/2010/main" val="3498221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482"/>
            <a:ext cx="9144000" cy="874238"/>
          </a:xfrm>
          <a:prstGeom prst="rect">
            <a:avLst/>
          </a:prstGeom>
        </p:spPr>
        <p:txBody>
          <a:bodyPr>
            <a:normAutofit/>
          </a:bodyPr>
          <a:lstStyle>
            <a:lvl1pPr>
              <a:defRPr sz="5000" b="1" i="1">
                <a:solidFill>
                  <a:srgbClr val="00FF00"/>
                </a:solidFill>
                <a:latin typeface="Arial Narrow"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3" name="Content Placeholder 2"/>
          <p:cNvSpPr>
            <a:spLocks noGrp="1"/>
          </p:cNvSpPr>
          <p:nvPr>
            <p:ph sz="half" idx="1"/>
          </p:nvPr>
        </p:nvSpPr>
        <p:spPr>
          <a:xfrm>
            <a:off x="0" y="908720"/>
            <a:ext cx="9144000" cy="5040560"/>
          </a:xfrm>
          <a:prstGeom prst="rect">
            <a:avLst/>
          </a:prstGeom>
        </p:spPr>
        <p:txBody>
          <a:bodyPr anchor="ctr">
            <a:normAutofit/>
          </a:bodyPr>
          <a:lstStyle>
            <a:lvl1pPr marL="0" indent="0" algn="ctr">
              <a:buNone/>
              <a:defRPr sz="5000">
                <a:latin typeface="Arial Narrow" pitchFamily="34" charset="0"/>
              </a:defRPr>
            </a:lvl1pPr>
            <a:lvl2pPr marL="457200" indent="0" algn="ctr">
              <a:buNone/>
              <a:defRPr sz="5000">
                <a:latin typeface="Arial Narrow" pitchFamily="34" charset="0"/>
              </a:defRPr>
            </a:lvl2pPr>
            <a:lvl3pPr marL="914400" indent="0" algn="ctr">
              <a:buNone/>
              <a:defRPr sz="5000">
                <a:latin typeface="Arial Narrow" pitchFamily="34" charset="0"/>
              </a:defRPr>
            </a:lvl3pPr>
            <a:lvl4pPr marL="1371600" indent="0" algn="ctr">
              <a:buNone/>
              <a:defRPr sz="5000">
                <a:latin typeface="Arial Narrow" pitchFamily="34" charset="0"/>
              </a:defRPr>
            </a:lvl4pPr>
            <a:lvl5pPr marL="1828800" indent="0" algn="ctr">
              <a:buNone/>
              <a:defRPr sz="5000">
                <a:latin typeface="Arial Narrow" pitchFamily="34" charset="0"/>
              </a:defRPr>
            </a:lvl5pPr>
            <a:lvl6pPr>
              <a:defRPr sz="1800"/>
            </a:lvl6pPr>
            <a:lvl7pPr>
              <a:defRPr sz="1800"/>
            </a:lvl7pPr>
            <a:lvl8pPr>
              <a:defRPr sz="1800"/>
            </a:lvl8pPr>
            <a:lvl9pPr>
              <a:defRPr sz="18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endParaRPr lang="fr-FR" noProof="0" dirty="0"/>
          </a:p>
        </p:txBody>
      </p:sp>
      <p:sp>
        <p:nvSpPr>
          <p:cNvPr id="4" name="Content Placeholder 3"/>
          <p:cNvSpPr>
            <a:spLocks noGrp="1"/>
          </p:cNvSpPr>
          <p:nvPr>
            <p:ph sz="half" idx="2"/>
          </p:nvPr>
        </p:nvSpPr>
        <p:spPr>
          <a:xfrm>
            <a:off x="11562" y="5949280"/>
            <a:ext cx="8232846" cy="922311"/>
          </a:xfrm>
          <a:prstGeom prst="rect">
            <a:avLst/>
          </a:prstGeom>
        </p:spPr>
        <p:txBody>
          <a:bodyPr>
            <a:noAutofit/>
          </a:bodyPr>
          <a:lstStyle>
            <a:lvl1pPr marL="0" indent="0" algn="ctr">
              <a:buNone/>
              <a:defRPr sz="5000" b="1" i="1">
                <a:solidFill>
                  <a:srgbClr val="FFFF00"/>
                </a:solidFill>
                <a:latin typeface="Arial Narrow" pitchFamily="34" charset="0"/>
              </a:defRPr>
            </a:lvl1pPr>
            <a:lvl2pPr marL="457200" indent="0" algn="ctr">
              <a:buNone/>
              <a:defRPr sz="5000" b="1" i="1">
                <a:latin typeface="Arial Narrow" pitchFamily="34" charset="0"/>
              </a:defRPr>
            </a:lvl2pPr>
            <a:lvl3pPr marL="914400" indent="0" algn="ctr">
              <a:buNone/>
              <a:defRPr sz="5000" b="1" i="1">
                <a:latin typeface="Arial Narrow" pitchFamily="34" charset="0"/>
              </a:defRPr>
            </a:lvl3pPr>
            <a:lvl4pPr marL="1371600" indent="0" algn="ctr">
              <a:buNone/>
              <a:defRPr sz="5000" b="1" i="1">
                <a:latin typeface="Arial Narrow" pitchFamily="34" charset="0"/>
              </a:defRPr>
            </a:lvl4pPr>
            <a:lvl5pPr marL="1828800" indent="0" algn="ctr">
              <a:buNone/>
              <a:defRPr sz="5000" b="1" i="1">
                <a:latin typeface="Arial Narrow" pitchFamily="34" charset="0"/>
              </a:defRPr>
            </a:lvl5pPr>
            <a:lvl6pPr>
              <a:defRPr sz="1800"/>
            </a:lvl6pPr>
            <a:lvl7pPr>
              <a:defRPr sz="1800"/>
            </a:lvl7pPr>
            <a:lvl8pPr>
              <a:defRPr sz="1800"/>
            </a:lvl8pPr>
            <a:lvl9pPr>
              <a:defRPr sz="18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endParaRPr lang="fr-FR" noProof="0" dirty="0"/>
          </a:p>
        </p:txBody>
      </p:sp>
      <p:pic>
        <p:nvPicPr>
          <p:cNvPr id="12" name="Picture 11">
            <a:hlinkClick r:id="" action="ppaction://hlinkshowjump?jump=nextslide"/>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408" y="5949281"/>
            <a:ext cx="899592" cy="908720"/>
          </a:xfrm>
          <a:prstGeom prst="rect">
            <a:avLst/>
          </a:prstGeom>
        </p:spPr>
      </p:pic>
    </p:spTree>
    <p:extLst>
      <p:ext uri="{BB962C8B-B14F-4D97-AF65-F5344CB8AC3E}">
        <p14:creationId xmlns:p14="http://schemas.microsoft.com/office/powerpoint/2010/main" val="25829487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4" presetClass="entr" presetSubtype="1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randombar(horizontal)">
                      <p:cBhvr>
                        <p:cTn dur="500"/>
                        <p:tgtEl>
                          <p:spTgt spid="4"/>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gradFill rotWithShape="1">
          <a:gsLst>
            <a:gs pos="3000">
              <a:srgbClr val="CC0000">
                <a:lumMod val="74000"/>
              </a:srgbClr>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0" y="34482"/>
            <a:ext cx="9144000" cy="874238"/>
          </a:xfrm>
          <a:prstGeom prst="rect">
            <a:avLst/>
          </a:prstGeom>
        </p:spPr>
        <p:txBody>
          <a:bodyPr>
            <a:normAutofit/>
          </a:bodyPr>
          <a:lstStyle>
            <a:lvl1pPr>
              <a:defRPr sz="5000" b="1" i="1">
                <a:solidFill>
                  <a:srgbClr val="00FF00"/>
                </a:solidFill>
                <a:latin typeface="Arial Narrow"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8" name="Content Placeholder 2"/>
          <p:cNvSpPr>
            <a:spLocks noGrp="1"/>
          </p:cNvSpPr>
          <p:nvPr>
            <p:ph sz="half" idx="1"/>
          </p:nvPr>
        </p:nvSpPr>
        <p:spPr>
          <a:xfrm>
            <a:off x="0" y="908720"/>
            <a:ext cx="9144000" cy="5040560"/>
          </a:xfrm>
          <a:prstGeom prst="rect">
            <a:avLst/>
          </a:prstGeom>
        </p:spPr>
        <p:txBody>
          <a:bodyPr anchor="ctr">
            <a:normAutofit/>
          </a:bodyPr>
          <a:lstStyle>
            <a:lvl1pPr marL="0" indent="0" algn="ctr">
              <a:buNone/>
              <a:defRPr sz="5000">
                <a:latin typeface="Arial Narrow" pitchFamily="34" charset="0"/>
              </a:defRPr>
            </a:lvl1pPr>
            <a:lvl2pPr marL="457200" indent="0" algn="ctr">
              <a:buNone/>
              <a:defRPr sz="5000">
                <a:latin typeface="Arial Narrow" pitchFamily="34" charset="0"/>
              </a:defRPr>
            </a:lvl2pPr>
            <a:lvl3pPr marL="914400" indent="0" algn="ctr">
              <a:buNone/>
              <a:defRPr sz="5000">
                <a:latin typeface="Arial Narrow" pitchFamily="34" charset="0"/>
              </a:defRPr>
            </a:lvl3pPr>
            <a:lvl4pPr marL="1371600" indent="0" algn="ctr">
              <a:buNone/>
              <a:defRPr sz="5000">
                <a:latin typeface="Arial Narrow" pitchFamily="34" charset="0"/>
              </a:defRPr>
            </a:lvl4pPr>
            <a:lvl5pPr marL="1828800" indent="0" algn="ctr">
              <a:buNone/>
              <a:defRPr sz="5000">
                <a:latin typeface="Arial Narrow" pitchFamily="34" charset="0"/>
              </a:defRPr>
            </a:lvl5pPr>
            <a:lvl6pPr>
              <a:defRPr sz="1800"/>
            </a:lvl6pPr>
            <a:lvl7pPr>
              <a:defRPr sz="1800"/>
            </a:lvl7pPr>
            <a:lvl8pPr>
              <a:defRPr sz="1800"/>
            </a:lvl8pPr>
            <a:lvl9pPr>
              <a:defRPr sz="18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endParaRPr lang="fr-FR" noProof="0" dirty="0"/>
          </a:p>
        </p:txBody>
      </p:sp>
      <p:sp>
        <p:nvSpPr>
          <p:cNvPr id="9" name="Content Placeholder 3"/>
          <p:cNvSpPr>
            <a:spLocks noGrp="1"/>
          </p:cNvSpPr>
          <p:nvPr>
            <p:ph sz="half" idx="2"/>
          </p:nvPr>
        </p:nvSpPr>
        <p:spPr>
          <a:xfrm>
            <a:off x="11562" y="5949280"/>
            <a:ext cx="8232846" cy="922311"/>
          </a:xfrm>
          <a:prstGeom prst="rect">
            <a:avLst/>
          </a:prstGeom>
        </p:spPr>
        <p:txBody>
          <a:bodyPr>
            <a:noAutofit/>
          </a:bodyPr>
          <a:lstStyle>
            <a:lvl1pPr marL="0" indent="0" algn="ctr">
              <a:buNone/>
              <a:defRPr sz="5000" b="1" i="1">
                <a:solidFill>
                  <a:srgbClr val="FFFF00"/>
                </a:solidFill>
                <a:latin typeface="Arial Narrow" pitchFamily="34" charset="0"/>
              </a:defRPr>
            </a:lvl1pPr>
            <a:lvl2pPr marL="457200" indent="0" algn="ctr">
              <a:buNone/>
              <a:defRPr sz="5000" b="1" i="1">
                <a:latin typeface="Arial Narrow" pitchFamily="34" charset="0"/>
              </a:defRPr>
            </a:lvl2pPr>
            <a:lvl3pPr marL="914400" indent="0" algn="ctr">
              <a:buNone/>
              <a:defRPr sz="5000" b="1" i="1">
                <a:latin typeface="Arial Narrow" pitchFamily="34" charset="0"/>
              </a:defRPr>
            </a:lvl3pPr>
            <a:lvl4pPr marL="1371600" indent="0" algn="ctr">
              <a:buNone/>
              <a:defRPr sz="5000" b="1" i="1">
                <a:latin typeface="Arial Narrow" pitchFamily="34" charset="0"/>
              </a:defRPr>
            </a:lvl4pPr>
            <a:lvl5pPr marL="1828800" indent="0" algn="ctr">
              <a:buNone/>
              <a:defRPr sz="5000" b="1" i="1">
                <a:latin typeface="Arial Narrow" pitchFamily="34" charset="0"/>
              </a:defRPr>
            </a:lvl5pPr>
            <a:lvl6pPr>
              <a:defRPr sz="1800"/>
            </a:lvl6pPr>
            <a:lvl7pPr>
              <a:defRPr sz="1800"/>
            </a:lvl7pPr>
            <a:lvl8pPr>
              <a:defRPr sz="1800"/>
            </a:lvl8pPr>
            <a:lvl9pPr>
              <a:defRPr sz="18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endParaRPr lang="fr-FR" noProof="0" dirty="0"/>
          </a:p>
        </p:txBody>
      </p:sp>
      <p:pic>
        <p:nvPicPr>
          <p:cNvPr id="2" name="Picture 1">
            <a:hlinkClick r:id="" action="ppaction://hlinkshowjump?jump=nextslide"/>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409" y="5949280"/>
            <a:ext cx="899592" cy="908720"/>
          </a:xfrm>
          <a:prstGeom prst="rect">
            <a:avLst/>
          </a:prstGeom>
        </p:spPr>
      </p:pic>
    </p:spTree>
    <p:extLst>
      <p:ext uri="{BB962C8B-B14F-4D97-AF65-F5344CB8AC3E}">
        <p14:creationId xmlns:p14="http://schemas.microsoft.com/office/powerpoint/2010/main" val="3246146568"/>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heel(1)">
                                      <p:cBhvr>
                                        <p:cTn id="19"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42"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21" presetClass="entr" presetSubtype="1"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heel(1)">
                      <p:cBhvr>
                        <p:cTn dur="200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474754"/>
      </p:ext>
    </p:extLst>
  </p:cSld>
  <p:clrMap bg1="dk1" tx1="lt1" bg2="dk2" tx2="lt2" accent1="accent1" accent2="accent2" accent3="accent3" accent4="accent4" accent5="accent5" accent6="accent6" hlink="hlink" folHlink="folHlink"/>
  <p:sldLayoutIdLst>
    <p:sldLayoutId id="2147483652" r:id="rId1"/>
    <p:sldLayoutId id="2147483649" r:id="rId2"/>
  </p:sldLayoutIdLst>
  <p:transition spd="slow">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azbible.yolasite.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u="sng" dirty="0" smtClean="0">
                <a:solidFill>
                  <a:srgbClr val="FFFF00"/>
                </a:solidFill>
                <a:latin typeface="Arial" pitchFamily="34" charset="0"/>
                <a:cs typeface="Arial" pitchFamily="34" charset="0"/>
              </a:rPr>
              <a:t>A</a:t>
            </a:r>
            <a:r>
              <a:rPr lang="en-US" dirty="0" smtClean="0">
                <a:latin typeface="Arial" pitchFamily="34" charset="0"/>
                <a:cs typeface="Arial" pitchFamily="34" charset="0"/>
              </a:rPr>
              <a:t>ll the </a:t>
            </a:r>
            <a:r>
              <a:rPr lang="en-US" u="sng" dirty="0" smtClean="0">
                <a:solidFill>
                  <a:srgbClr val="FFFF00"/>
                </a:solidFill>
                <a:latin typeface="Arial" pitchFamily="34" charset="0"/>
                <a:cs typeface="Arial" pitchFamily="34" charset="0"/>
              </a:rPr>
              <a:t>B</a:t>
            </a:r>
            <a:r>
              <a:rPr lang="en-US" dirty="0" smtClean="0">
                <a:latin typeface="Arial" pitchFamily="34" charset="0"/>
                <a:cs typeface="Arial" pitchFamily="34" charset="0"/>
              </a:rPr>
              <a:t>ible in its </a:t>
            </a:r>
            <a:r>
              <a:rPr lang="en-US" u="sng" dirty="0" smtClean="0">
                <a:solidFill>
                  <a:srgbClr val="FFFF00"/>
                </a:solidFill>
                <a:latin typeface="Arial" pitchFamily="34" charset="0"/>
                <a:cs typeface="Arial" pitchFamily="34" charset="0"/>
              </a:rPr>
              <a:t>C</a:t>
            </a:r>
            <a:r>
              <a:rPr lang="en-US" u="sng" dirty="0" smtClean="0">
                <a:latin typeface="Arial" pitchFamily="34" charset="0"/>
                <a:cs typeface="Arial" pitchFamily="34" charset="0"/>
              </a:rPr>
              <a:t>ontext</a:t>
            </a:r>
            <a:endParaRPr lang="en-US" u="sng" dirty="0">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Let’s read the whole text…</a:t>
            </a:r>
            <a:endParaRPr lang="en-US" dirty="0">
              <a:latin typeface="Arial" pitchFamily="34" charset="0"/>
              <a:cs typeface="Arial" pitchFamily="34" charset="0"/>
            </a:endParaRPr>
          </a:p>
        </p:txBody>
      </p:sp>
      <p:sp>
        <p:nvSpPr>
          <p:cNvPr id="7" name="Content Placeholder 6"/>
          <p:cNvSpPr>
            <a:spLocks noGrp="1"/>
          </p:cNvSpPr>
          <p:nvPr>
            <p:ph sz="half" idx="1"/>
          </p:nvPr>
        </p:nvSpPr>
        <p:spPr>
          <a:xfrm>
            <a:off x="0" y="1196752"/>
            <a:ext cx="9144000" cy="4752528"/>
          </a:xfrm>
        </p:spPr>
        <p:txBody>
          <a:bodyPr>
            <a:normAutofit fontScale="92500"/>
          </a:bodyPr>
          <a:lstStyle/>
          <a:p>
            <a:r>
              <a:rPr lang="en-US" sz="5400" b="1" dirty="0" smtClean="0">
                <a:latin typeface="Arial" pitchFamily="34" charset="0"/>
                <a:cs typeface="Arial" pitchFamily="34" charset="0"/>
              </a:rPr>
              <a:t>John 11</a:t>
            </a:r>
          </a:p>
          <a:p>
            <a:r>
              <a:rPr lang="en-US" sz="4800" dirty="0" smtClean="0">
                <a:solidFill>
                  <a:schemeClr val="accent2">
                    <a:lumMod val="40000"/>
                    <a:lumOff val="60000"/>
                  </a:schemeClr>
                </a:solidFill>
                <a:latin typeface="Arial" pitchFamily="34" charset="0"/>
                <a:cs typeface="Arial" pitchFamily="34" charset="0"/>
              </a:rPr>
              <a:t>This is the last chapter of John 4-11</a:t>
            </a:r>
          </a:p>
          <a:p>
            <a:r>
              <a:rPr lang="en-US" sz="4800" dirty="0" smtClean="0">
                <a:solidFill>
                  <a:schemeClr val="accent2">
                    <a:lumMod val="40000"/>
                    <a:lumOff val="60000"/>
                  </a:schemeClr>
                </a:solidFill>
                <a:latin typeface="Arial" pitchFamily="34" charset="0"/>
                <a:cs typeface="Arial" pitchFamily="34" charset="0"/>
              </a:rPr>
              <a:t>“I trust Jesus because…</a:t>
            </a:r>
          </a:p>
          <a:p>
            <a:r>
              <a:rPr lang="en-US" sz="5400" b="1" u="sng" dirty="0" smtClean="0">
                <a:latin typeface="Arial" pitchFamily="34" charset="0"/>
                <a:cs typeface="Arial" pitchFamily="34" charset="0"/>
              </a:rPr>
              <a:t>His</a:t>
            </a:r>
            <a:r>
              <a:rPr lang="en-US" sz="5400" b="1" dirty="0" smtClean="0">
                <a:latin typeface="Arial" pitchFamily="34" charset="0"/>
                <a:cs typeface="Arial" pitchFamily="34" charset="0"/>
              </a:rPr>
              <a:t> </a:t>
            </a:r>
            <a:r>
              <a:rPr lang="en-US" sz="5400" b="1" u="sng" dirty="0" smtClean="0">
                <a:latin typeface="Arial" pitchFamily="34" charset="0"/>
                <a:cs typeface="Arial" pitchFamily="34" charset="0"/>
              </a:rPr>
              <a:t>Word</a:t>
            </a:r>
            <a:r>
              <a:rPr lang="en-US" sz="5400" b="1" dirty="0" smtClean="0">
                <a:latin typeface="Arial" pitchFamily="34" charset="0"/>
                <a:cs typeface="Arial" pitchFamily="34" charset="0"/>
              </a:rPr>
              <a:t>…</a:t>
            </a:r>
          </a:p>
          <a:p>
            <a:r>
              <a:rPr lang="en-US" sz="5400" b="1" dirty="0">
                <a:latin typeface="Arial" pitchFamily="34" charset="0"/>
                <a:cs typeface="Arial" pitchFamily="34" charset="0"/>
              </a:rPr>
              <a:t>i</a:t>
            </a:r>
            <a:r>
              <a:rPr lang="en-US" sz="5400" b="1" dirty="0" smtClean="0">
                <a:latin typeface="Arial" pitchFamily="34" charset="0"/>
                <a:cs typeface="Arial" pitchFamily="34" charset="0"/>
              </a:rPr>
              <a:t>s life giving !</a:t>
            </a:r>
            <a:r>
              <a:rPr lang="en-US" sz="4800" b="1" dirty="0" smtClean="0">
                <a:latin typeface="Arial" pitchFamily="34" charset="0"/>
                <a:cs typeface="Arial" pitchFamily="34" charset="0"/>
              </a:rPr>
              <a:t>”</a:t>
            </a:r>
            <a:endParaRPr lang="en-US" sz="4800" b="1" dirty="0">
              <a:latin typeface="Arial" pitchFamily="34" charset="0"/>
              <a:cs typeface="Arial" pitchFamily="34" charset="0"/>
            </a:endParaRPr>
          </a:p>
        </p:txBody>
      </p:sp>
    </p:spTree>
    <p:extLst>
      <p:ext uri="{BB962C8B-B14F-4D97-AF65-F5344CB8AC3E}">
        <p14:creationId xmlns:p14="http://schemas.microsoft.com/office/powerpoint/2010/main" val="5907292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anim calcmode="lin" valueType="num">
                                      <p:cBhvr>
                                        <p:cTn id="1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1000"/>
                                        <p:tgtEl>
                                          <p:spTgt spid="7">
                                            <p:txEl>
                                              <p:pRg st="2" end="2"/>
                                            </p:txEl>
                                          </p:spTgt>
                                        </p:tgtEl>
                                      </p:cBhvr>
                                    </p:animEffect>
                                    <p:anim calcmode="lin" valueType="num">
                                      <p:cBhvr>
                                        <p:cTn id="2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fade">
                                      <p:cBhvr>
                                        <p:cTn id="29" dur="1000"/>
                                        <p:tgtEl>
                                          <p:spTgt spid="7">
                                            <p:txEl>
                                              <p:pRg st="3" end="3"/>
                                            </p:txEl>
                                          </p:spTgt>
                                        </p:tgtEl>
                                      </p:cBhvr>
                                    </p:animEffect>
                                    <p:anim calcmode="lin" valueType="num">
                                      <p:cBhvr>
                                        <p:cTn id="3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1" presetClass="entr" presetSubtype="1" fill="hold" grpId="0" nodeType="after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wheel(1)">
                                      <p:cBhvr>
                                        <p:cTn id="41"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7"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endParaRPr lang="en-US" dirty="0">
              <a:latin typeface="Arial" pitchFamily="34" charset="0"/>
              <a:cs typeface="Arial" pitchFamily="34" charset="0"/>
            </a:endParaRPr>
          </a:p>
        </p:txBody>
      </p:sp>
      <p:sp>
        <p:nvSpPr>
          <p:cNvPr id="4" name="Content Placeholder 3"/>
          <p:cNvSpPr>
            <a:spLocks noGrp="1"/>
          </p:cNvSpPr>
          <p:nvPr>
            <p:ph sz="half" idx="2"/>
          </p:nvPr>
        </p:nvSpPr>
        <p:spPr>
          <a:xfrm>
            <a:off x="11562" y="5229200"/>
            <a:ext cx="8232846" cy="1642391"/>
          </a:xfrm>
        </p:spPr>
        <p:txBody>
          <a:bodyPr/>
          <a:lstStyle/>
          <a:p>
            <a:r>
              <a:rPr lang="en-US" dirty="0" smtClean="0">
                <a:latin typeface="Arial" pitchFamily="34" charset="0"/>
                <a:cs typeface="Arial" pitchFamily="34" charset="0"/>
              </a:rPr>
              <a:t>Jesus has a Word about </a:t>
            </a:r>
            <a:r>
              <a:rPr lang="en-US" u="sng" dirty="0" smtClean="0">
                <a:latin typeface="Arial" pitchFamily="34" charset="0"/>
                <a:cs typeface="Arial" pitchFamily="34" charset="0"/>
              </a:rPr>
              <a:t>going</a:t>
            </a:r>
            <a:r>
              <a:rPr lang="en-US" dirty="0" smtClean="0">
                <a:latin typeface="Arial" pitchFamily="34" charset="0"/>
                <a:cs typeface="Arial" pitchFamily="34" charset="0"/>
              </a:rPr>
              <a:t> to the needy.</a:t>
            </a:r>
            <a:endParaRPr lang="en-US" dirty="0">
              <a:latin typeface="Arial" pitchFamily="34" charset="0"/>
              <a:cs typeface="Arial" pitchFamily="34" charset="0"/>
            </a:endParaRPr>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59632" y="368660"/>
            <a:ext cx="6480720" cy="4860540"/>
          </a:xfrm>
        </p:spPr>
      </p:pic>
    </p:spTree>
    <p:extLst>
      <p:ext uri="{BB962C8B-B14F-4D97-AF65-F5344CB8AC3E}">
        <p14:creationId xmlns:p14="http://schemas.microsoft.com/office/powerpoint/2010/main" val="26656012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John 11v7-16 is about </a:t>
            </a:r>
            <a:r>
              <a:rPr lang="en-US" u="sng" dirty="0" smtClean="0">
                <a:latin typeface="Arial" pitchFamily="34" charset="0"/>
                <a:cs typeface="Arial" pitchFamily="34" charset="0"/>
              </a:rPr>
              <a:t>going</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normAutofit fontScale="92500" lnSpcReduction="10000"/>
          </a:bodyPr>
          <a:lstStyle/>
          <a:p>
            <a:r>
              <a:rPr lang="en-US" dirty="0" smtClean="0">
                <a:latin typeface="Arial" pitchFamily="34" charset="0"/>
                <a:cs typeface="Arial" pitchFamily="34" charset="0"/>
              </a:rPr>
              <a:t>“Then </a:t>
            </a:r>
            <a:r>
              <a:rPr lang="en-US" dirty="0">
                <a:latin typeface="Arial" pitchFamily="34" charset="0"/>
                <a:cs typeface="Arial" pitchFamily="34" charset="0"/>
              </a:rPr>
              <a:t>after this He </a:t>
            </a:r>
            <a:r>
              <a:rPr lang="en-US" dirty="0" smtClean="0">
                <a:latin typeface="Arial" pitchFamily="34" charset="0"/>
                <a:cs typeface="Arial" pitchFamily="34" charset="0"/>
              </a:rPr>
              <a:t>said </a:t>
            </a:r>
            <a:r>
              <a:rPr lang="en-US" dirty="0">
                <a:latin typeface="Arial" pitchFamily="34" charset="0"/>
                <a:cs typeface="Arial" pitchFamily="34" charset="0"/>
              </a:rPr>
              <a:t>to the disciples, </a:t>
            </a:r>
            <a:r>
              <a:rPr lang="en-US" dirty="0" smtClean="0">
                <a:latin typeface="Arial" pitchFamily="34" charset="0"/>
                <a:cs typeface="Arial" pitchFamily="34" charset="0"/>
              </a:rPr>
              <a:t>‘Let </a:t>
            </a:r>
            <a:r>
              <a:rPr lang="en-US" dirty="0">
                <a:latin typeface="Arial" pitchFamily="34" charset="0"/>
                <a:cs typeface="Arial" pitchFamily="34" charset="0"/>
              </a:rPr>
              <a:t>us </a:t>
            </a:r>
            <a:r>
              <a:rPr lang="en-US" b="1" i="1" u="sng" dirty="0">
                <a:latin typeface="Arial" pitchFamily="34" charset="0"/>
                <a:cs typeface="Arial" pitchFamily="34" charset="0"/>
              </a:rPr>
              <a:t>go</a:t>
            </a:r>
            <a:r>
              <a:rPr lang="en-US" dirty="0">
                <a:latin typeface="Arial" pitchFamily="34" charset="0"/>
                <a:cs typeface="Arial" pitchFamily="34" charset="0"/>
              </a:rPr>
              <a:t> to Judea again</a:t>
            </a:r>
            <a:r>
              <a:rPr lang="en-US" dirty="0" smtClean="0">
                <a:latin typeface="Arial" pitchFamily="34" charset="0"/>
                <a:cs typeface="Arial" pitchFamily="34" charset="0"/>
              </a:rPr>
              <a:t>.’ </a:t>
            </a:r>
            <a:r>
              <a:rPr lang="en-US" dirty="0">
                <a:latin typeface="Arial" pitchFamily="34" charset="0"/>
                <a:cs typeface="Arial" pitchFamily="34" charset="0"/>
              </a:rPr>
              <a:t>The disciples </a:t>
            </a:r>
            <a:r>
              <a:rPr lang="en-US" dirty="0" smtClean="0">
                <a:latin typeface="Arial" pitchFamily="34" charset="0"/>
                <a:cs typeface="Arial" pitchFamily="34" charset="0"/>
              </a:rPr>
              <a:t>said </a:t>
            </a:r>
            <a:r>
              <a:rPr lang="en-US" dirty="0">
                <a:latin typeface="Arial" pitchFamily="34" charset="0"/>
                <a:cs typeface="Arial" pitchFamily="34" charset="0"/>
              </a:rPr>
              <a:t>to Him, </a:t>
            </a:r>
            <a:r>
              <a:rPr lang="en-US" dirty="0" smtClean="0">
                <a:latin typeface="Arial" pitchFamily="34" charset="0"/>
                <a:cs typeface="Arial" pitchFamily="34" charset="0"/>
              </a:rPr>
              <a:t>‘Rabbi</a:t>
            </a:r>
            <a:r>
              <a:rPr lang="en-US" dirty="0">
                <a:latin typeface="Arial" pitchFamily="34" charset="0"/>
                <a:cs typeface="Arial" pitchFamily="34" charset="0"/>
              </a:rPr>
              <a:t>, the Jews were just now seeking to stone You, and are You </a:t>
            </a:r>
            <a:r>
              <a:rPr lang="en-US" b="1" i="1" u="sng" dirty="0">
                <a:latin typeface="Arial" pitchFamily="34" charset="0"/>
                <a:cs typeface="Arial" pitchFamily="34" charset="0"/>
              </a:rPr>
              <a:t>going</a:t>
            </a:r>
            <a:r>
              <a:rPr lang="en-US" dirty="0">
                <a:latin typeface="Arial" pitchFamily="34" charset="0"/>
                <a:cs typeface="Arial" pitchFamily="34" charset="0"/>
              </a:rPr>
              <a:t> there again</a:t>
            </a:r>
            <a:r>
              <a:rPr lang="en-US" dirty="0" smtClean="0">
                <a:latin typeface="Arial" pitchFamily="34" charset="0"/>
                <a:cs typeface="Arial" pitchFamily="34" charset="0"/>
              </a:rPr>
              <a:t>?’ " </a:t>
            </a:r>
            <a:endParaRPr lang="en-US" dirty="0">
              <a:latin typeface="Arial" pitchFamily="34" charset="0"/>
              <a:cs typeface="Arial" pitchFamily="34" charset="0"/>
            </a:endParaRPr>
          </a:p>
          <a:p>
            <a:r>
              <a:rPr lang="en-US" b="1" i="1" dirty="0">
                <a:solidFill>
                  <a:srgbClr val="00FF00"/>
                </a:solidFill>
                <a:latin typeface="Arial" pitchFamily="34" charset="0"/>
                <a:cs typeface="Arial" pitchFamily="34" charset="0"/>
              </a:rPr>
              <a:t>John </a:t>
            </a:r>
            <a:r>
              <a:rPr lang="en-US" b="1" i="1" dirty="0" smtClean="0">
                <a:solidFill>
                  <a:srgbClr val="00FF00"/>
                </a:solidFill>
                <a:latin typeface="Arial" pitchFamily="34" charset="0"/>
                <a:cs typeface="Arial" pitchFamily="34" charset="0"/>
              </a:rPr>
              <a:t>11v7-8 </a:t>
            </a:r>
            <a:r>
              <a:rPr lang="en-US" sz="2600" b="1" i="1" dirty="0" err="1" smtClean="0">
                <a:solidFill>
                  <a:srgbClr val="00FF00"/>
                </a:solidFill>
                <a:latin typeface="Arial" pitchFamily="34" charset="0"/>
                <a:cs typeface="Arial" pitchFamily="34" charset="0"/>
              </a:rPr>
              <a:t>NASB</a:t>
            </a:r>
            <a:endParaRPr lang="en-US" sz="26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He </a:t>
            </a:r>
            <a:r>
              <a:rPr lang="en-US" u="sng" dirty="0" smtClean="0">
                <a:latin typeface="Arial" pitchFamily="34" charset="0"/>
                <a:cs typeface="Arial" pitchFamily="34" charset="0"/>
              </a:rPr>
              <a:t>goes</a:t>
            </a:r>
            <a:r>
              <a:rPr lang="en-US" dirty="0" smtClean="0">
                <a:latin typeface="Arial" pitchFamily="34" charset="0"/>
                <a:cs typeface="Arial" pitchFamily="34" charset="0"/>
              </a:rPr>
              <a:t> despite the cost.</a:t>
            </a:r>
            <a:endParaRPr lang="en-US" dirty="0">
              <a:latin typeface="Arial" pitchFamily="34" charset="0"/>
              <a:cs typeface="Arial" pitchFamily="34" charset="0"/>
            </a:endParaRPr>
          </a:p>
        </p:txBody>
      </p:sp>
    </p:spTree>
    <p:extLst>
      <p:ext uri="{BB962C8B-B14F-4D97-AF65-F5344CB8AC3E}">
        <p14:creationId xmlns:p14="http://schemas.microsoft.com/office/powerpoint/2010/main" val="18067410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normAutofit/>
          </a:bodyPr>
          <a:lstStyle/>
          <a:p>
            <a:r>
              <a:rPr lang="en-US" dirty="0" smtClean="0">
                <a:latin typeface="Arial" pitchFamily="34" charset="0"/>
                <a:cs typeface="Arial" pitchFamily="34" charset="0"/>
              </a:rPr>
              <a:t>He is </a:t>
            </a:r>
            <a:r>
              <a:rPr lang="en-US" u="sng" dirty="0" smtClean="0">
                <a:latin typeface="Arial" pitchFamily="34" charset="0"/>
                <a:cs typeface="Arial" pitchFamily="34" charset="0"/>
              </a:rPr>
              <a:t>going</a:t>
            </a:r>
            <a:r>
              <a:rPr lang="en-US" dirty="0" smtClean="0">
                <a:latin typeface="Arial" pitchFamily="34" charset="0"/>
                <a:cs typeface="Arial" pitchFamily="34" charset="0"/>
              </a:rPr>
              <a:t> to end death.</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normAutofit fontScale="85000" lnSpcReduction="20000"/>
          </a:bodyPr>
          <a:lstStyle/>
          <a:p>
            <a:r>
              <a:rPr lang="en-US" dirty="0" smtClean="0">
                <a:latin typeface="Arial" pitchFamily="34" charset="0"/>
                <a:cs typeface="Arial" pitchFamily="34" charset="0"/>
              </a:rPr>
              <a:t>“…after </a:t>
            </a:r>
            <a:r>
              <a:rPr lang="en-US" dirty="0">
                <a:latin typeface="Arial" pitchFamily="34" charset="0"/>
                <a:cs typeface="Arial" pitchFamily="34" charset="0"/>
              </a:rPr>
              <a:t>that He </a:t>
            </a:r>
            <a:r>
              <a:rPr lang="en-US" dirty="0" smtClean="0">
                <a:latin typeface="Arial" pitchFamily="34" charset="0"/>
                <a:cs typeface="Arial" pitchFamily="34" charset="0"/>
              </a:rPr>
              <a:t>said </a:t>
            </a:r>
            <a:r>
              <a:rPr lang="en-US" dirty="0">
                <a:latin typeface="Arial" pitchFamily="34" charset="0"/>
                <a:cs typeface="Arial" pitchFamily="34" charset="0"/>
              </a:rPr>
              <a:t>to them, </a:t>
            </a:r>
            <a:r>
              <a:rPr lang="en-US" dirty="0" smtClean="0">
                <a:latin typeface="Arial" pitchFamily="34" charset="0"/>
                <a:cs typeface="Arial" pitchFamily="34" charset="0"/>
              </a:rPr>
              <a:t>‘Our </a:t>
            </a:r>
            <a:r>
              <a:rPr lang="en-US" dirty="0">
                <a:latin typeface="Arial" pitchFamily="34" charset="0"/>
                <a:cs typeface="Arial" pitchFamily="34" charset="0"/>
              </a:rPr>
              <a:t>friend Lazarus has fallen asleep; but I </a:t>
            </a:r>
            <a:r>
              <a:rPr lang="en-US" sz="5900" b="1" u="sng" dirty="0">
                <a:latin typeface="Arial" pitchFamily="34" charset="0"/>
                <a:cs typeface="Arial" pitchFamily="34" charset="0"/>
              </a:rPr>
              <a:t>go</a:t>
            </a:r>
            <a:r>
              <a:rPr lang="en-US" dirty="0">
                <a:latin typeface="Arial" pitchFamily="34" charset="0"/>
                <a:cs typeface="Arial" pitchFamily="34" charset="0"/>
              </a:rPr>
              <a:t>, </a:t>
            </a:r>
            <a:r>
              <a:rPr lang="en-US" i="1" u="sng" dirty="0">
                <a:solidFill>
                  <a:srgbClr val="FFC000"/>
                </a:solidFill>
                <a:latin typeface="Arial" pitchFamily="34" charset="0"/>
                <a:cs typeface="Arial" pitchFamily="34" charset="0"/>
              </a:rPr>
              <a:t>so that I may awaken him</a:t>
            </a:r>
            <a:r>
              <a:rPr lang="en-US" dirty="0">
                <a:latin typeface="Arial" pitchFamily="34" charset="0"/>
                <a:cs typeface="Arial" pitchFamily="34" charset="0"/>
              </a:rPr>
              <a:t> out of sleep</a:t>
            </a:r>
            <a:r>
              <a:rPr lang="en-US" dirty="0" smtClean="0">
                <a:latin typeface="Arial" pitchFamily="34" charset="0"/>
                <a:cs typeface="Arial" pitchFamily="34" charset="0"/>
              </a:rPr>
              <a:t>.’  </a:t>
            </a:r>
            <a:r>
              <a:rPr lang="en-US" dirty="0">
                <a:latin typeface="Arial" pitchFamily="34" charset="0"/>
                <a:cs typeface="Arial" pitchFamily="34" charset="0"/>
              </a:rPr>
              <a:t>The disciples then said to Him, </a:t>
            </a:r>
            <a:r>
              <a:rPr lang="en-US" dirty="0" smtClean="0">
                <a:latin typeface="Arial" pitchFamily="34" charset="0"/>
                <a:cs typeface="Arial" pitchFamily="34" charset="0"/>
              </a:rPr>
              <a:t>‘Lord</a:t>
            </a:r>
            <a:r>
              <a:rPr lang="en-US" dirty="0">
                <a:latin typeface="Arial" pitchFamily="34" charset="0"/>
                <a:cs typeface="Arial" pitchFamily="34" charset="0"/>
              </a:rPr>
              <a:t>, if he has fallen asleep, he will recover</a:t>
            </a:r>
            <a:r>
              <a:rPr lang="en-US" dirty="0" smtClean="0">
                <a:latin typeface="Arial" pitchFamily="34" charset="0"/>
                <a:cs typeface="Arial" pitchFamily="34" charset="0"/>
              </a:rPr>
              <a:t>.’ …So </a:t>
            </a:r>
            <a:r>
              <a:rPr lang="en-US" dirty="0">
                <a:latin typeface="Arial" pitchFamily="34" charset="0"/>
                <a:cs typeface="Arial" pitchFamily="34" charset="0"/>
              </a:rPr>
              <a:t>Jesus then said to them plainly, </a:t>
            </a:r>
            <a:r>
              <a:rPr lang="en-US" dirty="0" smtClean="0">
                <a:latin typeface="Arial" pitchFamily="34" charset="0"/>
                <a:cs typeface="Arial" pitchFamily="34" charset="0"/>
              </a:rPr>
              <a:t>‘</a:t>
            </a:r>
            <a:r>
              <a:rPr lang="en-US" i="1" u="sng" dirty="0" smtClean="0">
                <a:solidFill>
                  <a:srgbClr val="FFC000"/>
                </a:solidFill>
                <a:latin typeface="Arial" pitchFamily="34" charset="0"/>
                <a:cs typeface="Arial" pitchFamily="34" charset="0"/>
              </a:rPr>
              <a:t>Lazarus </a:t>
            </a:r>
            <a:r>
              <a:rPr lang="en-US" i="1" u="sng" dirty="0">
                <a:solidFill>
                  <a:srgbClr val="FFC000"/>
                </a:solidFill>
                <a:latin typeface="Arial" pitchFamily="34" charset="0"/>
                <a:cs typeface="Arial" pitchFamily="34" charset="0"/>
              </a:rPr>
              <a:t>is </a:t>
            </a:r>
            <a:r>
              <a:rPr lang="en-US" i="1" u="sng" dirty="0" smtClean="0">
                <a:solidFill>
                  <a:srgbClr val="FFC000"/>
                </a:solidFill>
                <a:latin typeface="Arial" pitchFamily="34" charset="0"/>
                <a:cs typeface="Arial" pitchFamily="34" charset="0"/>
              </a:rPr>
              <a:t>dead</a:t>
            </a:r>
            <a:r>
              <a:rPr lang="en-US" dirty="0" smtClean="0">
                <a:latin typeface="Arial" pitchFamily="34" charset="0"/>
                <a:cs typeface="Arial" pitchFamily="34" charset="0"/>
              </a:rPr>
              <a:t>.’ ”</a:t>
            </a:r>
            <a:r>
              <a:rPr lang="en-US" b="1" i="1" dirty="0" smtClean="0">
                <a:solidFill>
                  <a:srgbClr val="00FF00"/>
                </a:solidFill>
                <a:latin typeface="Arial" pitchFamily="34" charset="0"/>
                <a:cs typeface="Arial" pitchFamily="34" charset="0"/>
              </a:rPr>
              <a:t>John 11v11-14 </a:t>
            </a:r>
            <a:r>
              <a:rPr lang="en-US" sz="3100" b="1" i="1" dirty="0" err="1" smtClean="0">
                <a:solidFill>
                  <a:srgbClr val="00FF00"/>
                </a:solidFill>
                <a:latin typeface="Arial" pitchFamily="34" charset="0"/>
                <a:cs typeface="Arial" pitchFamily="34" charset="0"/>
              </a:rPr>
              <a:t>NASB</a:t>
            </a:r>
            <a:endParaRPr lang="en-US" sz="31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His Word is clear.</a:t>
            </a:r>
            <a:endParaRPr lang="en-US" dirty="0">
              <a:latin typeface="Arial" pitchFamily="34" charset="0"/>
              <a:cs typeface="Arial" pitchFamily="34" charset="0"/>
            </a:endParaRPr>
          </a:p>
        </p:txBody>
      </p:sp>
    </p:spTree>
    <p:extLst>
      <p:ext uri="{BB962C8B-B14F-4D97-AF65-F5344CB8AC3E}">
        <p14:creationId xmlns:p14="http://schemas.microsoft.com/office/powerpoint/2010/main" val="33395608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4" presetClass="entr" presetSubtype="10"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1666326"/>
          </a:xfrm>
        </p:spPr>
        <p:txBody>
          <a:bodyPr>
            <a:noAutofit/>
          </a:bodyPr>
          <a:lstStyle/>
          <a:p>
            <a:r>
              <a:rPr lang="en-US" u="sng" dirty="0" smtClean="0">
                <a:latin typeface="Arial" pitchFamily="34" charset="0"/>
                <a:cs typeface="Arial" pitchFamily="34" charset="0"/>
              </a:rPr>
              <a:t>When</a:t>
            </a:r>
            <a:r>
              <a:rPr lang="en-US" dirty="0" smtClean="0">
                <a:latin typeface="Arial" pitchFamily="34" charset="0"/>
                <a:cs typeface="Arial" pitchFamily="34" charset="0"/>
              </a:rPr>
              <a:t> He decides to </a:t>
            </a:r>
            <a:r>
              <a:rPr lang="en-US" u="sng" dirty="0" smtClean="0">
                <a:latin typeface="Arial" pitchFamily="34" charset="0"/>
                <a:cs typeface="Arial" pitchFamily="34" charset="0"/>
              </a:rPr>
              <a:t>go</a:t>
            </a:r>
            <a:r>
              <a:rPr lang="en-US" dirty="0" smtClean="0">
                <a:latin typeface="Arial" pitchFamily="34" charset="0"/>
                <a:cs typeface="Arial" pitchFamily="34" charset="0"/>
              </a:rPr>
              <a:t> is always the right time.</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988840"/>
            <a:ext cx="9144000" cy="3960440"/>
          </a:xfrm>
        </p:spPr>
        <p:txBody>
          <a:bodyPr/>
          <a:lstStyle/>
          <a:p>
            <a:r>
              <a:rPr lang="en-US" dirty="0" smtClean="0">
                <a:latin typeface="Arial" pitchFamily="34" charset="0"/>
                <a:cs typeface="Arial" pitchFamily="34" charset="0"/>
              </a:rPr>
              <a:t>“I </a:t>
            </a:r>
            <a:r>
              <a:rPr lang="en-US" dirty="0">
                <a:latin typeface="Arial" pitchFamily="34" charset="0"/>
                <a:cs typeface="Arial" pitchFamily="34" charset="0"/>
              </a:rPr>
              <a:t>am glad for your sakes that I was not there, </a:t>
            </a:r>
            <a:r>
              <a:rPr lang="en-US" i="1" u="sng" dirty="0">
                <a:solidFill>
                  <a:srgbClr val="FFC000"/>
                </a:solidFill>
                <a:latin typeface="Arial" pitchFamily="34" charset="0"/>
                <a:cs typeface="Arial" pitchFamily="34" charset="0"/>
              </a:rPr>
              <a:t>so that you may </a:t>
            </a:r>
            <a:r>
              <a:rPr lang="en-US" i="1" u="sng" dirty="0" smtClean="0">
                <a:solidFill>
                  <a:srgbClr val="FFC000"/>
                </a:solidFill>
                <a:latin typeface="Arial" pitchFamily="34" charset="0"/>
                <a:cs typeface="Arial" pitchFamily="34" charset="0"/>
              </a:rPr>
              <a:t>believe</a:t>
            </a:r>
            <a:r>
              <a:rPr lang="en-US" dirty="0" smtClean="0">
                <a:latin typeface="Arial" pitchFamily="34" charset="0"/>
                <a:cs typeface="Arial" pitchFamily="34" charset="0"/>
              </a:rPr>
              <a:t> ;  but </a:t>
            </a:r>
            <a:r>
              <a:rPr lang="en-US" dirty="0">
                <a:latin typeface="Arial" pitchFamily="34" charset="0"/>
                <a:cs typeface="Arial" pitchFamily="34" charset="0"/>
              </a:rPr>
              <a:t>let us </a:t>
            </a:r>
            <a:r>
              <a:rPr lang="en-US" sz="5400" b="1" i="1" u="sng" dirty="0">
                <a:latin typeface="Arial" pitchFamily="34" charset="0"/>
                <a:cs typeface="Arial" pitchFamily="34" charset="0"/>
              </a:rPr>
              <a:t>go</a:t>
            </a:r>
            <a:r>
              <a:rPr lang="en-US" dirty="0">
                <a:latin typeface="Arial" pitchFamily="34" charset="0"/>
                <a:cs typeface="Arial" pitchFamily="34" charset="0"/>
              </a:rPr>
              <a:t> to him</a:t>
            </a:r>
            <a:r>
              <a:rPr lang="en-US" dirty="0" smtClean="0">
                <a:latin typeface="Arial" pitchFamily="34" charset="0"/>
                <a:cs typeface="Arial" pitchFamily="34" charset="0"/>
              </a:rPr>
              <a:t>.” </a:t>
            </a:r>
            <a:endParaRPr lang="en-US" dirty="0">
              <a:latin typeface="Arial" pitchFamily="34" charset="0"/>
              <a:cs typeface="Arial" pitchFamily="34" charset="0"/>
            </a:endParaRPr>
          </a:p>
          <a:p>
            <a:r>
              <a:rPr lang="en-US" b="1" i="1" dirty="0">
                <a:solidFill>
                  <a:srgbClr val="00FF00"/>
                </a:solidFill>
                <a:latin typeface="Arial" pitchFamily="34" charset="0"/>
                <a:cs typeface="Arial" pitchFamily="34" charset="0"/>
              </a:rPr>
              <a:t>John </a:t>
            </a:r>
            <a:r>
              <a:rPr lang="en-US" b="1" i="1" dirty="0" smtClean="0">
                <a:solidFill>
                  <a:srgbClr val="00FF00"/>
                </a:solidFill>
                <a:latin typeface="Arial" pitchFamily="34" charset="0"/>
                <a:cs typeface="Arial" pitchFamily="34" charset="0"/>
              </a:rPr>
              <a:t>11v15</a:t>
            </a:r>
            <a:r>
              <a:rPr lang="en-US" sz="2400" b="1" i="1" dirty="0" smtClean="0">
                <a:solidFill>
                  <a:srgbClr val="00FF00"/>
                </a:solidFill>
                <a:latin typeface="Arial" pitchFamily="34" charset="0"/>
                <a:cs typeface="Arial" pitchFamily="34" charset="0"/>
              </a:rPr>
              <a:t> </a:t>
            </a:r>
            <a:r>
              <a:rPr lang="en-US" sz="2400" b="1" i="1" dirty="0" err="1" smtClean="0">
                <a:solidFill>
                  <a:srgbClr val="00FF00"/>
                </a:solidFill>
                <a:latin typeface="Arial" pitchFamily="34" charset="0"/>
                <a:cs typeface="Arial" pitchFamily="34" charset="0"/>
              </a:rPr>
              <a:t>NASB</a:t>
            </a:r>
            <a:endParaRPr lang="en-US" sz="24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He has an ultimate goal.</a:t>
            </a:r>
            <a:endParaRPr lang="en-US" dirty="0">
              <a:latin typeface="Arial" pitchFamily="34" charset="0"/>
              <a:cs typeface="Arial" pitchFamily="34" charset="0"/>
            </a:endParaRPr>
          </a:p>
        </p:txBody>
      </p:sp>
    </p:spTree>
    <p:extLst>
      <p:ext uri="{BB962C8B-B14F-4D97-AF65-F5344CB8AC3E}">
        <p14:creationId xmlns:p14="http://schemas.microsoft.com/office/powerpoint/2010/main" val="10221209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endParaRPr lang="en-US" dirty="0">
              <a:latin typeface="Arial" pitchFamily="34" charset="0"/>
              <a:cs typeface="Arial" pitchFamily="34" charset="0"/>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75656" y="345452"/>
            <a:ext cx="6120680" cy="4883748"/>
          </a:xfrm>
        </p:spPr>
      </p:pic>
      <p:sp>
        <p:nvSpPr>
          <p:cNvPr id="4" name="Content Placeholder 3"/>
          <p:cNvSpPr>
            <a:spLocks noGrp="1"/>
          </p:cNvSpPr>
          <p:nvPr>
            <p:ph sz="half" idx="2"/>
          </p:nvPr>
        </p:nvSpPr>
        <p:spPr>
          <a:xfrm>
            <a:off x="11562" y="5229200"/>
            <a:ext cx="8232846" cy="1642391"/>
          </a:xfrm>
        </p:spPr>
        <p:txBody>
          <a:bodyPr/>
          <a:lstStyle/>
          <a:p>
            <a:r>
              <a:rPr lang="en-US" dirty="0" smtClean="0">
                <a:latin typeface="Arial" pitchFamily="34" charset="0"/>
                <a:cs typeface="Arial" pitchFamily="34" charset="0"/>
              </a:rPr>
              <a:t>Jesus has a Word for those who </a:t>
            </a:r>
            <a:r>
              <a:rPr lang="en-US" u="sng" dirty="0" smtClean="0">
                <a:latin typeface="Arial" pitchFamily="34" charset="0"/>
                <a:cs typeface="Arial" pitchFamily="34" charset="0"/>
              </a:rPr>
              <a:t>come</a:t>
            </a:r>
            <a:r>
              <a:rPr lang="en-US" dirty="0" smtClean="0">
                <a:latin typeface="Arial" pitchFamily="34" charset="0"/>
                <a:cs typeface="Arial" pitchFamily="34" charset="0"/>
              </a:rPr>
              <a:t> to Him.</a:t>
            </a:r>
            <a:endParaRPr lang="en-US" dirty="0">
              <a:latin typeface="Arial" pitchFamily="34" charset="0"/>
              <a:cs typeface="Arial" pitchFamily="34" charset="0"/>
            </a:endParaRPr>
          </a:p>
        </p:txBody>
      </p:sp>
    </p:spTree>
    <p:extLst>
      <p:ext uri="{BB962C8B-B14F-4D97-AF65-F5344CB8AC3E}">
        <p14:creationId xmlns:p14="http://schemas.microsoft.com/office/powerpoint/2010/main" val="5583306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Jesus waits for us to </a:t>
            </a:r>
            <a:r>
              <a:rPr lang="en-US" u="sng" dirty="0" smtClean="0">
                <a:latin typeface="Arial" pitchFamily="34" charset="0"/>
                <a:cs typeface="Arial" pitchFamily="34" charset="0"/>
              </a:rPr>
              <a:t>come</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normAutofit fontScale="85000" lnSpcReduction="20000"/>
          </a:bodyPr>
          <a:lstStyle/>
          <a:p>
            <a:r>
              <a:rPr lang="en-US" dirty="0">
                <a:latin typeface="Arial" pitchFamily="34" charset="0"/>
                <a:cs typeface="Arial" pitchFamily="34" charset="0"/>
              </a:rPr>
              <a:t>“Martha therefore, when she heard that Jesus was coming, </a:t>
            </a:r>
            <a:r>
              <a:rPr lang="en-US" b="1" i="1" u="sng" dirty="0">
                <a:latin typeface="Arial" pitchFamily="34" charset="0"/>
                <a:cs typeface="Arial" pitchFamily="34" charset="0"/>
              </a:rPr>
              <a:t>went</a:t>
            </a:r>
            <a:r>
              <a:rPr lang="en-US" dirty="0">
                <a:latin typeface="Arial" pitchFamily="34" charset="0"/>
                <a:cs typeface="Arial" pitchFamily="34" charset="0"/>
              </a:rPr>
              <a:t> to meet Him,… Therefore, when Mary </a:t>
            </a:r>
            <a:r>
              <a:rPr lang="en-US" b="1" i="1" u="sng" dirty="0">
                <a:latin typeface="Arial" pitchFamily="34" charset="0"/>
                <a:cs typeface="Arial" pitchFamily="34" charset="0"/>
              </a:rPr>
              <a:t>came</a:t>
            </a:r>
            <a:r>
              <a:rPr lang="en-US" dirty="0">
                <a:latin typeface="Arial" pitchFamily="34" charset="0"/>
                <a:cs typeface="Arial" pitchFamily="34" charset="0"/>
              </a:rPr>
              <a:t> where Jesus was, she saw Him, and </a:t>
            </a:r>
            <a:r>
              <a:rPr lang="en-US" i="1" u="sng" dirty="0">
                <a:solidFill>
                  <a:srgbClr val="FFC000"/>
                </a:solidFill>
                <a:latin typeface="Arial" pitchFamily="34" charset="0"/>
                <a:cs typeface="Arial" pitchFamily="34" charset="0"/>
              </a:rPr>
              <a:t>fell at His feet</a:t>
            </a:r>
            <a:r>
              <a:rPr lang="en-US" dirty="0">
                <a:latin typeface="Arial" pitchFamily="34" charset="0"/>
                <a:cs typeface="Arial" pitchFamily="34" charset="0"/>
              </a:rPr>
              <a:t>, saying to Him, "Lord, if You had been here, my brother would not have died." </a:t>
            </a:r>
          </a:p>
          <a:p>
            <a:r>
              <a:rPr lang="en-US" b="1" i="1" dirty="0">
                <a:solidFill>
                  <a:srgbClr val="00FF00"/>
                </a:solidFill>
                <a:latin typeface="Arial" pitchFamily="34" charset="0"/>
                <a:cs typeface="Arial" pitchFamily="34" charset="0"/>
              </a:rPr>
              <a:t>John </a:t>
            </a:r>
            <a:r>
              <a:rPr lang="en-US" b="1" i="1" dirty="0" smtClean="0">
                <a:solidFill>
                  <a:srgbClr val="00FF00"/>
                </a:solidFill>
                <a:latin typeface="Arial" pitchFamily="34" charset="0"/>
                <a:cs typeface="Arial" pitchFamily="34" charset="0"/>
              </a:rPr>
              <a:t>11v20 &amp; 32 </a:t>
            </a:r>
            <a:r>
              <a:rPr lang="en-US" sz="2800" b="1" i="1" dirty="0" err="1" smtClean="0">
                <a:solidFill>
                  <a:srgbClr val="00FF00"/>
                </a:solidFill>
                <a:latin typeface="Arial" pitchFamily="34" charset="0"/>
                <a:cs typeface="Arial" pitchFamily="34" charset="0"/>
              </a:rPr>
              <a:t>NASB</a:t>
            </a:r>
            <a:endParaRPr lang="en-US" sz="28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sz="4000" dirty="0" smtClean="0">
                <a:latin typeface="Arial" pitchFamily="34" charset="0"/>
                <a:cs typeface="Arial" pitchFamily="34" charset="0"/>
              </a:rPr>
              <a:t>Remember He took the first step.</a:t>
            </a:r>
            <a:endParaRPr lang="en-US" sz="4000" dirty="0">
              <a:latin typeface="Arial" pitchFamily="34" charset="0"/>
              <a:cs typeface="Arial" pitchFamily="34" charset="0"/>
            </a:endParaRPr>
          </a:p>
        </p:txBody>
      </p:sp>
    </p:spTree>
    <p:extLst>
      <p:ext uri="{BB962C8B-B14F-4D97-AF65-F5344CB8AC3E}">
        <p14:creationId xmlns:p14="http://schemas.microsoft.com/office/powerpoint/2010/main" val="17937974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His Word is an </a:t>
            </a:r>
            <a:r>
              <a:rPr lang="en-US" u="sng" dirty="0" smtClean="0">
                <a:latin typeface="Arial" pitchFamily="34" charset="0"/>
                <a:cs typeface="Arial" pitchFamily="34" charset="0"/>
              </a:rPr>
              <a:t>offer</a:t>
            </a:r>
            <a:r>
              <a:rPr lang="en-US" dirty="0" smtClean="0">
                <a:latin typeface="Arial" pitchFamily="34" charset="0"/>
                <a:cs typeface="Arial" pitchFamily="34" charset="0"/>
              </a:rPr>
              <a:t> of life.</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noAutofit/>
          </a:bodyPr>
          <a:lstStyle/>
          <a:p>
            <a:r>
              <a:rPr lang="en-US" sz="4600" dirty="0" smtClean="0">
                <a:latin typeface="Arial" pitchFamily="34" charset="0"/>
                <a:cs typeface="Arial" pitchFamily="34" charset="0"/>
              </a:rPr>
              <a:t>“</a:t>
            </a:r>
            <a:r>
              <a:rPr lang="en-US" sz="4600" b="1" i="1" u="sng" dirty="0" smtClean="0">
                <a:latin typeface="Arial" pitchFamily="34" charset="0"/>
                <a:cs typeface="Arial" pitchFamily="34" charset="0"/>
              </a:rPr>
              <a:t>Jesus</a:t>
            </a:r>
            <a:r>
              <a:rPr lang="en-US" sz="4600" dirty="0" smtClean="0">
                <a:latin typeface="Arial" pitchFamily="34" charset="0"/>
                <a:cs typeface="Arial" pitchFamily="34" charset="0"/>
              </a:rPr>
              <a:t> </a:t>
            </a:r>
            <a:r>
              <a:rPr lang="en-US" sz="4600" b="1" i="1" u="sng" dirty="0">
                <a:latin typeface="Arial" pitchFamily="34" charset="0"/>
                <a:cs typeface="Arial" pitchFamily="34" charset="0"/>
              </a:rPr>
              <a:t>said</a:t>
            </a:r>
            <a:r>
              <a:rPr lang="en-US" sz="4600" dirty="0">
                <a:latin typeface="Arial" pitchFamily="34" charset="0"/>
                <a:cs typeface="Arial" pitchFamily="34" charset="0"/>
              </a:rPr>
              <a:t> to her, </a:t>
            </a:r>
            <a:r>
              <a:rPr lang="en-US" sz="4600" dirty="0" smtClean="0">
                <a:latin typeface="Arial" pitchFamily="34" charset="0"/>
                <a:cs typeface="Arial" pitchFamily="34" charset="0"/>
              </a:rPr>
              <a:t>‘</a:t>
            </a:r>
            <a:r>
              <a:rPr lang="en-US" sz="4600" b="1" i="1" u="sng" dirty="0" smtClean="0">
                <a:latin typeface="Arial" pitchFamily="34" charset="0"/>
                <a:cs typeface="Arial" pitchFamily="34" charset="0"/>
              </a:rPr>
              <a:t>I </a:t>
            </a:r>
            <a:r>
              <a:rPr lang="en-US" sz="4600" b="1" i="1" u="sng" dirty="0">
                <a:latin typeface="Arial" pitchFamily="34" charset="0"/>
                <a:cs typeface="Arial" pitchFamily="34" charset="0"/>
              </a:rPr>
              <a:t>am the resurrection and the life</a:t>
            </a:r>
            <a:r>
              <a:rPr lang="en-US" sz="4600" dirty="0">
                <a:latin typeface="Arial" pitchFamily="34" charset="0"/>
                <a:cs typeface="Arial" pitchFamily="34" charset="0"/>
              </a:rPr>
              <a:t>; he who </a:t>
            </a:r>
            <a:r>
              <a:rPr lang="en-US" sz="4600" i="1" u="sng" dirty="0">
                <a:solidFill>
                  <a:srgbClr val="FFC000"/>
                </a:solidFill>
                <a:latin typeface="Arial" pitchFamily="34" charset="0"/>
                <a:cs typeface="Arial" pitchFamily="34" charset="0"/>
              </a:rPr>
              <a:t>believes</a:t>
            </a:r>
            <a:r>
              <a:rPr lang="en-US" sz="4600" dirty="0">
                <a:latin typeface="Arial" pitchFamily="34" charset="0"/>
                <a:cs typeface="Arial" pitchFamily="34" charset="0"/>
              </a:rPr>
              <a:t> in Me will live even if he dies, and everyone who lives and </a:t>
            </a:r>
            <a:r>
              <a:rPr lang="en-US" sz="4600" i="1" u="sng" dirty="0">
                <a:solidFill>
                  <a:srgbClr val="FFC000"/>
                </a:solidFill>
                <a:latin typeface="Arial" pitchFamily="34" charset="0"/>
                <a:cs typeface="Arial" pitchFamily="34" charset="0"/>
              </a:rPr>
              <a:t>believes</a:t>
            </a:r>
            <a:r>
              <a:rPr lang="en-US" sz="4600" dirty="0">
                <a:latin typeface="Arial" pitchFamily="34" charset="0"/>
                <a:cs typeface="Arial" pitchFamily="34" charset="0"/>
              </a:rPr>
              <a:t> in Me will never die. Do you </a:t>
            </a:r>
            <a:r>
              <a:rPr lang="en-US" sz="4600" i="1" u="sng" dirty="0">
                <a:solidFill>
                  <a:srgbClr val="FFC000"/>
                </a:solidFill>
                <a:latin typeface="Arial" pitchFamily="34" charset="0"/>
                <a:cs typeface="Arial" pitchFamily="34" charset="0"/>
              </a:rPr>
              <a:t>believe</a:t>
            </a:r>
            <a:r>
              <a:rPr lang="en-US" sz="4600" dirty="0">
                <a:latin typeface="Arial" pitchFamily="34" charset="0"/>
                <a:cs typeface="Arial" pitchFamily="34" charset="0"/>
              </a:rPr>
              <a:t> this</a:t>
            </a:r>
            <a:r>
              <a:rPr lang="en-US" sz="4600" dirty="0" smtClean="0">
                <a:latin typeface="Arial" pitchFamily="34" charset="0"/>
                <a:cs typeface="Arial" pitchFamily="34" charset="0"/>
              </a:rPr>
              <a:t>?’ ” </a:t>
            </a:r>
            <a:r>
              <a:rPr lang="en-US" sz="4600" b="1" i="1" dirty="0" smtClean="0">
                <a:solidFill>
                  <a:srgbClr val="00FF00"/>
                </a:solidFill>
                <a:latin typeface="Arial" pitchFamily="34" charset="0"/>
                <a:cs typeface="Arial" pitchFamily="34" charset="0"/>
              </a:rPr>
              <a:t>Jn11v25-26</a:t>
            </a:r>
            <a:endParaRPr lang="en-US" sz="46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He wants us to </a:t>
            </a:r>
            <a:r>
              <a:rPr lang="en-US" u="sng" dirty="0" smtClean="0">
                <a:latin typeface="Arial" pitchFamily="34" charset="0"/>
                <a:cs typeface="Arial" pitchFamily="34" charset="0"/>
              </a:rPr>
              <a:t>trust</a:t>
            </a:r>
            <a:r>
              <a:rPr lang="en-US" dirty="0" smtClean="0">
                <a:latin typeface="Arial" pitchFamily="34" charset="0"/>
                <a:cs typeface="Arial" pitchFamily="34" charset="0"/>
              </a:rPr>
              <a:t> Him.</a:t>
            </a:r>
            <a:endParaRPr lang="en-US" dirty="0">
              <a:latin typeface="Arial" pitchFamily="34" charset="0"/>
              <a:cs typeface="Arial" pitchFamily="34" charset="0"/>
            </a:endParaRPr>
          </a:p>
        </p:txBody>
      </p:sp>
    </p:spTree>
    <p:extLst>
      <p:ext uri="{BB962C8B-B14F-4D97-AF65-F5344CB8AC3E}">
        <p14:creationId xmlns:p14="http://schemas.microsoft.com/office/powerpoint/2010/main" val="8277553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4" presetClass="entr" presetSubtype="10"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normAutofit fontScale="90000"/>
          </a:bodyPr>
          <a:lstStyle/>
          <a:p>
            <a:r>
              <a:rPr lang="en-US" dirty="0" smtClean="0">
                <a:latin typeface="Arial" pitchFamily="34" charset="0"/>
                <a:cs typeface="Arial" pitchFamily="34" charset="0"/>
              </a:rPr>
              <a:t>John 11v39-44 “Jesus said” 6x</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normAutofit fontScale="92500" lnSpcReduction="10000"/>
          </a:bodyPr>
          <a:lstStyle/>
          <a:p>
            <a:r>
              <a:rPr lang="en-US" dirty="0" smtClean="0">
                <a:latin typeface="Arial" pitchFamily="34" charset="0"/>
                <a:cs typeface="Arial" pitchFamily="34" charset="0"/>
              </a:rPr>
              <a:t>“Then </a:t>
            </a:r>
            <a:r>
              <a:rPr lang="en-US" dirty="0">
                <a:latin typeface="Arial" pitchFamily="34" charset="0"/>
                <a:cs typeface="Arial" pitchFamily="34" charset="0"/>
              </a:rPr>
              <a:t>Jesus raised His eyes, and said, </a:t>
            </a:r>
            <a:r>
              <a:rPr lang="en-US" dirty="0" smtClean="0">
                <a:latin typeface="Arial" pitchFamily="34" charset="0"/>
                <a:cs typeface="Arial" pitchFamily="34" charset="0"/>
              </a:rPr>
              <a:t>‘Father</a:t>
            </a:r>
            <a:r>
              <a:rPr lang="en-US" dirty="0">
                <a:latin typeface="Arial" pitchFamily="34" charset="0"/>
                <a:cs typeface="Arial" pitchFamily="34" charset="0"/>
              </a:rPr>
              <a:t>, I thank You that You have heard Me. </a:t>
            </a:r>
            <a:r>
              <a:rPr lang="en-US" dirty="0" smtClean="0">
                <a:latin typeface="Arial" pitchFamily="34" charset="0"/>
                <a:cs typeface="Arial" pitchFamily="34" charset="0"/>
              </a:rPr>
              <a:t> I </a:t>
            </a:r>
            <a:r>
              <a:rPr lang="en-US" dirty="0">
                <a:latin typeface="Arial" pitchFamily="34" charset="0"/>
                <a:cs typeface="Arial" pitchFamily="34" charset="0"/>
              </a:rPr>
              <a:t>knew that You always hear </a:t>
            </a:r>
            <a:r>
              <a:rPr lang="en-US" dirty="0" smtClean="0">
                <a:latin typeface="Arial" pitchFamily="34" charset="0"/>
                <a:cs typeface="Arial" pitchFamily="34" charset="0"/>
              </a:rPr>
              <a:t>Me ;  </a:t>
            </a:r>
            <a:r>
              <a:rPr lang="en-US" dirty="0">
                <a:latin typeface="Arial" pitchFamily="34" charset="0"/>
                <a:cs typeface="Arial" pitchFamily="34" charset="0"/>
              </a:rPr>
              <a:t>but because of the people standing around </a:t>
            </a:r>
            <a:r>
              <a:rPr lang="en-US" i="1" u="sng" dirty="0">
                <a:solidFill>
                  <a:srgbClr val="FFC000"/>
                </a:solidFill>
                <a:latin typeface="Arial" pitchFamily="34" charset="0"/>
                <a:cs typeface="Arial" pitchFamily="34" charset="0"/>
              </a:rPr>
              <a:t>I said it, so that they may believe</a:t>
            </a:r>
            <a:r>
              <a:rPr lang="en-US" dirty="0">
                <a:latin typeface="Arial" pitchFamily="34" charset="0"/>
                <a:cs typeface="Arial" pitchFamily="34" charset="0"/>
              </a:rPr>
              <a:t> that You sent Me." </a:t>
            </a:r>
            <a:r>
              <a:rPr lang="en-US" b="1" i="1" dirty="0" smtClean="0">
                <a:solidFill>
                  <a:srgbClr val="00FF00"/>
                </a:solidFill>
                <a:latin typeface="Arial" pitchFamily="34" charset="0"/>
                <a:cs typeface="Arial" pitchFamily="34" charset="0"/>
              </a:rPr>
              <a:t>John 11v41-42 </a:t>
            </a:r>
            <a:r>
              <a:rPr lang="en-US" sz="2800" b="1" i="1" dirty="0" err="1" smtClean="0">
                <a:solidFill>
                  <a:srgbClr val="00FF00"/>
                </a:solidFill>
                <a:latin typeface="Arial" pitchFamily="34" charset="0"/>
                <a:cs typeface="Arial" pitchFamily="34" charset="0"/>
              </a:rPr>
              <a:t>NASB</a:t>
            </a:r>
            <a:endParaRPr lang="en-US" sz="28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What could clearer ?</a:t>
            </a:r>
            <a:endParaRPr lang="en-US" dirty="0">
              <a:latin typeface="Arial" pitchFamily="34" charset="0"/>
              <a:cs typeface="Arial" pitchFamily="34" charset="0"/>
            </a:endParaRPr>
          </a:p>
        </p:txBody>
      </p:sp>
    </p:spTree>
    <p:extLst>
      <p:ext uri="{BB962C8B-B14F-4D97-AF65-F5344CB8AC3E}">
        <p14:creationId xmlns:p14="http://schemas.microsoft.com/office/powerpoint/2010/main" val="9181873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4" presetClass="entr" presetSubtype="10"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endParaRPr lang="en-US" dirty="0">
              <a:latin typeface="Arial" pitchFamily="34" charset="0"/>
              <a:cs typeface="Arial" pitchFamily="34" charset="0"/>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195736" y="365681"/>
            <a:ext cx="4663648" cy="6492319"/>
          </a:xfrm>
        </p:spPr>
      </p:pic>
      <p:sp>
        <p:nvSpPr>
          <p:cNvPr id="4" name="Content Placeholder 3"/>
          <p:cNvSpPr>
            <a:spLocks noGrp="1"/>
          </p:cNvSpPr>
          <p:nvPr>
            <p:ph sz="half" idx="2"/>
          </p:nvPr>
        </p:nvSpPr>
        <p:spPr>
          <a:xfrm>
            <a:off x="11562" y="5013176"/>
            <a:ext cx="8232846" cy="1858415"/>
          </a:xfrm>
        </p:spPr>
        <p:txBody>
          <a:bodyPr/>
          <a:lstStyle/>
          <a:p>
            <a:r>
              <a:rPr lang="en-US" sz="5500" dirty="0" smtClean="0">
                <a:latin typeface="Arial" pitchFamily="34" charset="0"/>
                <a:cs typeface="Arial" pitchFamily="34" charset="0"/>
              </a:rPr>
              <a:t>Jesus even has a Word for the dead.</a:t>
            </a:r>
            <a:endParaRPr lang="en-US" sz="5500" dirty="0">
              <a:latin typeface="Arial" pitchFamily="34" charset="0"/>
              <a:cs typeface="Arial" pitchFamily="34" charset="0"/>
            </a:endParaRPr>
          </a:p>
        </p:txBody>
      </p:sp>
    </p:spTree>
    <p:extLst>
      <p:ext uri="{BB962C8B-B14F-4D97-AF65-F5344CB8AC3E}">
        <p14:creationId xmlns:p14="http://schemas.microsoft.com/office/powerpoint/2010/main" val="24081051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His Word can raise the dead.</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normAutofit fontScale="85000" lnSpcReduction="20000"/>
          </a:bodyPr>
          <a:lstStyle/>
          <a:p>
            <a:r>
              <a:rPr lang="en-US" dirty="0" smtClean="0">
                <a:latin typeface="Arial" pitchFamily="34" charset="0"/>
                <a:cs typeface="Arial" pitchFamily="34" charset="0"/>
              </a:rPr>
              <a:t>“When He had </a:t>
            </a:r>
            <a:r>
              <a:rPr lang="en-US" b="1" i="1" u="sng" dirty="0" smtClean="0">
                <a:latin typeface="Arial" pitchFamily="34" charset="0"/>
                <a:cs typeface="Arial" pitchFamily="34" charset="0"/>
              </a:rPr>
              <a:t>said</a:t>
            </a:r>
            <a:r>
              <a:rPr lang="en-US" dirty="0" smtClean="0">
                <a:latin typeface="Arial" pitchFamily="34" charset="0"/>
                <a:cs typeface="Arial" pitchFamily="34" charset="0"/>
              </a:rPr>
              <a:t> these </a:t>
            </a:r>
            <a:r>
              <a:rPr lang="en-US" dirty="0">
                <a:latin typeface="Arial" pitchFamily="34" charset="0"/>
                <a:cs typeface="Arial" pitchFamily="34" charset="0"/>
              </a:rPr>
              <a:t>things, </a:t>
            </a:r>
            <a:r>
              <a:rPr lang="en-US" i="1" u="sng" dirty="0">
                <a:solidFill>
                  <a:srgbClr val="FFC000"/>
                </a:solidFill>
                <a:latin typeface="Arial" pitchFamily="34" charset="0"/>
                <a:cs typeface="Arial" pitchFamily="34" charset="0"/>
              </a:rPr>
              <a:t>He cried out with a loud voice, </a:t>
            </a:r>
            <a:r>
              <a:rPr lang="en-US" i="1" u="sng" dirty="0" smtClean="0">
                <a:solidFill>
                  <a:srgbClr val="FFC000"/>
                </a:solidFill>
                <a:latin typeface="Arial" pitchFamily="34" charset="0"/>
                <a:cs typeface="Arial" pitchFamily="34" charset="0"/>
              </a:rPr>
              <a:t>‘Lazarus</a:t>
            </a:r>
            <a:r>
              <a:rPr lang="en-US" i="1" u="sng" dirty="0">
                <a:solidFill>
                  <a:srgbClr val="FFC000"/>
                </a:solidFill>
                <a:latin typeface="Arial" pitchFamily="34" charset="0"/>
                <a:cs typeface="Arial" pitchFamily="34" charset="0"/>
              </a:rPr>
              <a:t>, come forth</a:t>
            </a:r>
            <a:r>
              <a:rPr lang="en-US" i="1" u="sng" dirty="0" smtClean="0">
                <a:solidFill>
                  <a:srgbClr val="FFC000"/>
                </a:solidFill>
                <a:latin typeface="Arial" pitchFamily="34" charset="0"/>
                <a:cs typeface="Arial" pitchFamily="34" charset="0"/>
              </a:rPr>
              <a:t>.</a:t>
            </a:r>
            <a:r>
              <a:rPr lang="en-US" dirty="0" smtClean="0">
                <a:latin typeface="Arial" pitchFamily="34" charset="0"/>
                <a:cs typeface="Arial" pitchFamily="34" charset="0"/>
              </a:rPr>
              <a:t>’  </a:t>
            </a:r>
            <a:r>
              <a:rPr lang="en-US" dirty="0">
                <a:latin typeface="Arial" pitchFamily="34" charset="0"/>
                <a:cs typeface="Arial" pitchFamily="34" charset="0"/>
              </a:rPr>
              <a:t>The man who had died came forth, bound hand and foot with wrappings, and his face was wrapped around with a cloth. </a:t>
            </a:r>
            <a:r>
              <a:rPr lang="en-US" dirty="0" smtClean="0">
                <a:latin typeface="Arial" pitchFamily="34" charset="0"/>
                <a:cs typeface="Arial" pitchFamily="34" charset="0"/>
              </a:rPr>
              <a:t> Jesus </a:t>
            </a:r>
            <a:r>
              <a:rPr lang="en-US" b="1" i="1" u="sng" dirty="0" smtClean="0">
                <a:latin typeface="Arial" pitchFamily="34" charset="0"/>
                <a:cs typeface="Arial" pitchFamily="34" charset="0"/>
              </a:rPr>
              <a:t>said</a:t>
            </a:r>
            <a:r>
              <a:rPr lang="en-US" dirty="0" smtClean="0">
                <a:latin typeface="Arial" pitchFamily="34" charset="0"/>
                <a:cs typeface="Arial" pitchFamily="34" charset="0"/>
              </a:rPr>
              <a:t> </a:t>
            </a:r>
            <a:r>
              <a:rPr lang="en-US" dirty="0">
                <a:latin typeface="Arial" pitchFamily="34" charset="0"/>
                <a:cs typeface="Arial" pitchFamily="34" charset="0"/>
              </a:rPr>
              <a:t>to them, </a:t>
            </a:r>
            <a:r>
              <a:rPr lang="en-US" dirty="0" smtClean="0">
                <a:latin typeface="Arial" pitchFamily="34" charset="0"/>
                <a:cs typeface="Arial" pitchFamily="34" charset="0"/>
              </a:rPr>
              <a:t>‘Unbind </a:t>
            </a:r>
            <a:r>
              <a:rPr lang="en-US" dirty="0">
                <a:latin typeface="Arial" pitchFamily="34" charset="0"/>
                <a:cs typeface="Arial" pitchFamily="34" charset="0"/>
              </a:rPr>
              <a:t>him, and let him go</a:t>
            </a:r>
            <a:r>
              <a:rPr lang="en-US" dirty="0" smtClean="0">
                <a:latin typeface="Arial" pitchFamily="34" charset="0"/>
                <a:cs typeface="Arial" pitchFamily="34" charset="0"/>
              </a:rPr>
              <a:t>.’ ” </a:t>
            </a:r>
            <a:r>
              <a:rPr lang="en-US" b="1" i="1" dirty="0" smtClean="0">
                <a:solidFill>
                  <a:srgbClr val="00FF00"/>
                </a:solidFill>
                <a:latin typeface="Arial" pitchFamily="34" charset="0"/>
                <a:cs typeface="Arial" pitchFamily="34" charset="0"/>
              </a:rPr>
              <a:t>John 11v43-44 </a:t>
            </a:r>
            <a:r>
              <a:rPr lang="en-US" sz="3100" b="1" i="1" dirty="0" err="1" smtClean="0">
                <a:solidFill>
                  <a:srgbClr val="00FF00"/>
                </a:solidFill>
                <a:latin typeface="Arial" pitchFamily="34" charset="0"/>
                <a:cs typeface="Arial" pitchFamily="34" charset="0"/>
              </a:rPr>
              <a:t>NASB</a:t>
            </a:r>
            <a:endParaRPr lang="en-US" sz="31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His Word gives life.</a:t>
            </a:r>
            <a:endParaRPr lang="en-US" dirty="0">
              <a:latin typeface="Arial" pitchFamily="34" charset="0"/>
              <a:cs typeface="Arial" pitchFamily="34" charset="0"/>
            </a:endParaRPr>
          </a:p>
        </p:txBody>
      </p:sp>
    </p:spTree>
    <p:extLst>
      <p:ext uri="{BB962C8B-B14F-4D97-AF65-F5344CB8AC3E}">
        <p14:creationId xmlns:p14="http://schemas.microsoft.com/office/powerpoint/2010/main" val="4063216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4" presetClass="entr" presetSubtype="10"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There is no greater promise !</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lstStyle/>
          <a:p>
            <a:r>
              <a:rPr lang="en-US" dirty="0" smtClean="0">
                <a:latin typeface="Arial" pitchFamily="34" charset="0"/>
                <a:cs typeface="Arial" pitchFamily="34" charset="0"/>
              </a:rPr>
              <a:t>“</a:t>
            </a:r>
            <a:r>
              <a:rPr lang="en-US" dirty="0" smtClean="0">
                <a:solidFill>
                  <a:srgbClr val="FFC000"/>
                </a:solidFill>
                <a:latin typeface="Arial" pitchFamily="34" charset="0"/>
                <a:cs typeface="Arial" pitchFamily="34" charset="0"/>
              </a:rPr>
              <a:t>Jesus </a:t>
            </a:r>
            <a:r>
              <a:rPr lang="en-US" dirty="0">
                <a:solidFill>
                  <a:srgbClr val="FFC000"/>
                </a:solidFill>
                <a:latin typeface="Arial" pitchFamily="34" charset="0"/>
                <a:cs typeface="Arial" pitchFamily="34" charset="0"/>
              </a:rPr>
              <a:t>said </a:t>
            </a:r>
            <a:r>
              <a:rPr lang="en-US" dirty="0">
                <a:latin typeface="Arial" pitchFamily="34" charset="0"/>
                <a:cs typeface="Arial" pitchFamily="34" charset="0"/>
              </a:rPr>
              <a:t>to her, </a:t>
            </a:r>
            <a:r>
              <a:rPr lang="en-US" dirty="0" smtClean="0">
                <a:latin typeface="Arial" pitchFamily="34" charset="0"/>
                <a:cs typeface="Arial" pitchFamily="34" charset="0"/>
              </a:rPr>
              <a:t>‘I </a:t>
            </a:r>
            <a:r>
              <a:rPr lang="en-US" dirty="0">
                <a:latin typeface="Arial" pitchFamily="34" charset="0"/>
                <a:cs typeface="Arial" pitchFamily="34" charset="0"/>
              </a:rPr>
              <a:t>am the </a:t>
            </a:r>
            <a:r>
              <a:rPr lang="en-US" sz="5200" b="1" i="1" u="sng" dirty="0">
                <a:latin typeface="Arial" pitchFamily="34" charset="0"/>
                <a:cs typeface="Arial" pitchFamily="34" charset="0"/>
              </a:rPr>
              <a:t>resurrection</a:t>
            </a:r>
            <a:r>
              <a:rPr lang="en-US" dirty="0">
                <a:latin typeface="Arial" pitchFamily="34" charset="0"/>
                <a:cs typeface="Arial" pitchFamily="34" charset="0"/>
              </a:rPr>
              <a:t> and the </a:t>
            </a:r>
            <a:r>
              <a:rPr lang="en-US" dirty="0" smtClean="0">
                <a:latin typeface="Arial" pitchFamily="34" charset="0"/>
                <a:cs typeface="Arial" pitchFamily="34" charset="0"/>
              </a:rPr>
              <a:t>life ; </a:t>
            </a:r>
            <a:r>
              <a:rPr lang="en-US" dirty="0">
                <a:latin typeface="Arial" pitchFamily="34" charset="0"/>
                <a:cs typeface="Arial" pitchFamily="34" charset="0"/>
              </a:rPr>
              <a:t>he who believes in Me will live </a:t>
            </a:r>
            <a:r>
              <a:rPr lang="en-US" u="sng" dirty="0">
                <a:latin typeface="Arial" pitchFamily="34" charset="0"/>
                <a:cs typeface="Arial" pitchFamily="34" charset="0"/>
              </a:rPr>
              <a:t>even</a:t>
            </a:r>
            <a:r>
              <a:rPr lang="en-US" dirty="0">
                <a:latin typeface="Arial" pitchFamily="34" charset="0"/>
                <a:cs typeface="Arial" pitchFamily="34" charset="0"/>
              </a:rPr>
              <a:t> </a:t>
            </a:r>
            <a:r>
              <a:rPr lang="en-US" u="sng" dirty="0">
                <a:latin typeface="Arial" pitchFamily="34" charset="0"/>
                <a:cs typeface="Arial" pitchFamily="34" charset="0"/>
              </a:rPr>
              <a:t>if</a:t>
            </a:r>
            <a:r>
              <a:rPr lang="en-US" dirty="0">
                <a:latin typeface="Arial" pitchFamily="34" charset="0"/>
                <a:cs typeface="Arial" pitchFamily="34" charset="0"/>
              </a:rPr>
              <a:t> </a:t>
            </a:r>
            <a:r>
              <a:rPr lang="en-US" u="sng" dirty="0">
                <a:latin typeface="Arial" pitchFamily="34" charset="0"/>
                <a:cs typeface="Arial" pitchFamily="34" charset="0"/>
              </a:rPr>
              <a:t>he</a:t>
            </a:r>
            <a:r>
              <a:rPr lang="en-US" dirty="0">
                <a:latin typeface="Arial" pitchFamily="34" charset="0"/>
                <a:cs typeface="Arial" pitchFamily="34" charset="0"/>
              </a:rPr>
              <a:t> </a:t>
            </a:r>
            <a:r>
              <a:rPr lang="en-US" u="sng" dirty="0" smtClean="0">
                <a:latin typeface="Arial" pitchFamily="34" charset="0"/>
                <a:cs typeface="Arial" pitchFamily="34" charset="0"/>
              </a:rPr>
              <a:t>dies</a:t>
            </a:r>
            <a:r>
              <a:rPr lang="en-US" dirty="0" smtClean="0">
                <a:latin typeface="Arial" pitchFamily="34" charset="0"/>
                <a:cs typeface="Arial" pitchFamily="34" charset="0"/>
              </a:rPr>
              <a:t>.’ </a:t>
            </a:r>
          </a:p>
          <a:p>
            <a:r>
              <a:rPr lang="en-US" b="1" i="1" dirty="0" smtClean="0">
                <a:solidFill>
                  <a:srgbClr val="00FF00"/>
                </a:solidFill>
                <a:latin typeface="Arial" pitchFamily="34" charset="0"/>
                <a:cs typeface="Arial" pitchFamily="34" charset="0"/>
              </a:rPr>
              <a:t>John 11v25</a:t>
            </a:r>
            <a:r>
              <a:rPr lang="en-US" sz="2400" b="1" i="1" dirty="0" smtClean="0">
                <a:solidFill>
                  <a:srgbClr val="00FF00"/>
                </a:solidFill>
                <a:latin typeface="Arial" pitchFamily="34" charset="0"/>
                <a:cs typeface="Arial" pitchFamily="34" charset="0"/>
              </a:rPr>
              <a:t> </a:t>
            </a:r>
            <a:r>
              <a:rPr lang="en-US" sz="2400" b="1" i="1" dirty="0" err="1" smtClean="0">
                <a:solidFill>
                  <a:srgbClr val="00FF00"/>
                </a:solidFill>
                <a:latin typeface="Arial" pitchFamily="34" charset="0"/>
                <a:cs typeface="Arial" pitchFamily="34" charset="0"/>
              </a:rPr>
              <a:t>NASB</a:t>
            </a:r>
            <a:endParaRPr lang="en-US" sz="24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sz="4800" dirty="0" smtClean="0">
                <a:latin typeface="Arial" pitchFamily="34" charset="0"/>
                <a:cs typeface="Arial" pitchFamily="34" charset="0"/>
              </a:rPr>
              <a:t>He </a:t>
            </a:r>
            <a:r>
              <a:rPr lang="en-US" sz="4800" u="sng" dirty="0" smtClean="0">
                <a:latin typeface="Arial" pitchFamily="34" charset="0"/>
                <a:cs typeface="Arial" pitchFamily="34" charset="0"/>
              </a:rPr>
              <a:t>said</a:t>
            </a:r>
            <a:r>
              <a:rPr lang="en-US" sz="4800" dirty="0" smtClean="0">
                <a:latin typeface="Arial" pitchFamily="34" charset="0"/>
                <a:cs typeface="Arial" pitchFamily="34" charset="0"/>
              </a:rPr>
              <a:t> it !  Do I </a:t>
            </a:r>
            <a:r>
              <a:rPr lang="en-US" sz="4800" u="sng" dirty="0" smtClean="0">
                <a:latin typeface="Arial" pitchFamily="34" charset="0"/>
                <a:cs typeface="Arial" pitchFamily="34" charset="0"/>
              </a:rPr>
              <a:t>believe</a:t>
            </a:r>
            <a:r>
              <a:rPr lang="en-US" sz="4800" dirty="0" smtClean="0">
                <a:latin typeface="Arial" pitchFamily="34" charset="0"/>
                <a:cs typeface="Arial" pitchFamily="34" charset="0"/>
              </a:rPr>
              <a:t> it ?</a:t>
            </a:r>
            <a:endParaRPr lang="en-US" sz="4800" dirty="0">
              <a:latin typeface="Arial" pitchFamily="34" charset="0"/>
              <a:cs typeface="Arial" pitchFamily="34" charset="0"/>
            </a:endParaRPr>
          </a:p>
        </p:txBody>
      </p:sp>
    </p:spTree>
    <p:extLst>
      <p:ext uri="{BB962C8B-B14F-4D97-AF65-F5344CB8AC3E}">
        <p14:creationId xmlns:p14="http://schemas.microsoft.com/office/powerpoint/2010/main" val="27566743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normAutofit/>
          </a:bodyPr>
          <a:lstStyle/>
          <a:p>
            <a:r>
              <a:rPr lang="en-US" dirty="0" smtClean="0">
                <a:latin typeface="Arial" pitchFamily="34" charset="0"/>
                <a:cs typeface="Arial" pitchFamily="34" charset="0"/>
              </a:rPr>
              <a:t>Review, react and remember:</a:t>
            </a:r>
            <a:endParaRPr lang="en-US" dirty="0">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sz="4600" b="0" dirty="0" smtClean="0">
                <a:latin typeface="Arial" pitchFamily="34" charset="0"/>
                <a:cs typeface="Arial" pitchFamily="34" charset="0"/>
              </a:rPr>
              <a:t>You can </a:t>
            </a:r>
            <a:r>
              <a:rPr lang="en-US" sz="4600" u="sng" dirty="0" smtClean="0">
                <a:latin typeface="Arial" pitchFamily="34" charset="0"/>
                <a:cs typeface="Arial" pitchFamily="34" charset="0"/>
              </a:rPr>
              <a:t>take</a:t>
            </a:r>
            <a:r>
              <a:rPr lang="en-US" sz="4600" b="0" dirty="0" smtClean="0">
                <a:latin typeface="Arial" pitchFamily="34" charset="0"/>
                <a:cs typeface="Arial" pitchFamily="34" charset="0"/>
              </a:rPr>
              <a:t> </a:t>
            </a:r>
            <a:r>
              <a:rPr lang="en-US" sz="4600" b="0" u="sng" dirty="0" smtClean="0">
                <a:latin typeface="Arial" pitchFamily="34" charset="0"/>
                <a:cs typeface="Arial" pitchFamily="34" charset="0"/>
              </a:rPr>
              <a:t>Him</a:t>
            </a:r>
            <a:r>
              <a:rPr lang="en-US" sz="4600" b="0" dirty="0" smtClean="0">
                <a:latin typeface="Arial" pitchFamily="34" charset="0"/>
                <a:cs typeface="Arial" pitchFamily="34" charset="0"/>
              </a:rPr>
              <a:t> at His Word.</a:t>
            </a:r>
            <a:endParaRPr lang="en-US" sz="4600" b="0" dirty="0">
              <a:latin typeface="Arial" pitchFamily="34" charset="0"/>
              <a:cs typeface="Arial" pitchFamily="34" charset="0"/>
            </a:endParaRPr>
          </a:p>
        </p:txBody>
      </p:sp>
      <p:sp>
        <p:nvSpPr>
          <p:cNvPr id="11" name="Content Placeholder 10"/>
          <p:cNvSpPr>
            <a:spLocks noGrp="1"/>
          </p:cNvSpPr>
          <p:nvPr>
            <p:ph sz="half" idx="1"/>
          </p:nvPr>
        </p:nvSpPr>
        <p:spPr>
          <a:xfrm>
            <a:off x="0" y="1196752"/>
            <a:ext cx="9144000" cy="4752528"/>
          </a:xfrm>
        </p:spPr>
        <p:txBody>
          <a:bodyPr>
            <a:normAutofit/>
          </a:bodyPr>
          <a:lstStyle/>
          <a:p>
            <a:pPr marL="685800" indent="-685800" algn="l">
              <a:buClr>
                <a:srgbClr val="FFC000"/>
              </a:buClr>
              <a:buFont typeface="Wingdings" pitchFamily="2" charset="2"/>
              <a:buChar char="Ø"/>
            </a:pPr>
            <a:r>
              <a:rPr lang="en-US" dirty="0" smtClean="0">
                <a:latin typeface="Arial" pitchFamily="34" charset="0"/>
                <a:cs typeface="Arial" pitchFamily="34" charset="0"/>
              </a:rPr>
              <a:t>Why can we </a:t>
            </a:r>
            <a:r>
              <a:rPr lang="en-US" b="1" i="1" u="sng" dirty="0" smtClean="0">
                <a:latin typeface="Arial" pitchFamily="34" charset="0"/>
                <a:cs typeface="Arial" pitchFamily="34" charset="0"/>
              </a:rPr>
              <a:t>trust</a:t>
            </a:r>
            <a:r>
              <a:rPr lang="en-US" dirty="0" smtClean="0">
                <a:latin typeface="Arial" pitchFamily="34" charset="0"/>
                <a:cs typeface="Arial" pitchFamily="34" charset="0"/>
              </a:rPr>
              <a:t> Jesus ?</a:t>
            </a:r>
          </a:p>
          <a:p>
            <a:pPr marL="685800" indent="-685800" algn="l">
              <a:buClr>
                <a:srgbClr val="FFC000"/>
              </a:buClr>
              <a:buFont typeface="Wingdings" pitchFamily="2" charset="2"/>
              <a:buChar char="Ø"/>
            </a:pPr>
            <a:r>
              <a:rPr lang="en-US" dirty="0" smtClean="0">
                <a:latin typeface="Arial" pitchFamily="34" charset="0"/>
                <a:cs typeface="Arial" pitchFamily="34" charset="0"/>
              </a:rPr>
              <a:t>His Word gives life.</a:t>
            </a:r>
          </a:p>
          <a:p>
            <a:pPr marL="685800" indent="-685800" algn="l">
              <a:buClr>
                <a:srgbClr val="FFC000"/>
              </a:buClr>
              <a:buFont typeface="Wingdings" pitchFamily="2" charset="2"/>
              <a:buChar char="Ø"/>
            </a:pPr>
            <a:r>
              <a:rPr lang="en-US" dirty="0" smtClean="0">
                <a:latin typeface="Arial" pitchFamily="34" charset="0"/>
                <a:cs typeface="Arial" pitchFamily="34" charset="0"/>
              </a:rPr>
              <a:t>His Word gives hope.</a:t>
            </a:r>
          </a:p>
          <a:p>
            <a:pPr marL="685800" indent="-685800" algn="l">
              <a:buClr>
                <a:srgbClr val="FFC000"/>
              </a:buClr>
              <a:buFont typeface="Wingdings" pitchFamily="2" charset="2"/>
              <a:buChar char="Ø"/>
            </a:pPr>
            <a:r>
              <a:rPr lang="en-US" dirty="0" smtClean="0">
                <a:latin typeface="Arial" pitchFamily="34" charset="0"/>
                <a:cs typeface="Arial" pitchFamily="34" charset="0"/>
              </a:rPr>
              <a:t>His Word surpasses death.</a:t>
            </a:r>
          </a:p>
          <a:p>
            <a:pPr marL="685800" indent="-685800" algn="l">
              <a:buClr>
                <a:srgbClr val="FFC000"/>
              </a:buClr>
              <a:buFont typeface="Wingdings" pitchFamily="2" charset="2"/>
              <a:buChar char="Ø"/>
            </a:pPr>
            <a:r>
              <a:rPr lang="en-US" dirty="0" smtClean="0">
                <a:latin typeface="Arial" pitchFamily="34" charset="0"/>
                <a:cs typeface="Arial" pitchFamily="34" charset="0"/>
              </a:rPr>
              <a:t>His Word is unlimited power.</a:t>
            </a:r>
          </a:p>
        </p:txBody>
      </p:sp>
      <p:pic>
        <p:nvPicPr>
          <p:cNvPr id="13" name="Content Placeholder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5949279"/>
            <a:ext cx="899592" cy="908721"/>
          </a:xfrm>
          <a:prstGeom prst="rect">
            <a:avLst/>
          </a:prstGeom>
        </p:spPr>
      </p:pic>
    </p:spTree>
    <p:extLst>
      <p:ext uri="{BB962C8B-B14F-4D97-AF65-F5344CB8AC3E}">
        <p14:creationId xmlns:p14="http://schemas.microsoft.com/office/powerpoint/2010/main" val="27130796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1000"/>
                                        <p:tgtEl>
                                          <p:spTgt spid="2"/>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fade">
                                      <p:cBhvr>
                                        <p:cTn id="20" dur="1000"/>
                                        <p:tgtEl>
                                          <p:spTgt spid="11">
                                            <p:txEl>
                                              <p:pRg st="1" end="1"/>
                                            </p:txEl>
                                          </p:spTgt>
                                        </p:tgtEl>
                                      </p:cBhvr>
                                    </p:animEffect>
                                    <p:anim calcmode="lin" valueType="num">
                                      <p:cBhvr>
                                        <p:cTn id="21"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fade">
                                      <p:cBhvr>
                                        <p:cTn id="26" dur="1000"/>
                                        <p:tgtEl>
                                          <p:spTgt spid="11">
                                            <p:txEl>
                                              <p:pRg st="2" end="2"/>
                                            </p:txEl>
                                          </p:spTgt>
                                        </p:tgtEl>
                                      </p:cBhvr>
                                    </p:animEffect>
                                    <p:anim calcmode="lin" valueType="num">
                                      <p:cBhvr>
                                        <p:cTn id="27"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fade">
                                      <p:cBhvr>
                                        <p:cTn id="32" dur="1000"/>
                                        <p:tgtEl>
                                          <p:spTgt spid="11">
                                            <p:txEl>
                                              <p:pRg st="3" end="3"/>
                                            </p:txEl>
                                          </p:spTgt>
                                        </p:tgtEl>
                                      </p:cBhvr>
                                    </p:animEffect>
                                    <p:anim calcmode="lin" valueType="num">
                                      <p:cBhvr>
                                        <p:cTn id="33"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11">
                                            <p:txEl>
                                              <p:pRg st="4" end="4"/>
                                            </p:txEl>
                                          </p:spTgt>
                                        </p:tgtEl>
                                        <p:attrNameLst>
                                          <p:attrName>style.visibility</p:attrName>
                                        </p:attrNameLst>
                                      </p:cBhvr>
                                      <p:to>
                                        <p:strVal val="visible"/>
                                      </p:to>
                                    </p:set>
                                    <p:animEffect transition="in" filter="fade">
                                      <p:cBhvr>
                                        <p:cTn id="38" dur="1000"/>
                                        <p:tgtEl>
                                          <p:spTgt spid="11">
                                            <p:txEl>
                                              <p:pRg st="4" end="4"/>
                                            </p:txEl>
                                          </p:spTgt>
                                        </p:tgtEl>
                                      </p:cBhvr>
                                    </p:animEffect>
                                    <p:anim calcmode="lin" valueType="num">
                                      <p:cBhvr>
                                        <p:cTn id="39"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21" presetClass="entr" presetSubtype="1" fill="hold" grpId="0" nodeType="after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animEffect transition="in" filter="wheel(1)">
                                      <p:cBhvr>
                                        <p:cTn id="44"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noAutofit/>
          </a:bodyPr>
          <a:lstStyle/>
          <a:p>
            <a:r>
              <a:rPr lang="en-US" sz="4400" dirty="0" smtClean="0">
                <a:latin typeface="Arial" pitchFamily="34" charset="0"/>
                <a:cs typeface="Arial" pitchFamily="34" charset="0"/>
              </a:rPr>
              <a:t>This is no pie in the sky promise.</a:t>
            </a:r>
            <a:endParaRPr lang="en-US" sz="4400"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3888432"/>
          </a:xfrm>
        </p:spPr>
        <p:txBody>
          <a:bodyPr/>
          <a:lstStyle/>
          <a:p>
            <a:r>
              <a:rPr lang="en-US" dirty="0" smtClean="0">
                <a:latin typeface="Arial" pitchFamily="34" charset="0"/>
                <a:cs typeface="Arial" pitchFamily="34" charset="0"/>
              </a:rPr>
              <a:t>“So </a:t>
            </a:r>
            <a:r>
              <a:rPr lang="en-US" dirty="0">
                <a:solidFill>
                  <a:srgbClr val="FFC000"/>
                </a:solidFill>
                <a:latin typeface="Arial" pitchFamily="34" charset="0"/>
                <a:cs typeface="Arial" pitchFamily="34" charset="0"/>
              </a:rPr>
              <a:t>Jesus then said </a:t>
            </a:r>
            <a:r>
              <a:rPr lang="en-US" dirty="0">
                <a:latin typeface="Arial" pitchFamily="34" charset="0"/>
                <a:cs typeface="Arial" pitchFamily="34" charset="0"/>
              </a:rPr>
              <a:t>to them </a:t>
            </a:r>
            <a:r>
              <a:rPr lang="en-US" b="1" i="1" u="sng" dirty="0">
                <a:latin typeface="Arial" pitchFamily="34" charset="0"/>
                <a:cs typeface="Arial" pitchFamily="34" charset="0"/>
              </a:rPr>
              <a:t>plainly</a:t>
            </a:r>
            <a:r>
              <a:rPr lang="en-US" dirty="0">
                <a:latin typeface="Arial" pitchFamily="34" charset="0"/>
                <a:cs typeface="Arial" pitchFamily="34" charset="0"/>
              </a:rPr>
              <a:t>, </a:t>
            </a:r>
            <a:r>
              <a:rPr lang="en-US" dirty="0" smtClean="0">
                <a:latin typeface="Arial" pitchFamily="34" charset="0"/>
                <a:cs typeface="Arial" pitchFamily="34" charset="0"/>
              </a:rPr>
              <a:t>‘Lazarus </a:t>
            </a:r>
            <a:r>
              <a:rPr lang="en-US" dirty="0">
                <a:latin typeface="Arial" pitchFamily="34" charset="0"/>
                <a:cs typeface="Arial" pitchFamily="34" charset="0"/>
              </a:rPr>
              <a:t>is </a:t>
            </a:r>
            <a:r>
              <a:rPr lang="en-US" b="1" i="1" u="sng" dirty="0" smtClean="0">
                <a:latin typeface="Arial" pitchFamily="34" charset="0"/>
                <a:cs typeface="Arial" pitchFamily="34" charset="0"/>
              </a:rPr>
              <a:t>dead</a:t>
            </a:r>
            <a:r>
              <a:rPr lang="en-US" dirty="0" smtClean="0">
                <a:latin typeface="Arial" pitchFamily="34" charset="0"/>
                <a:cs typeface="Arial" pitchFamily="34" charset="0"/>
              </a:rPr>
              <a:t>.’</a:t>
            </a:r>
          </a:p>
          <a:p>
            <a:r>
              <a:rPr lang="en-US" b="1" i="1" dirty="0" smtClean="0">
                <a:solidFill>
                  <a:srgbClr val="00FF00"/>
                </a:solidFill>
                <a:latin typeface="Arial" pitchFamily="34" charset="0"/>
                <a:cs typeface="Arial" pitchFamily="34" charset="0"/>
              </a:rPr>
              <a:t>John 11v14 </a:t>
            </a:r>
            <a:r>
              <a:rPr lang="en-US" sz="2400" b="1" i="1" dirty="0" err="1" smtClean="0">
                <a:solidFill>
                  <a:srgbClr val="00FF00"/>
                </a:solidFill>
                <a:latin typeface="Arial" pitchFamily="34" charset="0"/>
                <a:cs typeface="Arial" pitchFamily="34" charset="0"/>
              </a:rPr>
              <a:t>NASB</a:t>
            </a:r>
            <a:endParaRPr lang="en-US" sz="24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a:xfrm>
            <a:off x="11562" y="5157192"/>
            <a:ext cx="8232846" cy="1714399"/>
          </a:xfrm>
        </p:spPr>
        <p:txBody>
          <a:bodyPr/>
          <a:lstStyle/>
          <a:p>
            <a:r>
              <a:rPr lang="en-US" dirty="0" smtClean="0">
                <a:latin typeface="Arial" pitchFamily="34" charset="0"/>
                <a:cs typeface="Arial" pitchFamily="34" charset="0"/>
              </a:rPr>
              <a:t>Jesus is talking about real </a:t>
            </a:r>
            <a:r>
              <a:rPr lang="en-US" u="sng" dirty="0" smtClean="0">
                <a:latin typeface="Arial" pitchFamily="34" charset="0"/>
                <a:cs typeface="Arial" pitchFamily="34" charset="0"/>
              </a:rPr>
              <a:t>physical</a:t>
            </a:r>
            <a:r>
              <a:rPr lang="en-US" dirty="0" smtClean="0">
                <a:latin typeface="Arial" pitchFamily="34" charset="0"/>
                <a:cs typeface="Arial" pitchFamily="34" charset="0"/>
              </a:rPr>
              <a:t> death.</a:t>
            </a:r>
            <a:endParaRPr lang="en-US" dirty="0">
              <a:latin typeface="Arial" pitchFamily="34" charset="0"/>
              <a:cs typeface="Arial" pitchFamily="34" charset="0"/>
            </a:endParaRPr>
          </a:p>
        </p:txBody>
      </p:sp>
    </p:spTree>
    <p:extLst>
      <p:ext uri="{BB962C8B-B14F-4D97-AF65-F5344CB8AC3E}">
        <p14:creationId xmlns:p14="http://schemas.microsoft.com/office/powerpoint/2010/main" val="13573837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endParaRPr lang="en-US" dirty="0">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We will all die some day.</a:t>
            </a:r>
            <a:endParaRPr lang="en-US" dirty="0">
              <a:latin typeface="Arial" pitchFamily="34" charset="0"/>
              <a:cs typeface="Arial" pitchFamily="34" charset="0"/>
            </a:endParaRPr>
          </a:p>
        </p:txBody>
      </p:sp>
      <p:sp>
        <p:nvSpPr>
          <p:cNvPr id="5" name="Content Placeholder 4"/>
          <p:cNvSpPr>
            <a:spLocks noGrp="1"/>
          </p:cNvSpPr>
          <p:nvPr>
            <p:ph sz="half" idx="1"/>
          </p:nvPr>
        </p:nvSpPr>
        <p:spPr/>
        <p:txBody>
          <a:bodyPr/>
          <a:lstStyle/>
          <a:p>
            <a:endParaRPr lang="en-US"/>
          </a:p>
        </p:txBody>
      </p:sp>
      <p:pic>
        <p:nvPicPr>
          <p:cNvPr id="1027" name="Picture 3" descr="C:\Documents and Settings\Howland\Local Settings\Temporary Internet Files\Content.IE5\E3TLFKN1\MP90040048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339"/>
            <a:ext cx="9144000" cy="6093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1235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1666326"/>
          </a:xfrm>
        </p:spPr>
        <p:txBody>
          <a:bodyPr>
            <a:noAutofit/>
          </a:bodyPr>
          <a:lstStyle/>
          <a:p>
            <a:r>
              <a:rPr lang="en-US" sz="4900" dirty="0" smtClean="0">
                <a:latin typeface="Arial" pitchFamily="34" charset="0"/>
                <a:cs typeface="Arial" pitchFamily="34" charset="0"/>
              </a:rPr>
              <a:t>“Death” or “die” is mentioned in this short story 12x.</a:t>
            </a:r>
            <a:endParaRPr lang="en-US" sz="4900" dirty="0">
              <a:latin typeface="Arial" pitchFamily="34" charset="0"/>
              <a:cs typeface="Arial" pitchFamily="34" charset="0"/>
            </a:endParaRPr>
          </a:p>
        </p:txBody>
      </p:sp>
      <p:sp>
        <p:nvSpPr>
          <p:cNvPr id="3" name="Content Placeholder 2"/>
          <p:cNvSpPr>
            <a:spLocks noGrp="1"/>
          </p:cNvSpPr>
          <p:nvPr>
            <p:ph sz="half" idx="1"/>
          </p:nvPr>
        </p:nvSpPr>
        <p:spPr>
          <a:xfrm>
            <a:off x="0" y="1988840"/>
            <a:ext cx="9144000" cy="3960440"/>
          </a:xfrm>
        </p:spPr>
        <p:txBody>
          <a:bodyPr/>
          <a:lstStyle/>
          <a:p>
            <a:r>
              <a:rPr lang="en-US" i="1" dirty="0" smtClean="0">
                <a:latin typeface="Arial" pitchFamily="34" charset="0"/>
                <a:cs typeface="Arial" pitchFamily="34" charset="0"/>
              </a:rPr>
              <a:t>A word </a:t>
            </a:r>
            <a:r>
              <a:rPr lang="en-US" i="1" u="sng" dirty="0" smtClean="0">
                <a:latin typeface="Arial" pitchFamily="34" charset="0"/>
                <a:cs typeface="Arial" pitchFamily="34" charset="0"/>
              </a:rPr>
              <a:t>repeated</a:t>
            </a:r>
            <a:r>
              <a:rPr lang="en-US" i="1" dirty="0" smtClean="0">
                <a:latin typeface="Arial" pitchFamily="34" charset="0"/>
                <a:cs typeface="Arial" pitchFamily="34" charset="0"/>
              </a:rPr>
              <a:t> so many times shows us what a text is about.</a:t>
            </a:r>
          </a:p>
          <a:p>
            <a:endParaRPr lang="en-US" sz="1000" i="1" dirty="0" smtClean="0">
              <a:latin typeface="Arial" pitchFamily="34" charset="0"/>
              <a:cs typeface="Arial" pitchFamily="34" charset="0"/>
            </a:endParaRPr>
          </a:p>
          <a:p>
            <a:r>
              <a:rPr lang="en-US" i="1" dirty="0" smtClean="0">
                <a:solidFill>
                  <a:srgbClr val="FF6600"/>
                </a:solidFill>
                <a:latin typeface="Arial" pitchFamily="34" charset="0"/>
                <a:cs typeface="Arial" pitchFamily="34" charset="0"/>
              </a:rPr>
              <a:t>Here </a:t>
            </a:r>
            <a:r>
              <a:rPr lang="en-US" i="1" u="sng" dirty="0">
                <a:solidFill>
                  <a:srgbClr val="FF6600"/>
                </a:solidFill>
                <a:latin typeface="Arial" pitchFamily="34" charset="0"/>
                <a:cs typeface="Arial" pitchFamily="34" charset="0"/>
              </a:rPr>
              <a:t>d</a:t>
            </a:r>
            <a:r>
              <a:rPr lang="en-US" i="1" u="sng" dirty="0" smtClean="0">
                <a:solidFill>
                  <a:srgbClr val="FF6600"/>
                </a:solidFill>
                <a:latin typeface="Arial" pitchFamily="34" charset="0"/>
                <a:cs typeface="Arial" pitchFamily="34" charset="0"/>
              </a:rPr>
              <a:t>eath</a:t>
            </a:r>
            <a:r>
              <a:rPr lang="en-US" i="1" dirty="0" smtClean="0">
                <a:solidFill>
                  <a:srgbClr val="FF6600"/>
                </a:solidFill>
                <a:latin typeface="Arial" pitchFamily="34" charset="0"/>
                <a:cs typeface="Arial" pitchFamily="34" charset="0"/>
              </a:rPr>
              <a:t> is the context into which Jesus brings His Word.</a:t>
            </a: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Jesus Word brings </a:t>
            </a:r>
            <a:r>
              <a:rPr lang="en-US" u="sng" dirty="0" smtClean="0">
                <a:latin typeface="Arial" pitchFamily="34" charset="0"/>
                <a:cs typeface="Arial" pitchFamily="34" charset="0"/>
              </a:rPr>
              <a:t>hope</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42924332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normAutofit fontScale="90000"/>
          </a:bodyPr>
          <a:lstStyle/>
          <a:p>
            <a:r>
              <a:rPr lang="en-US" dirty="0" smtClean="0">
                <a:latin typeface="Arial" pitchFamily="34" charset="0"/>
                <a:cs typeface="Arial" pitchFamily="34" charset="0"/>
              </a:rPr>
              <a:t>What other words are repeated ?</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normAutofit fontScale="92500" lnSpcReduction="10000"/>
          </a:bodyPr>
          <a:lstStyle/>
          <a:p>
            <a:r>
              <a:rPr lang="en-US" b="1" i="1" dirty="0" err="1" smtClean="0">
                <a:solidFill>
                  <a:srgbClr val="FFC000"/>
                </a:solidFill>
                <a:latin typeface="Arial" pitchFamily="34" charset="0"/>
                <a:cs typeface="Arial" pitchFamily="34" charset="0"/>
              </a:rPr>
              <a:t>Vs</a:t>
            </a:r>
            <a:r>
              <a:rPr lang="en-US" b="1" i="1" dirty="0" smtClean="0">
                <a:solidFill>
                  <a:srgbClr val="FFC000"/>
                </a:solidFill>
                <a:latin typeface="Arial" pitchFamily="34" charset="0"/>
                <a:cs typeface="Arial" pitchFamily="34" charset="0"/>
              </a:rPr>
              <a:t> 1-6 </a:t>
            </a:r>
            <a:r>
              <a:rPr lang="en-US" u="sng" dirty="0" smtClean="0">
                <a:latin typeface="Arial" pitchFamily="34" charset="0"/>
                <a:cs typeface="Arial" pitchFamily="34" charset="0"/>
              </a:rPr>
              <a:t>Sick</a:t>
            </a:r>
            <a:r>
              <a:rPr lang="en-US" dirty="0" smtClean="0">
                <a:latin typeface="Arial" pitchFamily="34" charset="0"/>
                <a:cs typeface="Arial" pitchFamily="34" charset="0"/>
              </a:rPr>
              <a:t> is repeated 5x</a:t>
            </a:r>
          </a:p>
          <a:p>
            <a:r>
              <a:rPr lang="en-US" b="1" i="1" dirty="0" err="1" smtClean="0">
                <a:solidFill>
                  <a:srgbClr val="FFC000"/>
                </a:solidFill>
                <a:latin typeface="Arial" pitchFamily="34" charset="0"/>
                <a:cs typeface="Arial" pitchFamily="34" charset="0"/>
              </a:rPr>
              <a:t>Vs</a:t>
            </a:r>
            <a:r>
              <a:rPr lang="en-US" b="1" i="1" dirty="0" smtClean="0">
                <a:solidFill>
                  <a:srgbClr val="FFC000"/>
                </a:solidFill>
                <a:latin typeface="Arial" pitchFamily="34" charset="0"/>
                <a:cs typeface="Arial" pitchFamily="34" charset="0"/>
              </a:rPr>
              <a:t> 7-16 </a:t>
            </a:r>
            <a:r>
              <a:rPr lang="en-US" u="sng" dirty="0" smtClean="0">
                <a:latin typeface="Arial" pitchFamily="34" charset="0"/>
                <a:cs typeface="Arial" pitchFamily="34" charset="0"/>
              </a:rPr>
              <a:t>Go</a:t>
            </a:r>
            <a:r>
              <a:rPr lang="en-US" dirty="0" smtClean="0">
                <a:latin typeface="Arial" pitchFamily="34" charset="0"/>
                <a:cs typeface="Arial" pitchFamily="34" charset="0"/>
              </a:rPr>
              <a:t> is repeated 5x</a:t>
            </a:r>
          </a:p>
          <a:p>
            <a:r>
              <a:rPr lang="en-US" b="1" i="1" dirty="0" err="1" smtClean="0">
                <a:solidFill>
                  <a:srgbClr val="FFC000"/>
                </a:solidFill>
                <a:latin typeface="Arial" pitchFamily="34" charset="0"/>
                <a:cs typeface="Arial" pitchFamily="34" charset="0"/>
              </a:rPr>
              <a:t>Vs</a:t>
            </a:r>
            <a:r>
              <a:rPr lang="en-US" b="1" i="1" dirty="0" smtClean="0">
                <a:solidFill>
                  <a:srgbClr val="FFC000"/>
                </a:solidFill>
                <a:latin typeface="Arial" pitchFamily="34" charset="0"/>
                <a:cs typeface="Arial" pitchFamily="34" charset="0"/>
              </a:rPr>
              <a:t> 17-38 </a:t>
            </a:r>
            <a:r>
              <a:rPr lang="en-US" u="sng" dirty="0" smtClean="0">
                <a:latin typeface="Arial" pitchFamily="34" charset="0"/>
                <a:cs typeface="Arial" pitchFamily="34" charset="0"/>
              </a:rPr>
              <a:t>Come</a:t>
            </a:r>
            <a:r>
              <a:rPr lang="en-US" dirty="0" smtClean="0">
                <a:latin typeface="Arial" pitchFamily="34" charset="0"/>
                <a:cs typeface="Arial" pitchFamily="34" charset="0"/>
              </a:rPr>
              <a:t> is repeated 10x</a:t>
            </a:r>
          </a:p>
          <a:p>
            <a:r>
              <a:rPr lang="en-US" b="1" i="1" dirty="0" err="1" smtClean="0">
                <a:solidFill>
                  <a:srgbClr val="FFC000"/>
                </a:solidFill>
                <a:latin typeface="Arial" pitchFamily="34" charset="0"/>
                <a:cs typeface="Arial" pitchFamily="34" charset="0"/>
              </a:rPr>
              <a:t>Vs</a:t>
            </a:r>
            <a:r>
              <a:rPr lang="en-US" b="1" i="1" dirty="0" smtClean="0">
                <a:solidFill>
                  <a:srgbClr val="FFC000"/>
                </a:solidFill>
                <a:latin typeface="Arial" pitchFamily="34" charset="0"/>
                <a:cs typeface="Arial" pitchFamily="34" charset="0"/>
              </a:rPr>
              <a:t> 29-44 </a:t>
            </a:r>
            <a:r>
              <a:rPr lang="en-US" u="sng" dirty="0" smtClean="0">
                <a:latin typeface="Arial" pitchFamily="34" charset="0"/>
                <a:cs typeface="Arial" pitchFamily="34" charset="0"/>
              </a:rPr>
              <a:t>Said</a:t>
            </a:r>
            <a:r>
              <a:rPr lang="en-US" dirty="0" smtClean="0">
                <a:latin typeface="Arial" pitchFamily="34" charset="0"/>
                <a:cs typeface="Arial" pitchFamily="34" charset="0"/>
              </a:rPr>
              <a:t> is repeated 6x</a:t>
            </a:r>
          </a:p>
          <a:p>
            <a:r>
              <a:rPr lang="en-US" b="1" i="1" dirty="0" err="1" smtClean="0">
                <a:solidFill>
                  <a:srgbClr val="FFC000"/>
                </a:solidFill>
                <a:latin typeface="Arial" pitchFamily="34" charset="0"/>
                <a:cs typeface="Arial" pitchFamily="34" charset="0"/>
              </a:rPr>
              <a:t>Vs</a:t>
            </a:r>
            <a:r>
              <a:rPr lang="en-US" b="1" i="1" dirty="0" smtClean="0">
                <a:solidFill>
                  <a:srgbClr val="FFC000"/>
                </a:solidFill>
                <a:latin typeface="Arial" pitchFamily="34" charset="0"/>
                <a:cs typeface="Arial" pitchFamily="34" charset="0"/>
              </a:rPr>
              <a:t> 45-57 </a:t>
            </a:r>
            <a:r>
              <a:rPr lang="en-US" dirty="0" smtClean="0">
                <a:latin typeface="Arial" pitchFamily="34" charset="0"/>
                <a:cs typeface="Arial" pitchFamily="34" charset="0"/>
              </a:rPr>
              <a:t>Chief priests and </a:t>
            </a:r>
            <a:r>
              <a:rPr lang="en-US" u="sng" dirty="0" smtClean="0">
                <a:latin typeface="Arial" pitchFamily="34" charset="0"/>
                <a:cs typeface="Arial" pitchFamily="34" charset="0"/>
              </a:rPr>
              <a:t>Pharisees</a:t>
            </a:r>
            <a:r>
              <a:rPr lang="en-US" dirty="0" smtClean="0">
                <a:latin typeface="Arial" pitchFamily="34" charset="0"/>
                <a:cs typeface="Arial" pitchFamily="34" charset="0"/>
              </a:rPr>
              <a:t> are mentioned 7x</a:t>
            </a:r>
            <a:endParaRPr lang="en-US" dirty="0">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These are </a:t>
            </a:r>
            <a:r>
              <a:rPr lang="en-US" u="sng" dirty="0" smtClean="0">
                <a:latin typeface="Arial" pitchFamily="34" charset="0"/>
                <a:cs typeface="Arial" pitchFamily="34" charset="0"/>
              </a:rPr>
              <a:t>five</a:t>
            </a:r>
            <a:r>
              <a:rPr lang="en-US" dirty="0" smtClean="0">
                <a:latin typeface="Arial" pitchFamily="34" charset="0"/>
                <a:cs typeface="Arial" pitchFamily="34" charset="0"/>
              </a:rPr>
              <a:t> key words.</a:t>
            </a:r>
            <a:endParaRPr lang="en-US" dirty="0">
              <a:latin typeface="Arial" pitchFamily="34" charset="0"/>
              <a:cs typeface="Arial" pitchFamily="34" charset="0"/>
            </a:endParaRPr>
          </a:p>
        </p:txBody>
      </p:sp>
    </p:spTree>
    <p:extLst>
      <p:ext uri="{BB962C8B-B14F-4D97-AF65-F5344CB8AC3E}">
        <p14:creationId xmlns:p14="http://schemas.microsoft.com/office/powerpoint/2010/main" val="36518491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14" presetClass="entr" presetSubtype="10" fill="hold" grpId="0" nodeType="after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41"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endParaRPr lang="en-US" dirty="0">
              <a:latin typeface="Arial" pitchFamily="34" charset="0"/>
              <a:cs typeface="Arial" pitchFamily="34" charset="0"/>
            </a:endParaRPr>
          </a:p>
        </p:txBody>
      </p:sp>
      <p:sp>
        <p:nvSpPr>
          <p:cNvPr id="4" name="Content Placeholder 3"/>
          <p:cNvSpPr>
            <a:spLocks noGrp="1"/>
          </p:cNvSpPr>
          <p:nvPr>
            <p:ph sz="half" idx="2"/>
          </p:nvPr>
        </p:nvSpPr>
        <p:spPr>
          <a:xfrm>
            <a:off x="11562" y="5202956"/>
            <a:ext cx="8232846" cy="1668636"/>
          </a:xfrm>
        </p:spPr>
        <p:txBody>
          <a:bodyPr/>
          <a:lstStyle/>
          <a:p>
            <a:r>
              <a:rPr lang="en-US" dirty="0" smtClean="0">
                <a:latin typeface="Arial" pitchFamily="34" charset="0"/>
                <a:cs typeface="Arial" pitchFamily="34" charset="0"/>
              </a:rPr>
              <a:t>Jesus has a Word for those who are </a:t>
            </a:r>
            <a:r>
              <a:rPr lang="en-US" u="sng" dirty="0" smtClean="0">
                <a:latin typeface="Arial" pitchFamily="34" charset="0"/>
                <a:cs typeface="Arial" pitchFamily="34" charset="0"/>
              </a:rPr>
              <a:t>sick</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5" name="Content Placeholder 4"/>
          <p:cNvSpPr>
            <a:spLocks noGrp="1"/>
          </p:cNvSpPr>
          <p:nvPr>
            <p:ph sz="half" idx="1"/>
          </p:nvPr>
        </p:nvSpPr>
        <p:spPr>
          <a:xfrm>
            <a:off x="0" y="908720"/>
            <a:ext cx="9144000" cy="4294235"/>
          </a:xfrm>
        </p:spPr>
        <p:txBody>
          <a:bodyPr/>
          <a:lstStyle/>
          <a:p>
            <a:endParaRPr lang="en-US" dirty="0"/>
          </a:p>
        </p:txBody>
      </p:sp>
      <p:pic>
        <p:nvPicPr>
          <p:cNvPr id="2052" name="Picture 4" descr="C:\Documents and Settings\Howland\Local Settings\Temporary Internet Files\Content.IE5\28MVCITM\MP90040156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096" y="332656"/>
            <a:ext cx="7308304" cy="4870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6354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normAutofit fontScale="90000"/>
          </a:bodyPr>
          <a:lstStyle/>
          <a:p>
            <a:r>
              <a:rPr lang="en-US" dirty="0" smtClean="0">
                <a:latin typeface="Arial" pitchFamily="34" charset="0"/>
                <a:cs typeface="Arial" pitchFamily="34" charset="0"/>
              </a:rPr>
              <a:t>John 11v1-6 is about being </a:t>
            </a:r>
            <a:r>
              <a:rPr lang="en-US" u="sng" dirty="0" smtClean="0">
                <a:latin typeface="Arial" pitchFamily="34" charset="0"/>
                <a:cs typeface="Arial" pitchFamily="34" charset="0"/>
              </a:rPr>
              <a:t>sick</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normAutofit fontScale="77500" lnSpcReduction="20000"/>
          </a:bodyPr>
          <a:lstStyle/>
          <a:p>
            <a:r>
              <a:rPr lang="en-US" dirty="0" smtClean="0">
                <a:latin typeface="Arial" pitchFamily="34" charset="0"/>
                <a:cs typeface="Arial" pitchFamily="34" charset="0"/>
              </a:rPr>
              <a:t>“Now </a:t>
            </a:r>
            <a:r>
              <a:rPr lang="en-US" dirty="0">
                <a:latin typeface="Arial" pitchFamily="34" charset="0"/>
                <a:cs typeface="Arial" pitchFamily="34" charset="0"/>
              </a:rPr>
              <a:t>a certain man was </a:t>
            </a:r>
            <a:r>
              <a:rPr lang="en-US" b="1" i="1" u="sng" dirty="0">
                <a:latin typeface="Arial" pitchFamily="34" charset="0"/>
                <a:cs typeface="Arial" pitchFamily="34" charset="0"/>
              </a:rPr>
              <a:t>sick</a:t>
            </a:r>
            <a:r>
              <a:rPr lang="en-US" dirty="0">
                <a:latin typeface="Arial" pitchFamily="34" charset="0"/>
                <a:cs typeface="Arial" pitchFamily="34" charset="0"/>
              </a:rPr>
              <a:t>, Lazarus of Bethany, the village of Mary and her sister Martha</a:t>
            </a:r>
            <a:r>
              <a:rPr lang="en-US" dirty="0" smtClean="0">
                <a:latin typeface="Arial" pitchFamily="34" charset="0"/>
                <a:cs typeface="Arial" pitchFamily="34" charset="0"/>
              </a:rPr>
              <a:t>.  </a:t>
            </a:r>
            <a:r>
              <a:rPr lang="en-US" dirty="0">
                <a:latin typeface="Arial" pitchFamily="34" charset="0"/>
                <a:cs typeface="Arial" pitchFamily="34" charset="0"/>
              </a:rPr>
              <a:t>It was the Mary who anointed the Lord with ointment, and wiped His feet with her hair, whose brother Lazarus was </a:t>
            </a:r>
            <a:r>
              <a:rPr lang="en-US" b="1" i="1" u="sng" dirty="0">
                <a:latin typeface="Arial" pitchFamily="34" charset="0"/>
                <a:cs typeface="Arial" pitchFamily="34" charset="0"/>
              </a:rPr>
              <a:t>sick</a:t>
            </a:r>
            <a:r>
              <a:rPr lang="en-US" dirty="0" smtClean="0">
                <a:latin typeface="Arial" pitchFamily="34" charset="0"/>
                <a:cs typeface="Arial" pitchFamily="34" charset="0"/>
              </a:rPr>
              <a:t>.  </a:t>
            </a:r>
            <a:r>
              <a:rPr lang="en-US" dirty="0">
                <a:latin typeface="Arial" pitchFamily="34" charset="0"/>
                <a:cs typeface="Arial" pitchFamily="34" charset="0"/>
              </a:rPr>
              <a:t>So the sisters sent word to Him, saying, </a:t>
            </a:r>
            <a:r>
              <a:rPr lang="en-US" dirty="0" smtClean="0">
                <a:latin typeface="Arial" pitchFamily="34" charset="0"/>
                <a:cs typeface="Arial" pitchFamily="34" charset="0"/>
              </a:rPr>
              <a:t>‘Lord</a:t>
            </a:r>
            <a:r>
              <a:rPr lang="en-US" dirty="0">
                <a:latin typeface="Arial" pitchFamily="34" charset="0"/>
                <a:cs typeface="Arial" pitchFamily="34" charset="0"/>
              </a:rPr>
              <a:t>, behold, he whom You </a:t>
            </a:r>
            <a:r>
              <a:rPr lang="en-US" i="1" u="sng" dirty="0">
                <a:solidFill>
                  <a:srgbClr val="FFC000"/>
                </a:solidFill>
                <a:latin typeface="Arial" pitchFamily="34" charset="0"/>
                <a:cs typeface="Arial" pitchFamily="34" charset="0"/>
              </a:rPr>
              <a:t>love</a:t>
            </a:r>
            <a:r>
              <a:rPr lang="en-US" dirty="0">
                <a:latin typeface="Arial" pitchFamily="34" charset="0"/>
                <a:cs typeface="Arial" pitchFamily="34" charset="0"/>
              </a:rPr>
              <a:t> is </a:t>
            </a:r>
            <a:r>
              <a:rPr lang="en-US" b="1" i="1" u="sng" dirty="0">
                <a:latin typeface="Arial" pitchFamily="34" charset="0"/>
                <a:cs typeface="Arial" pitchFamily="34" charset="0"/>
              </a:rPr>
              <a:t>sick</a:t>
            </a:r>
            <a:r>
              <a:rPr lang="en-US" dirty="0" smtClean="0">
                <a:latin typeface="Arial" pitchFamily="34" charset="0"/>
                <a:cs typeface="Arial" pitchFamily="34" charset="0"/>
              </a:rPr>
              <a:t>.’ ”</a:t>
            </a:r>
            <a:endParaRPr lang="en-US" dirty="0">
              <a:latin typeface="Arial" pitchFamily="34" charset="0"/>
              <a:cs typeface="Arial" pitchFamily="34" charset="0"/>
            </a:endParaRPr>
          </a:p>
          <a:p>
            <a:r>
              <a:rPr lang="en-US" b="1" i="1" dirty="0" smtClean="0">
                <a:solidFill>
                  <a:srgbClr val="00FF00"/>
                </a:solidFill>
                <a:latin typeface="Arial" pitchFamily="34" charset="0"/>
                <a:cs typeface="Arial" pitchFamily="34" charset="0"/>
              </a:rPr>
              <a:t>John 11v1-3 </a:t>
            </a:r>
            <a:r>
              <a:rPr lang="en-US" sz="2400" b="1" i="1" dirty="0" err="1" smtClean="0">
                <a:solidFill>
                  <a:srgbClr val="00FF00"/>
                </a:solidFill>
                <a:latin typeface="Arial" pitchFamily="34" charset="0"/>
                <a:cs typeface="Arial" pitchFamily="34" charset="0"/>
              </a:rPr>
              <a:t>NASB</a:t>
            </a:r>
            <a:endParaRPr lang="en-US" sz="24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sz="4900" dirty="0" smtClean="0">
                <a:latin typeface="Arial" pitchFamily="34" charset="0"/>
                <a:cs typeface="Arial" pitchFamily="34" charset="0"/>
              </a:rPr>
              <a:t>Jesus’ love never changes.</a:t>
            </a:r>
            <a:endParaRPr lang="en-US" sz="4900" dirty="0">
              <a:latin typeface="Arial" pitchFamily="34" charset="0"/>
              <a:cs typeface="Arial" pitchFamily="34" charset="0"/>
            </a:endParaRPr>
          </a:p>
        </p:txBody>
      </p:sp>
    </p:spTree>
    <p:extLst>
      <p:ext uri="{BB962C8B-B14F-4D97-AF65-F5344CB8AC3E}">
        <p14:creationId xmlns:p14="http://schemas.microsoft.com/office/powerpoint/2010/main" val="38611267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noAutofit/>
          </a:bodyPr>
          <a:lstStyle/>
          <a:p>
            <a:r>
              <a:rPr lang="en-US" sz="4800" dirty="0" smtClean="0">
                <a:latin typeface="Arial" pitchFamily="34" charset="0"/>
                <a:cs typeface="Arial" pitchFamily="34" charset="0"/>
              </a:rPr>
              <a:t>Why does He allow suffering ?</a:t>
            </a:r>
            <a:endParaRPr lang="en-US" sz="4800"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normAutofit fontScale="77500" lnSpcReduction="20000"/>
          </a:bodyPr>
          <a:lstStyle/>
          <a:p>
            <a:r>
              <a:rPr lang="en-US" dirty="0" smtClean="0">
                <a:latin typeface="Arial" pitchFamily="34" charset="0"/>
                <a:cs typeface="Arial" pitchFamily="34" charset="0"/>
              </a:rPr>
              <a:t>“But </a:t>
            </a:r>
            <a:r>
              <a:rPr lang="en-US" dirty="0">
                <a:latin typeface="Arial" pitchFamily="34" charset="0"/>
                <a:cs typeface="Arial" pitchFamily="34" charset="0"/>
              </a:rPr>
              <a:t>when Jesus heard this, He said, </a:t>
            </a:r>
            <a:r>
              <a:rPr lang="en-US" dirty="0" smtClean="0">
                <a:latin typeface="Arial" pitchFamily="34" charset="0"/>
                <a:cs typeface="Arial" pitchFamily="34" charset="0"/>
              </a:rPr>
              <a:t>‘This </a:t>
            </a:r>
            <a:r>
              <a:rPr lang="en-US" i="1" u="sng" dirty="0">
                <a:solidFill>
                  <a:srgbClr val="FFC000"/>
                </a:solidFill>
                <a:latin typeface="Arial" pitchFamily="34" charset="0"/>
                <a:cs typeface="Arial" pitchFamily="34" charset="0"/>
              </a:rPr>
              <a:t>sickness is not to end in death</a:t>
            </a:r>
            <a:r>
              <a:rPr lang="en-US" dirty="0">
                <a:latin typeface="Arial" pitchFamily="34" charset="0"/>
                <a:cs typeface="Arial" pitchFamily="34" charset="0"/>
              </a:rPr>
              <a:t>, but for the glory of God, so that the Son of God may be glorified by it</a:t>
            </a:r>
            <a:r>
              <a:rPr lang="en-US" dirty="0" smtClean="0">
                <a:latin typeface="Arial" pitchFamily="34" charset="0"/>
                <a:cs typeface="Arial" pitchFamily="34" charset="0"/>
              </a:rPr>
              <a:t>.’  </a:t>
            </a:r>
            <a:r>
              <a:rPr lang="en-US" dirty="0">
                <a:latin typeface="Arial" pitchFamily="34" charset="0"/>
                <a:cs typeface="Arial" pitchFamily="34" charset="0"/>
              </a:rPr>
              <a:t>Now Jesus </a:t>
            </a:r>
            <a:r>
              <a:rPr lang="en-US" sz="6500" b="1" i="1" u="sng" dirty="0">
                <a:latin typeface="Arial" pitchFamily="34" charset="0"/>
                <a:cs typeface="Arial" pitchFamily="34" charset="0"/>
              </a:rPr>
              <a:t>loved</a:t>
            </a:r>
            <a:r>
              <a:rPr lang="en-US" dirty="0">
                <a:latin typeface="Arial" pitchFamily="34" charset="0"/>
                <a:cs typeface="Arial" pitchFamily="34" charset="0"/>
              </a:rPr>
              <a:t> Martha and her sister and Lazarus</a:t>
            </a:r>
            <a:r>
              <a:rPr lang="en-US" dirty="0" smtClean="0">
                <a:latin typeface="Arial" pitchFamily="34" charset="0"/>
                <a:cs typeface="Arial" pitchFamily="34" charset="0"/>
              </a:rPr>
              <a:t>.  </a:t>
            </a:r>
            <a:r>
              <a:rPr lang="en-US" dirty="0">
                <a:latin typeface="Arial" pitchFamily="34" charset="0"/>
                <a:cs typeface="Arial" pitchFamily="34" charset="0"/>
              </a:rPr>
              <a:t>So when He heard that he was sick, </a:t>
            </a:r>
            <a:r>
              <a:rPr lang="en-US" i="1" u="sng" dirty="0">
                <a:solidFill>
                  <a:srgbClr val="FFC000"/>
                </a:solidFill>
                <a:latin typeface="Arial" pitchFamily="34" charset="0"/>
                <a:cs typeface="Arial" pitchFamily="34" charset="0"/>
              </a:rPr>
              <a:t>He then stayed</a:t>
            </a:r>
            <a:r>
              <a:rPr lang="en-US" dirty="0">
                <a:latin typeface="Arial" pitchFamily="34" charset="0"/>
                <a:cs typeface="Arial" pitchFamily="34" charset="0"/>
              </a:rPr>
              <a:t> two days longer in the place where He was</a:t>
            </a:r>
            <a:r>
              <a:rPr lang="en-US" dirty="0" smtClean="0">
                <a:latin typeface="Arial" pitchFamily="34" charset="0"/>
                <a:cs typeface="Arial" pitchFamily="34" charset="0"/>
              </a:rPr>
              <a:t>.” </a:t>
            </a:r>
            <a:endParaRPr lang="en-US" dirty="0">
              <a:latin typeface="Arial" pitchFamily="34" charset="0"/>
              <a:cs typeface="Arial" pitchFamily="34" charset="0"/>
            </a:endParaRPr>
          </a:p>
          <a:p>
            <a:r>
              <a:rPr lang="en-US" b="1" i="1" dirty="0">
                <a:solidFill>
                  <a:srgbClr val="00FF00"/>
                </a:solidFill>
                <a:latin typeface="Arial" pitchFamily="34" charset="0"/>
                <a:cs typeface="Arial" pitchFamily="34" charset="0"/>
              </a:rPr>
              <a:t>John </a:t>
            </a:r>
            <a:r>
              <a:rPr lang="en-US" b="1" i="1" dirty="0" smtClean="0">
                <a:solidFill>
                  <a:srgbClr val="00FF00"/>
                </a:solidFill>
                <a:latin typeface="Arial" pitchFamily="34" charset="0"/>
                <a:cs typeface="Arial" pitchFamily="34" charset="0"/>
              </a:rPr>
              <a:t>11v4-6 </a:t>
            </a:r>
            <a:r>
              <a:rPr lang="en-US" sz="3100" b="1" i="1" dirty="0" err="1" smtClean="0">
                <a:solidFill>
                  <a:srgbClr val="00FF00"/>
                </a:solidFill>
                <a:latin typeface="Arial" pitchFamily="34" charset="0"/>
                <a:cs typeface="Arial" pitchFamily="34" charset="0"/>
              </a:rPr>
              <a:t>NASB</a:t>
            </a:r>
            <a:endParaRPr lang="en-US" sz="31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He wants us to </a:t>
            </a:r>
            <a:r>
              <a:rPr lang="en-US" u="sng" dirty="0" smtClean="0">
                <a:latin typeface="Arial" pitchFamily="34" charset="0"/>
                <a:cs typeface="Arial" pitchFamily="34" charset="0"/>
              </a:rPr>
              <a:t>trust</a:t>
            </a:r>
            <a:r>
              <a:rPr lang="en-US" dirty="0" smtClean="0">
                <a:latin typeface="Arial" pitchFamily="34" charset="0"/>
                <a:cs typeface="Arial" pitchFamily="34" charset="0"/>
              </a:rPr>
              <a:t> Him.</a:t>
            </a:r>
            <a:endParaRPr lang="en-US" dirty="0">
              <a:latin typeface="Arial" pitchFamily="34" charset="0"/>
              <a:cs typeface="Arial" pitchFamily="34" charset="0"/>
            </a:endParaRPr>
          </a:p>
        </p:txBody>
      </p:sp>
    </p:spTree>
    <p:extLst>
      <p:ext uri="{BB962C8B-B14F-4D97-AF65-F5344CB8AC3E}">
        <p14:creationId xmlns:p14="http://schemas.microsoft.com/office/powerpoint/2010/main" val="23924578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TotalTime>
  <Words>2390</Words>
  <Application>Microsoft Office PowerPoint</Application>
  <PresentationFormat>On-screen Show (4:3)</PresentationFormat>
  <Paragraphs>194</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Narrow</vt:lpstr>
      <vt:lpstr>Calibri</vt:lpstr>
      <vt:lpstr>Wingdings</vt:lpstr>
      <vt:lpstr>Office Theme</vt:lpstr>
      <vt:lpstr>All the Bible in its Context</vt:lpstr>
      <vt:lpstr>There is no greater promise !</vt:lpstr>
      <vt:lpstr>This is no pie in the sky promise.</vt:lpstr>
      <vt:lpstr>PowerPoint Presentation</vt:lpstr>
      <vt:lpstr>“Death” or “die” is mentioned in this short story 12x.</vt:lpstr>
      <vt:lpstr>What other words are repeated ?</vt:lpstr>
      <vt:lpstr>PowerPoint Presentation</vt:lpstr>
      <vt:lpstr>John 11v1-6 is about being sick.</vt:lpstr>
      <vt:lpstr>Why does He allow suffering ?</vt:lpstr>
      <vt:lpstr>PowerPoint Presentation</vt:lpstr>
      <vt:lpstr>John 11v7-16 is about going.</vt:lpstr>
      <vt:lpstr>He is going to end death.</vt:lpstr>
      <vt:lpstr>When He decides to go is always the right time.</vt:lpstr>
      <vt:lpstr>PowerPoint Presentation</vt:lpstr>
      <vt:lpstr>Jesus waits for us to come.</vt:lpstr>
      <vt:lpstr>His Word is an offer of life.</vt:lpstr>
      <vt:lpstr>John 11v39-44 “Jesus said” 6x</vt:lpstr>
      <vt:lpstr>PowerPoint Presentation</vt:lpstr>
      <vt:lpstr>His Word can raise the dead.</vt:lpstr>
      <vt:lpstr>Review, react and remember:</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Arizona Bible Courses</dc:creator>
  <cp:lastModifiedBy>www.AzBible.yolasite.com</cp:lastModifiedBy>
  <cp:revision>121</cp:revision>
  <dcterms:created xsi:type="dcterms:W3CDTF">2010-11-10T08:57:02Z</dcterms:created>
  <dcterms:modified xsi:type="dcterms:W3CDTF">2015-02-06T21:51:10Z</dcterms:modified>
</cp:coreProperties>
</file>