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7" r:id="rId3"/>
    <p:sldId id="261" r:id="rId4"/>
    <p:sldId id="262" r:id="rId5"/>
    <p:sldId id="263" r:id="rId6"/>
    <p:sldId id="264" r:id="rId7"/>
    <p:sldId id="265" r:id="rId8"/>
    <p:sldId id="283" r:id="rId9"/>
    <p:sldId id="266" r:id="rId10"/>
    <p:sldId id="267" r:id="rId11"/>
    <p:sldId id="268" r:id="rId12"/>
    <p:sldId id="269" r:id="rId13"/>
    <p:sldId id="270" r:id="rId14"/>
    <p:sldId id="271" r:id="rId15"/>
    <p:sldId id="273" r:id="rId16"/>
    <p:sldId id="272" r:id="rId17"/>
    <p:sldId id="274" r:id="rId18"/>
    <p:sldId id="278" r:id="rId19"/>
    <p:sldId id="275" r:id="rId20"/>
    <p:sldId id="276" r:id="rId21"/>
    <p:sldId id="277" r:id="rId22"/>
    <p:sldId id="280" r:id="rId23"/>
    <p:sldId id="279" r:id="rId24"/>
    <p:sldId id="281" r:id="rId25"/>
    <p:sldId id="282" r:id="rId26"/>
    <p:sldId id="260"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765" autoAdjust="0"/>
  </p:normalViewPr>
  <p:slideViewPr>
    <p:cSldViewPr>
      <p:cViewPr varScale="1">
        <p:scale>
          <a:sx n="40" d="100"/>
          <a:sy n="40" d="100"/>
        </p:scale>
        <p:origin x="672" y="24"/>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06/02/2015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a:t>
            </a:r>
            <a:r>
              <a:rPr lang="en-US" baseline="0" noProof="0" dirty="0" smtClean="0"/>
              <a:t> key to understanding the Bible is to read AND examine the CONTEXT of the passage you are considering !</a:t>
            </a:r>
          </a:p>
          <a:p>
            <a:pPr marL="171450" indent="-171450">
              <a:buFont typeface="Wingdings" pitchFamily="2" charset="2"/>
              <a:buChar char="Ø"/>
            </a:pPr>
            <a:r>
              <a:rPr lang="en-US" baseline="0" noProof="0" dirty="0" smtClean="0"/>
              <a:t>&gt;Our text to consider today is John chapter 10 that we will read IN ITS CONTEXT in just a few minutes.</a:t>
            </a:r>
          </a:p>
          <a:p>
            <a:pPr marL="171450" indent="-171450">
              <a:buFont typeface="Wingdings" pitchFamily="2" charset="2"/>
              <a:buChar char="Ø"/>
            </a:pPr>
            <a:r>
              <a:rPr lang="en-US" baseline="0" noProof="0" dirty="0" smtClean="0"/>
              <a:t>&gt;The key word repeated 98 times IS the CONTEXT of the BOOK in which chapter 10 is found.</a:t>
            </a:r>
          </a:p>
          <a:p>
            <a:pPr marL="171450" indent="-171450">
              <a:buFont typeface="Wingdings" pitchFamily="2" charset="2"/>
              <a:buChar char="Ø"/>
            </a:pPr>
            <a:r>
              <a:rPr lang="en-US" baseline="0" noProof="0" dirty="0" smtClean="0"/>
              <a:t>That word is “believe”, meaning to TRUST.</a:t>
            </a:r>
          </a:p>
          <a:p>
            <a:pPr marL="171450" indent="-171450">
              <a:buFont typeface="Wingdings" pitchFamily="2" charset="2"/>
              <a:buChar char="Ø"/>
            </a:pPr>
            <a:r>
              <a:rPr lang="en-US" baseline="0" noProof="0" dirty="0" smtClean="0"/>
              <a:t>&gt;This BOOK answers the big question : Why should we trust Jesus ?</a:t>
            </a:r>
          </a:p>
          <a:p>
            <a:pPr marL="171450" indent="-171450">
              <a:buFont typeface="Wingdings" pitchFamily="2" charset="2"/>
              <a:buChar char="Ø"/>
            </a:pPr>
            <a:r>
              <a:rPr lang="en-US" baseline="0" noProof="0" dirty="0" smtClean="0"/>
              <a:t>&gt;Do YOU know WHY so many people trust Him today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 shepherd’s only instrument to lead his</a:t>
            </a:r>
            <a:r>
              <a:rPr lang="en-US" baseline="0" noProof="0" dirty="0" smtClean="0"/>
              <a:t> sheep is his VOICE !</a:t>
            </a:r>
          </a:p>
          <a:p>
            <a:pPr marL="171450" indent="-171450">
              <a:buFont typeface="Wingdings" pitchFamily="2" charset="2"/>
              <a:buChar char="Ø"/>
            </a:pPr>
            <a:r>
              <a:rPr lang="en-US" baseline="0" noProof="0" dirty="0" smtClean="0"/>
              <a:t>&gt;When Jesus speaks to His Father, our Creator, He opens our heart’s door for Christ to come in and call us to follow Him.</a:t>
            </a:r>
          </a:p>
          <a:p>
            <a:pPr marL="171450" indent="-171450">
              <a:buFont typeface="Wingdings" pitchFamily="2" charset="2"/>
              <a:buChar char="Ø"/>
            </a:pPr>
            <a:r>
              <a:rPr lang="en-US" baseline="0" noProof="0" dirty="0" smtClean="0"/>
              <a:t>&gt;Notice how He calls His sheep by name.</a:t>
            </a:r>
          </a:p>
          <a:p>
            <a:pPr marL="171450" indent="-171450">
              <a:buFont typeface="Wingdings" pitchFamily="2" charset="2"/>
              <a:buChar char="Ø"/>
            </a:pPr>
            <a:r>
              <a:rPr lang="en-US" baseline="0" noProof="0" dirty="0" smtClean="0"/>
              <a:t>Until you hear God’s Voice as a personal message for you there is no real trust.</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&gt;Miracle of miracles, God’s Word</a:t>
            </a:r>
            <a:r>
              <a:rPr lang="en-US" baseline="0" noProof="0" dirty="0" smtClean="0"/>
              <a:t> is invisible, but it draws us to trust Him.</a:t>
            </a:r>
          </a:p>
          <a:p>
            <a:r>
              <a:rPr lang="en-US" baseline="0" noProof="0" dirty="0" smtClean="0"/>
              <a:t>&gt;</a:t>
            </a:r>
            <a:r>
              <a:rPr lang="en-US" sz="1200" kern="1200" dirty="0" smtClean="0">
                <a:solidFill>
                  <a:schemeClr val="tx1"/>
                </a:solidFill>
                <a:latin typeface="+mn-lt"/>
                <a:ea typeface="+mn-ea"/>
                <a:cs typeface="+mn-cs"/>
              </a:rPr>
              <a:t>Romans 10v17 says : “So faith comes from hearing, and hearing by the word of Christ.”</a:t>
            </a:r>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&gt;God’s Word not only calls us, but it PROTECTS </a:t>
            </a:r>
            <a:r>
              <a:rPr lang="en-US" baseline="0" noProof="0" dirty="0" smtClean="0"/>
              <a:t>us after we are called to follow Him.</a:t>
            </a:r>
          </a:p>
          <a:p>
            <a:pPr marL="171450" indent="-171450">
              <a:buFont typeface="Wingdings" pitchFamily="2" charset="2"/>
              <a:buChar char="Ø"/>
            </a:pPr>
            <a:r>
              <a:rPr lang="en-US" baseline="0" noProof="0" dirty="0" smtClean="0"/>
              <a:t>&gt;The more we familiarize ourselves with His Word by reading it every day, the safer we are.</a:t>
            </a:r>
          </a:p>
          <a:p>
            <a:pPr marL="171450" indent="-171450">
              <a:buFont typeface="Wingdings" pitchFamily="2" charset="2"/>
              <a:buChar char="Ø"/>
            </a:pPr>
            <a:r>
              <a:rPr lang="en-US" baseline="0" noProof="0" dirty="0" smtClean="0"/>
              <a:t>&gt;God’s Word stands out from all other so that His followers can recognize a fraud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&gt;ANYONE can enter into this precious</a:t>
            </a:r>
            <a:r>
              <a:rPr lang="en-US" baseline="0" noProof="0" dirty="0" smtClean="0"/>
              <a:t> relationship.</a:t>
            </a:r>
          </a:p>
          <a:p>
            <a:pPr marL="171450" indent="-171450">
              <a:buFont typeface="Wingdings" pitchFamily="2" charset="2"/>
              <a:buChar char="Ø"/>
            </a:pPr>
            <a:r>
              <a:rPr lang="en-US" baseline="0" noProof="0" dirty="0" smtClean="0"/>
              <a:t>&gt;What can be clearer ???</a:t>
            </a:r>
          </a:p>
          <a:p>
            <a:pPr marL="171450" indent="-171450">
              <a:buFont typeface="Wingdings" pitchFamily="2" charset="2"/>
              <a:buChar char="Ø"/>
            </a:pPr>
            <a:r>
              <a:rPr lang="en-US" baseline="0" noProof="0" dirty="0" smtClean="0"/>
              <a:t>&gt;Salvation from sin is offered to anyone who will TRUST Jesus when he speaks about confession, repentance and forgiveness.</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&gt;Why</a:t>
            </a:r>
            <a:r>
              <a:rPr lang="en-US" baseline="0" noProof="0" dirty="0" smtClean="0"/>
              <a:t> is it so important to listen to God’s Word to come to trust Jesus ?</a:t>
            </a:r>
          </a:p>
          <a:p>
            <a:pPr marL="171450" indent="-171450">
              <a:buFont typeface="Wingdings" pitchFamily="2" charset="2"/>
              <a:buChar char="Ø"/>
            </a:pPr>
            <a:r>
              <a:rPr lang="en-US" baseline="0" noProof="0" dirty="0" smtClean="0"/>
              <a:t>&gt;There are MANY false religions in this world of thieves !</a:t>
            </a:r>
          </a:p>
          <a:p>
            <a:pPr marL="171450" indent="-171450">
              <a:buFont typeface="Wingdings" pitchFamily="2" charset="2"/>
              <a:buChar char="Ø"/>
            </a:pPr>
            <a:r>
              <a:rPr lang="en-US" baseline="0" noProof="0" dirty="0" smtClean="0"/>
              <a:t>They will ALL let you down.</a:t>
            </a:r>
          </a:p>
          <a:p>
            <a:pPr marL="171450" indent="-171450">
              <a:buFont typeface="Wingdings" pitchFamily="2" charset="2"/>
              <a:buChar char="Ø"/>
            </a:pPr>
            <a:r>
              <a:rPr lang="en-US" baseline="0" noProof="0" dirty="0" smtClean="0"/>
              <a:t>&gt;ONLY Jesus went all the way to death to save those who trust Him… not </a:t>
            </a:r>
            <a:r>
              <a:rPr lang="en-US" baseline="0" noProof="0" dirty="0" err="1" smtClean="0"/>
              <a:t>Buddah</a:t>
            </a:r>
            <a:r>
              <a:rPr lang="en-US" baseline="0" noProof="0" dirty="0" smtClean="0"/>
              <a:t>, not Mohamed, no one !</a:t>
            </a:r>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&gt;Jesus not only talked the talk, He walked the walk !</a:t>
            </a:r>
          </a:p>
          <a:p>
            <a:pPr marL="171450" indent="-171450">
              <a:buFont typeface="Wingdings" pitchFamily="2" charset="2"/>
              <a:buChar char="Ø"/>
            </a:pPr>
            <a:r>
              <a:rPr lang="en-US" noProof="0" dirty="0" smtClean="0"/>
              <a:t>&gt;He</a:t>
            </a:r>
            <a:r>
              <a:rPr lang="en-US" baseline="0" noProof="0" dirty="0" smtClean="0"/>
              <a:t> kept His Word and always will.</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&gt;In case you didn’t get it, “repetition is the secret</a:t>
            </a:r>
            <a:r>
              <a:rPr lang="en-US" baseline="0" noProof="0" dirty="0" smtClean="0"/>
              <a:t> to learning” !</a:t>
            </a:r>
          </a:p>
          <a:p>
            <a:pPr marL="171450" indent="-171450">
              <a:buFont typeface="Wingdings" pitchFamily="2" charset="2"/>
              <a:buChar char="Ø"/>
            </a:pPr>
            <a:r>
              <a:rPr lang="en-US" baseline="0" noProof="0" dirty="0" smtClean="0"/>
              <a:t>&gt;He is more than ‘A’ shepherd… He is the ‘GOOD’ shepherd.</a:t>
            </a:r>
          </a:p>
          <a:p>
            <a:pPr marL="171450" indent="-171450">
              <a:buFont typeface="Wingdings" pitchFamily="2" charset="2"/>
              <a:buChar char="Ø"/>
            </a:pPr>
            <a:r>
              <a:rPr lang="en-US" baseline="0" noProof="0" dirty="0" smtClean="0"/>
              <a:t>Not only is His WORD for the Children of Israel, but for ALL those who come to trust Him from all families of the world.</a:t>
            </a:r>
          </a:p>
          <a:p>
            <a:pPr marL="171450" indent="-171450">
              <a:buFont typeface="Wingdings" pitchFamily="2" charset="2"/>
              <a:buChar char="Ø"/>
            </a:pPr>
            <a:r>
              <a:rPr lang="en-US" baseline="0" noProof="0" dirty="0" smtClean="0"/>
              <a:t>&gt;The key to faith in Jesus is hearing His voice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&gt;Jesus Word leads us even further.</a:t>
            </a:r>
          </a:p>
          <a:p>
            <a:pPr marL="171450" indent="-171450">
              <a:buFont typeface="Wingdings" pitchFamily="2" charset="2"/>
              <a:buChar char="Ø"/>
            </a:pPr>
            <a:r>
              <a:rPr lang="en-US" noProof="0" dirty="0" smtClean="0"/>
              <a:t>&gt;Not only did He predict His death, but He said</a:t>
            </a:r>
            <a:r>
              <a:rPr lang="en-US" baseline="0" noProof="0" dirty="0" smtClean="0"/>
              <a:t> He would rise again.</a:t>
            </a:r>
          </a:p>
          <a:p>
            <a:pPr marL="171450" indent="-171450">
              <a:buFont typeface="Wingdings" pitchFamily="2" charset="2"/>
              <a:buChar char="Ø"/>
            </a:pPr>
            <a:r>
              <a:rPr lang="en-US" baseline="0" noProof="0" dirty="0" smtClean="0"/>
              <a:t>&gt;After the resurrection His disciples realized how trust worthy He really was.</a:t>
            </a:r>
          </a:p>
          <a:p>
            <a:pPr marL="171450" indent="-171450">
              <a:buFont typeface="Wingdings" pitchFamily="2" charset="2"/>
              <a:buChar char="Ø"/>
            </a:pPr>
            <a:r>
              <a:rPr lang="en-US" baseline="0" noProof="0" dirty="0" smtClean="0"/>
              <a:t>He proved that He is able to save us from eternal death.</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&gt;What a wonderful way to learn why</a:t>
            </a:r>
            <a:r>
              <a:rPr lang="en-US" baseline="0" noProof="0" dirty="0" smtClean="0"/>
              <a:t> Jesus calls Himself the good Shepherd, but there is even more !</a:t>
            </a:r>
          </a:p>
          <a:p>
            <a:pPr marL="171450" indent="-171450">
              <a:buFont typeface="Wingdings" pitchFamily="2" charset="2"/>
              <a:buChar char="Ø"/>
            </a:pPr>
            <a:r>
              <a:rPr lang="en-US" baseline="0" noProof="0" dirty="0" smtClean="0"/>
              <a:t>&gt;He did not chose this season by chance.</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&gt;This week was</a:t>
            </a:r>
            <a:r>
              <a:rPr lang="en-US" baseline="0" noProof="0" dirty="0" smtClean="0"/>
              <a:t> Hanukkah for Israel.</a:t>
            </a:r>
          </a:p>
          <a:p>
            <a:pPr marL="171450" indent="-171450">
              <a:buFont typeface="Wingdings" pitchFamily="2" charset="2"/>
              <a:buChar char="Ø"/>
            </a:pPr>
            <a:r>
              <a:rPr lang="en-US" baseline="0" noProof="0" dirty="0" smtClean="0"/>
              <a:t>&gt;There is no feast of Dedication in the Law of Moses.</a:t>
            </a:r>
          </a:p>
          <a:p>
            <a:pPr marL="171450" indent="-171450">
              <a:buFont typeface="Wingdings" pitchFamily="2" charset="2"/>
              <a:buChar char="Ø"/>
            </a:pPr>
            <a:r>
              <a:rPr lang="en-US" baseline="0" noProof="0" dirty="0" smtClean="0"/>
              <a:t>Jesus chose the celebration of the rededication of Nehemiah’s temple after its desecration by the Greek Antiochus… the relighting of the Menorah lampstand.</a:t>
            </a:r>
          </a:p>
          <a:p>
            <a:pPr marL="171450" indent="-171450">
              <a:buFont typeface="Wingdings" pitchFamily="2" charset="2"/>
              <a:buChar char="Ø"/>
            </a:pPr>
            <a:r>
              <a:rPr lang="en-US" baseline="0" noProof="0" dirty="0" smtClean="0"/>
              <a:t>&gt;Jesus had just said in John 9v5 :  </a:t>
            </a:r>
            <a:r>
              <a:rPr lang="en-US" sz="1200" kern="1200" dirty="0" smtClean="0">
                <a:solidFill>
                  <a:schemeClr val="tx1"/>
                </a:solidFill>
                <a:latin typeface="+mn-lt"/>
                <a:ea typeface="+mn-ea"/>
                <a:cs typeface="+mn-cs"/>
              </a:rPr>
              <a:t>"While I am in the world, I AM THE LIGHT</a:t>
            </a:r>
            <a:r>
              <a:rPr lang="en-US" sz="1200" kern="1200" baseline="0" dirty="0" smtClean="0">
                <a:solidFill>
                  <a:schemeClr val="tx1"/>
                </a:solidFill>
                <a:latin typeface="+mn-lt"/>
                <a:ea typeface="+mn-ea"/>
                <a:cs typeface="+mn-cs"/>
              </a:rPr>
              <a:t> OF THE WORLD</a:t>
            </a:r>
            <a:r>
              <a:rPr lang="en-US" sz="1200" kern="1200" dirty="0" smtClean="0">
                <a:solidFill>
                  <a:schemeClr val="tx1"/>
                </a:solidFill>
                <a:latin typeface="+mn-lt"/>
                <a:ea typeface="+mn-ea"/>
                <a:cs typeface="+mn-cs"/>
              </a:rPr>
              <a:t>.“</a:t>
            </a:r>
          </a:p>
          <a:p>
            <a:pPr marL="171450" indent="-171450">
              <a:buFont typeface="Wingdings" pitchFamily="2" charset="2"/>
              <a:buChar char="Ø"/>
            </a:pPr>
            <a:r>
              <a:rPr lang="en-US" sz="1200" kern="1200" dirty="0" smtClean="0">
                <a:solidFill>
                  <a:schemeClr val="tx1"/>
                </a:solidFill>
                <a:latin typeface="+mn-lt"/>
                <a:ea typeface="+mn-ea"/>
                <a:cs typeface="+mn-cs"/>
              </a:rPr>
              <a:t>Many</a:t>
            </a:r>
            <a:r>
              <a:rPr lang="en-US" sz="1200" kern="1200" baseline="0" dirty="0" smtClean="0">
                <a:solidFill>
                  <a:schemeClr val="tx1"/>
                </a:solidFill>
                <a:latin typeface="+mn-lt"/>
                <a:ea typeface="+mn-ea"/>
                <a:cs typeface="+mn-cs"/>
              </a:rPr>
              <a:t> of the Children of Israel believed His Word and knew Messiah had come, so that was the big question at this feast !</a:t>
            </a:r>
          </a:p>
          <a:p>
            <a:pPr marL="171450" indent="-171450">
              <a:buFont typeface="Wingdings" pitchFamily="2" charset="2"/>
              <a:buChar char="Ø"/>
            </a:pPr>
            <a:r>
              <a:rPr lang="en-US" sz="1200" kern="1200" baseline="0" dirty="0" smtClean="0">
                <a:solidFill>
                  <a:schemeClr val="tx1"/>
                </a:solidFill>
                <a:latin typeface="+mn-lt"/>
                <a:ea typeface="+mn-ea"/>
                <a:cs typeface="+mn-cs"/>
              </a:rPr>
              <a:t>Jesus’ Word is very clear : “I told you, but you did not believe”.</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19</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&gt;By </a:t>
            </a:r>
            <a:r>
              <a:rPr lang="en-US" baseline="0" noProof="0" dirty="0" smtClean="0"/>
              <a:t>examining the context of chapter 10, you will discover that the WHOLE book reveals 4 major reasons to trust Jesus.</a:t>
            </a:r>
          </a:p>
          <a:p>
            <a:pPr marL="171450" indent="-171450">
              <a:buFont typeface="Wingdings" pitchFamily="2" charset="2"/>
              <a:buChar char="Ø"/>
            </a:pPr>
            <a:r>
              <a:rPr lang="en-US" baseline="0" noProof="0" dirty="0" smtClean="0"/>
              <a:t>&gt;Let’s review them quickly… [read screen]</a:t>
            </a:r>
          </a:p>
          <a:p>
            <a:pPr marL="171450" indent="-171450">
              <a:buFont typeface="Wingdings" pitchFamily="2" charset="2"/>
              <a:buChar char="Ø"/>
            </a:pPr>
            <a:endParaRPr lang="en-US" baseline="0" noProof="0" dirty="0" smtClean="0"/>
          </a:p>
          <a:p>
            <a:pPr marL="171450" indent="-171450">
              <a:buFont typeface="Wingdings" pitchFamily="2" charset="2"/>
              <a:buChar char="Ø"/>
            </a:pPr>
            <a:r>
              <a:rPr lang="en-US" baseline="0" noProof="0" dirty="0" smtClean="0"/>
              <a:t>&gt;Chapter 10 is IN the IMMEDIATE context of trusting Jesus because of His WORD.</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&gt;Some trusted Him</a:t>
            </a:r>
            <a:r>
              <a:rPr lang="en-US" baseline="0" noProof="0" dirty="0" smtClean="0"/>
              <a:t> and others did not.</a:t>
            </a:r>
          </a:p>
          <a:p>
            <a:pPr marL="171450" indent="-171450">
              <a:buFont typeface="Wingdings" pitchFamily="2" charset="2"/>
              <a:buChar char="Ø"/>
            </a:pPr>
            <a:r>
              <a:rPr lang="en-US" baseline="0" noProof="0" dirty="0" smtClean="0"/>
              <a:t>&gt;Those who let Him LEAD them by His Word TRUSTED Him and became His followers.</a:t>
            </a:r>
          </a:p>
          <a:p>
            <a:pPr marL="171450" indent="-171450">
              <a:buFont typeface="Wingdings" pitchFamily="2" charset="2"/>
              <a:buChar char="Ø"/>
            </a:pPr>
            <a:r>
              <a:rPr lang="en-US" baseline="0" noProof="0" dirty="0" smtClean="0"/>
              <a:t>&gt;The theme of His Word that leads is STILL in the forefront.</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 picture of sheep is STILL in Jesus’</a:t>
            </a:r>
            <a:r>
              <a:rPr lang="en-US" baseline="0" noProof="0" dirty="0" smtClean="0"/>
              <a:t> words.</a:t>
            </a:r>
          </a:p>
          <a:p>
            <a:pPr marL="171450" indent="-171450">
              <a:buFont typeface="Wingdings" pitchFamily="2" charset="2"/>
              <a:buChar char="Ø"/>
            </a:pPr>
            <a:r>
              <a:rPr lang="en-US" baseline="0" noProof="0" dirty="0" smtClean="0"/>
              <a:t>&gt;Those who follow Jesus because of His Words receive the gift of salvation, eternal life.</a:t>
            </a:r>
          </a:p>
          <a:p>
            <a:pPr marL="171450" indent="-171450">
              <a:buFont typeface="Wingdings" pitchFamily="2" charset="2"/>
              <a:buChar char="Ø"/>
            </a:pPr>
            <a:r>
              <a:rPr lang="en-US" baseline="0" noProof="0" dirty="0" smtClean="0"/>
              <a:t>&gt;There is no greater security than this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&gt;Perhaps you have not understood.</a:t>
            </a:r>
          </a:p>
          <a:p>
            <a:pPr marL="171450" indent="-171450">
              <a:buFont typeface="Wingdings" pitchFamily="2" charset="2"/>
              <a:buChar char="Ø"/>
            </a:pPr>
            <a:r>
              <a:rPr lang="en-US" noProof="0" dirty="0" smtClean="0"/>
              <a:t>&gt;But, the enemies of Jesus did understand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baseline="0" noProof="0" dirty="0" smtClean="0"/>
              <a:t>&gt;Jesus’ Word leads to a choice.</a:t>
            </a:r>
          </a:p>
          <a:p>
            <a:pPr marL="171450" indent="-171450">
              <a:buFont typeface="Wingdings" pitchFamily="2" charset="2"/>
              <a:buChar char="Ø"/>
            </a:pPr>
            <a:r>
              <a:rPr lang="en-US" baseline="0" noProof="0" dirty="0" smtClean="0"/>
              <a:t>&gt;Not all the Children of Israel rejected Jesus, but the “Jews” did, the religious leaders who controlled the nation of Israel at that time.</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baseline="0" noProof="0" dirty="0" smtClean="0"/>
              <a:t>&gt;</a:t>
            </a:r>
            <a:r>
              <a:rPr lang="en-US" noProof="0" dirty="0" smtClean="0"/>
              <a:t>Today, as</a:t>
            </a:r>
            <a:r>
              <a:rPr lang="en-US" baseline="0" noProof="0" dirty="0" smtClean="0"/>
              <a:t> two thousand years ago, the choice is yours : Is Jesus God ?</a:t>
            </a:r>
          </a:p>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&gt;If you</a:t>
            </a:r>
            <a:r>
              <a:rPr lang="en-US" baseline="0" noProof="0" dirty="0" smtClean="0"/>
              <a:t> reject God from Heaven, you put yourself above Him.</a:t>
            </a:r>
          </a:p>
          <a:p>
            <a:pPr marL="171450" indent="-171450">
              <a:buFont typeface="Wingdings" pitchFamily="2" charset="2"/>
              <a:buChar char="Ø"/>
            </a:pPr>
            <a:r>
              <a:rPr lang="en-US" baseline="0" noProof="0" dirty="0" smtClean="0"/>
              <a:t>&gt;Jesus lead them, again by His Word, to realize that they had made themselves into gods !</a:t>
            </a:r>
          </a:p>
          <a:p>
            <a:pPr marL="171450" indent="-171450">
              <a:buFont typeface="Wingdings" pitchFamily="2" charset="2"/>
              <a:buChar char="Ø"/>
            </a:pPr>
            <a:r>
              <a:rPr lang="en-US" baseline="0" noProof="0" dirty="0" smtClean="0"/>
              <a:t>&gt;There is no neutral ground : either you let Jesus lead you by His Word or you set yourself up as god.</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&gt;Jesus is compassionate</a:t>
            </a:r>
            <a:r>
              <a:rPr lang="en-US" baseline="0" noProof="0" dirty="0" smtClean="0"/>
              <a:t> and terribly patient.</a:t>
            </a:r>
          </a:p>
          <a:p>
            <a:pPr marL="171450" indent="-171450">
              <a:buFont typeface="Wingdings" pitchFamily="2" charset="2"/>
              <a:buChar char="Ø"/>
            </a:pPr>
            <a:r>
              <a:rPr lang="en-US" baseline="0" noProof="0" dirty="0" smtClean="0"/>
              <a:t>&gt;He knows we sometimes need to back up and examine the first reasons to trust Him.</a:t>
            </a:r>
          </a:p>
          <a:p>
            <a:pPr marL="171450" indent="-171450">
              <a:buFont typeface="Wingdings" pitchFamily="2" charset="2"/>
              <a:buChar char="Ø"/>
            </a:pPr>
            <a:r>
              <a:rPr lang="en-US" baseline="0" noProof="0" dirty="0" smtClean="0"/>
              <a:t>&gt;What is essential is to trust Him for whatever reason and begin the route with Him today.</a:t>
            </a:r>
          </a:p>
          <a:p>
            <a:pPr marL="171450" indent="-171450">
              <a:buFont typeface="Wingdings" pitchFamily="2" charset="2"/>
              <a:buChar char="Ø"/>
            </a:pPr>
            <a:r>
              <a:rPr lang="en-US" baseline="0" noProof="0" dirty="0" smtClean="0"/>
              <a:t>Then, eventually you will come to listen to His Word in every detail and let Him lead you totally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&gt;Let’s QUICKLY review, but SERIOUSLY react and ALWAYS</a:t>
            </a:r>
            <a:r>
              <a:rPr lang="en-US" baseline="0" noProof="0" dirty="0" smtClean="0"/>
              <a:t> remember what we have learned today.</a:t>
            </a:r>
          </a:p>
          <a:p>
            <a:pPr marL="171450" indent="-171450">
              <a:buFont typeface="Wingdings" pitchFamily="2" charset="2"/>
              <a:buChar char="Ø"/>
            </a:pPr>
            <a:r>
              <a:rPr lang="en-US" baseline="0" noProof="0" dirty="0" smtClean="0"/>
              <a:t>&gt; [read screen]</a:t>
            </a:r>
          </a:p>
          <a:p>
            <a:pPr marL="171450" indent="-171450">
              <a:buFont typeface="Wingdings" pitchFamily="2" charset="2"/>
              <a:buChar char="Ø"/>
            </a:pPr>
            <a:r>
              <a:rPr lang="en-US" baseline="0" noProof="0" dirty="0" smtClean="0"/>
              <a:t>&gt;Let’s pray that </a:t>
            </a:r>
            <a:r>
              <a:rPr lang="en-US" baseline="0" noProof="0" smtClean="0"/>
              <a:t>we will </a:t>
            </a:r>
            <a:r>
              <a:rPr lang="en-US" baseline="0" noProof="0" dirty="0" smtClean="0"/>
              <a:t>trust </a:t>
            </a:r>
            <a:r>
              <a:rPr lang="en-US" baseline="0" noProof="0" smtClean="0"/>
              <a:t>Jesus as </a:t>
            </a:r>
            <a:r>
              <a:rPr lang="en-US" baseline="0" noProof="0" dirty="0" smtClean="0"/>
              <a:t>He leads us by His Word.</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26</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&gt;Jesus</a:t>
            </a:r>
            <a:r>
              <a:rPr lang="en-US" baseline="0" noProof="0" dirty="0" smtClean="0"/>
              <a:t>’ words take up MORE chapters in this Gospel than any other reason to trust Him !</a:t>
            </a:r>
          </a:p>
          <a:p>
            <a:pPr marL="171450" indent="-171450">
              <a:buFont typeface="Wingdings" pitchFamily="2" charset="2"/>
              <a:buChar char="Ø"/>
            </a:pPr>
            <a:r>
              <a:rPr lang="en-US" baseline="0" noProof="0" dirty="0" smtClean="0"/>
              <a:t>&gt;Let’s examine how “faith comes by hearing” His Word… [read screen]</a:t>
            </a:r>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 list</a:t>
            </a:r>
            <a:r>
              <a:rPr lang="en-US" baseline="0" noProof="0" dirty="0" smtClean="0"/>
              <a:t> of reasons to trust Jesus because of His Word continues… [read screen]</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&gt;So there really is a CLEAR</a:t>
            </a:r>
            <a:r>
              <a:rPr lang="en-US" baseline="0" noProof="0" dirty="0" smtClean="0"/>
              <a:t> CONTEXT</a:t>
            </a:r>
            <a:r>
              <a:rPr lang="en-US" noProof="0" dirty="0" smtClean="0"/>
              <a:t> to chapter 10.</a:t>
            </a:r>
          </a:p>
          <a:p>
            <a:pPr marL="171450" indent="-171450">
              <a:buFont typeface="Wingdings" pitchFamily="2" charset="2"/>
              <a:buChar char="Ø"/>
            </a:pPr>
            <a:r>
              <a:rPr lang="en-US" noProof="0" dirty="0" smtClean="0"/>
              <a:t>&gt;The unique message of this chapter is that Jesus can LEAD you to trust Him by His</a:t>
            </a:r>
            <a:r>
              <a:rPr lang="en-US" baseline="0" noProof="0" dirty="0" smtClean="0"/>
              <a:t> Word.</a:t>
            </a:r>
          </a:p>
          <a:p>
            <a:pPr marL="171450" indent="-171450">
              <a:buFont typeface="Wingdings" pitchFamily="2" charset="2"/>
              <a:buChar char="Ø"/>
            </a:pPr>
            <a:r>
              <a:rPr lang="en-US" baseline="0" noProof="0" dirty="0" smtClean="0"/>
              <a:t>&gt;Let’s ask an important question : “How does he do it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&gt;In reading God’s Word we</a:t>
            </a:r>
            <a:r>
              <a:rPr lang="en-US" baseline="0" noProof="0" dirty="0" smtClean="0"/>
              <a:t> will experience the LEADING of the Lord… [read John 10]</a:t>
            </a:r>
          </a:p>
          <a:p>
            <a:pPr marL="171450" indent="-171450">
              <a:buFont typeface="Wingdings" pitchFamily="2" charset="2"/>
              <a:buChar char="Ø"/>
            </a:pPr>
            <a:r>
              <a:rPr lang="en-US" baseline="0" noProof="0" dirty="0" smtClean="0"/>
              <a:t>&gt;Instead of counting sheep, let’s count His Words !</a:t>
            </a:r>
          </a:p>
          <a:p>
            <a:pPr marL="171450" indent="-171450">
              <a:buFont typeface="Wingdings" pitchFamily="2" charset="2"/>
              <a:buChar char="Ø"/>
            </a:pPr>
            <a:r>
              <a:rPr lang="en-US" baseline="0" noProof="0" dirty="0" smtClean="0"/>
              <a:t>At the birth of Jesus we read about shepherds and that is no coincidence.</a:t>
            </a:r>
          </a:p>
          <a:p>
            <a:r>
              <a:rPr lang="en-US" baseline="0" noProof="0" dirty="0" smtClean="0"/>
              <a:t>It was a prophetic sign according to Ps80v1 : “</a:t>
            </a:r>
            <a:r>
              <a:rPr lang="en-US" sz="1200" kern="1200" dirty="0" smtClean="0">
                <a:solidFill>
                  <a:schemeClr val="tx1"/>
                </a:solidFill>
                <a:latin typeface="+mn-lt"/>
                <a:ea typeface="+mn-ea"/>
                <a:cs typeface="+mn-cs"/>
              </a:rPr>
              <a:t>Oh, give ear, Shepherd of Israel, You who lead Joseph like a flock; You who are enthroned above the cherubim, shine forth !”</a:t>
            </a:r>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a:t>
            </a:r>
            <a:r>
              <a:rPr lang="en-US" baseline="0" noProof="0" dirty="0" smtClean="0"/>
              <a:t> Messiah wants to lead His chosen people to quiet pastures.</a:t>
            </a:r>
          </a:p>
          <a:p>
            <a:pPr marL="171450" indent="-171450">
              <a:buFont typeface="Wingdings" pitchFamily="2" charset="2"/>
              <a:buChar char="Ø"/>
            </a:pPr>
            <a:r>
              <a:rPr lang="en-US" baseline="0" noProof="0" dirty="0" smtClean="0"/>
              <a:t>&gt;The prophecy could not be clearer about Jesus’ birth in Bethlehem.</a:t>
            </a:r>
          </a:p>
          <a:p>
            <a:r>
              <a:rPr lang="en-US" baseline="0" noProof="0" dirty="0" smtClean="0"/>
              <a:t>&gt;This is a quote from God’s Word given to Israel in Micah 5v2 : </a:t>
            </a:r>
            <a:r>
              <a:rPr lang="en-US" sz="1200" kern="1200" baseline="0" noProof="0" dirty="0" smtClean="0">
                <a:solidFill>
                  <a:schemeClr val="tx1"/>
                </a:solidFill>
                <a:latin typeface="+mn-lt"/>
                <a:ea typeface="+mn-ea"/>
                <a:cs typeface="+mn-cs"/>
              </a:rPr>
              <a:t>“</a:t>
            </a:r>
            <a:r>
              <a:rPr lang="en-US" sz="1200" kern="1200" dirty="0" smtClean="0">
                <a:solidFill>
                  <a:schemeClr val="tx1"/>
                </a:solidFill>
                <a:latin typeface="+mn-lt"/>
                <a:ea typeface="+mn-ea"/>
                <a:cs typeface="+mn-cs"/>
              </a:rPr>
              <a:t>But as for you, Bethlehem </a:t>
            </a:r>
            <a:r>
              <a:rPr lang="en-US" sz="1200" kern="1200" dirty="0" err="1" smtClean="0">
                <a:solidFill>
                  <a:schemeClr val="tx1"/>
                </a:solidFill>
                <a:latin typeface="+mn-lt"/>
                <a:ea typeface="+mn-ea"/>
                <a:cs typeface="+mn-cs"/>
              </a:rPr>
              <a:t>Ephrathah</a:t>
            </a:r>
            <a:r>
              <a:rPr lang="en-US" sz="1200" kern="1200" dirty="0" smtClean="0">
                <a:solidFill>
                  <a:schemeClr val="tx1"/>
                </a:solidFill>
                <a:latin typeface="+mn-lt"/>
                <a:ea typeface="+mn-ea"/>
                <a:cs typeface="+mn-cs"/>
              </a:rPr>
              <a:t>, too little to be among the clans of Judah, from you One will go forth for Me to be ruler in Israel.  His goings forth are from long ago, from the days of eternity.”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Jeremiah 31v10 also</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says : “Hear the word of the LORD, ô nations, and declare in the coastlands afar off, and say, ‘He who scattered Israel will gather him And keep him as a shepherd keeps his flock.’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&gt;Jesus</a:t>
            </a:r>
            <a:r>
              <a:rPr lang="en-US" baseline="0" noProof="0" dirty="0" smtClean="0"/>
              <a:t> used many PARABLES which are FOCUSED IMAGES to lead His disciples to trust Him.</a:t>
            </a:r>
          </a:p>
          <a:p>
            <a:pPr marL="171450" indent="-171450">
              <a:buFont typeface="Wingdings" pitchFamily="2" charset="2"/>
              <a:buChar char="Ø"/>
            </a:pPr>
            <a:r>
              <a:rPr lang="en-US" baseline="0" noProof="0" dirty="0" smtClean="0"/>
              <a:t>&gt;Let’s try to UNDERSTAND HOW He leads !</a:t>
            </a:r>
          </a:p>
          <a:p>
            <a:pPr marL="171450" indent="-171450">
              <a:buFont typeface="Wingdings" pitchFamily="2" charset="2"/>
              <a:buChar char="Ø"/>
            </a:pPr>
            <a:r>
              <a:rPr lang="en-US" baseline="0" noProof="0" dirty="0" smtClean="0"/>
              <a:t>&gt;First we can notice that He did not say He was a herdsman, much less a cowboy DRIVING cattle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&gt;Let’s think about SHEPHERDS.</a:t>
            </a:r>
          </a:p>
          <a:p>
            <a:pPr marL="171450" indent="-171450">
              <a:buFont typeface="Wingdings" pitchFamily="2" charset="2"/>
              <a:buChar char="Ø"/>
            </a:pPr>
            <a:r>
              <a:rPr lang="en-US" noProof="0" dirty="0" smtClean="0"/>
              <a:t>&gt;Unlike</a:t>
            </a:r>
            <a:r>
              <a:rPr lang="en-US" baseline="0" noProof="0" dirty="0" smtClean="0"/>
              <a:t> a rodeo, the shepherd enters on foot into the fold, very gently.</a:t>
            </a:r>
          </a:p>
          <a:p>
            <a:pPr marL="171450" indent="-171450">
              <a:buFont typeface="Wingdings" pitchFamily="2" charset="2"/>
              <a:buChar char="Ø"/>
            </a:pPr>
            <a:r>
              <a:rPr lang="en-US" baseline="0" noProof="0" dirty="0" smtClean="0"/>
              <a:t>&gt;Jesus does not grab people for the Kingdom, nor force them to be His sheep.</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349822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solidFill>
                  <a:srgbClr val="FFFF00"/>
                </a:solidFill>
                <a:latin typeface="Arial" pitchFamily="34" charset="0"/>
                <a:cs typeface="Arial" pitchFamily="34" charset="0"/>
              </a:rPr>
              <a:t>A</a:t>
            </a:r>
            <a:r>
              <a:rPr lang="en-US" dirty="0" smtClean="0">
                <a:latin typeface="Arial" pitchFamily="34" charset="0"/>
                <a:cs typeface="Arial" pitchFamily="34" charset="0"/>
              </a:rPr>
              <a:t>ll the </a:t>
            </a:r>
            <a:r>
              <a:rPr lang="en-US" dirty="0" smtClean="0">
                <a:solidFill>
                  <a:srgbClr val="FFFF00"/>
                </a:solidFill>
                <a:latin typeface="Arial" pitchFamily="34" charset="0"/>
                <a:cs typeface="Arial" pitchFamily="34" charset="0"/>
              </a:rPr>
              <a:t>B</a:t>
            </a:r>
            <a:r>
              <a:rPr lang="en-US" dirty="0" smtClean="0">
                <a:latin typeface="Arial" pitchFamily="34" charset="0"/>
                <a:cs typeface="Arial" pitchFamily="34" charset="0"/>
              </a:rPr>
              <a:t>ible in its </a:t>
            </a:r>
            <a:r>
              <a:rPr lang="en-US" dirty="0" smtClean="0">
                <a:solidFill>
                  <a:srgbClr val="FFFF00"/>
                </a:solidFill>
                <a:latin typeface="Arial" pitchFamily="34" charset="0"/>
                <a:cs typeface="Arial" pitchFamily="34" charset="0"/>
              </a:rPr>
              <a:t>C</a:t>
            </a:r>
            <a:r>
              <a:rPr lang="en-US" dirty="0" smtClean="0">
                <a:latin typeface="Arial" pitchFamily="34" charset="0"/>
                <a:cs typeface="Arial" pitchFamily="34" charset="0"/>
              </a:rPr>
              <a:t>ontext</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are those reasons ?</a:t>
            </a:r>
            <a:endParaRPr lang="en-US"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normAutofit/>
          </a:bodyPr>
          <a:lstStyle/>
          <a:p>
            <a:r>
              <a:rPr lang="en-US" b="1" i="1" dirty="0" smtClean="0">
                <a:solidFill>
                  <a:srgbClr val="00FF00"/>
                </a:solidFill>
                <a:latin typeface="Arial" pitchFamily="34" charset="0"/>
                <a:cs typeface="Arial" pitchFamily="34" charset="0"/>
              </a:rPr>
              <a:t>John 10v1-42</a:t>
            </a:r>
          </a:p>
          <a:p>
            <a:r>
              <a:rPr lang="en-US" dirty="0" smtClean="0">
                <a:latin typeface="Arial" pitchFamily="34" charset="0"/>
                <a:cs typeface="Arial" pitchFamily="34" charset="0"/>
              </a:rPr>
              <a:t>The </a:t>
            </a:r>
            <a:r>
              <a:rPr lang="en-US" b="1" i="1" u="sng" dirty="0" smtClean="0">
                <a:latin typeface="Arial" pitchFamily="34" charset="0"/>
                <a:cs typeface="Arial" pitchFamily="34" charset="0"/>
              </a:rPr>
              <a:t>key</a:t>
            </a:r>
            <a:r>
              <a:rPr lang="en-US" dirty="0" smtClean="0">
                <a:latin typeface="Arial" pitchFamily="34" charset="0"/>
                <a:cs typeface="Arial" pitchFamily="34" charset="0"/>
              </a:rPr>
              <a:t> word repeated 98x in the Gospel of John is </a:t>
            </a:r>
            <a:r>
              <a:rPr lang="en-US" b="1" i="1" u="sng" dirty="0" smtClean="0">
                <a:latin typeface="Arial" pitchFamily="34" charset="0"/>
                <a:cs typeface="Arial" pitchFamily="34" charset="0"/>
              </a:rPr>
              <a:t>believe</a:t>
            </a:r>
            <a:r>
              <a:rPr lang="en-US" dirty="0" smtClean="0">
                <a:latin typeface="Arial" pitchFamily="34" charset="0"/>
                <a:cs typeface="Arial" pitchFamily="34" charset="0"/>
              </a:rPr>
              <a:t>.</a:t>
            </a:r>
          </a:p>
          <a:p>
            <a:r>
              <a:rPr lang="en-US" dirty="0" smtClean="0">
                <a:latin typeface="Arial" pitchFamily="34" charset="0"/>
                <a:cs typeface="Arial" pitchFamily="34" charset="0"/>
              </a:rPr>
              <a:t>This book reveals the many </a:t>
            </a:r>
            <a:r>
              <a:rPr lang="en-US" b="1" i="1" u="sng" dirty="0" smtClean="0">
                <a:latin typeface="Arial" pitchFamily="34" charset="0"/>
                <a:cs typeface="Arial" pitchFamily="34" charset="0"/>
              </a:rPr>
              <a:t>reasons to trust</a:t>
            </a:r>
            <a:r>
              <a:rPr lang="en-US" dirty="0" smtClean="0">
                <a:latin typeface="Arial" pitchFamily="34" charset="0"/>
                <a:cs typeface="Arial" pitchFamily="34" charset="0"/>
              </a:rPr>
              <a:t> Jesus Christ.</a:t>
            </a:r>
            <a:endParaRPr lang="en-US" dirty="0">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1000"/>
                                        <p:tgtEl>
                                          <p:spTgt spid="7">
                                            <p:txEl>
                                              <p:pRg st="2" end="2"/>
                                            </p:txEl>
                                          </p:spTgt>
                                        </p:tgtEl>
                                      </p:cBhvr>
                                    </p:animEffect>
                                    <p:anim calcmode="lin" valueType="num">
                                      <p:cBhvr>
                                        <p:cTn id="2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21" presetClass="entr" presetSubtype="1" fill="hold" grpId="0"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wheel(1)">
                                      <p:cBhvr>
                                        <p:cTn id="2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He uses His voice.</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t>“To </a:t>
            </a:r>
            <a:r>
              <a:rPr lang="en-US" dirty="0"/>
              <a:t>him the doorkeeper opens, and the sheep hear </a:t>
            </a:r>
            <a:r>
              <a:rPr lang="en-US" b="1" i="1" u="sng" dirty="0"/>
              <a:t>his voice</a:t>
            </a:r>
            <a:r>
              <a:rPr lang="en-US" dirty="0"/>
              <a:t>, and he calls his own sheep by name and leads them out. </a:t>
            </a:r>
            <a:r>
              <a:rPr lang="en-US" dirty="0" smtClean="0"/>
              <a:t>When </a:t>
            </a:r>
            <a:r>
              <a:rPr lang="en-US" dirty="0"/>
              <a:t>he puts forth all his own, he goes ahead of them, and the sheep follow him because they know </a:t>
            </a:r>
            <a:r>
              <a:rPr lang="en-US" b="1" i="1" u="sng" dirty="0"/>
              <a:t>his voice</a:t>
            </a:r>
            <a:r>
              <a:rPr lang="en-US" dirty="0" smtClean="0"/>
              <a:t>.” </a:t>
            </a:r>
            <a:endParaRPr lang="en-US" dirty="0"/>
          </a:p>
          <a:p>
            <a:r>
              <a:rPr lang="en-US" b="1" i="1" dirty="0">
                <a:solidFill>
                  <a:srgbClr val="00FF00"/>
                </a:solidFill>
              </a:rPr>
              <a:t>John </a:t>
            </a:r>
            <a:r>
              <a:rPr lang="en-US" b="1" i="1" dirty="0" smtClean="0">
                <a:solidFill>
                  <a:srgbClr val="00FF00"/>
                </a:solidFill>
              </a:rPr>
              <a:t>10v3-4 </a:t>
            </a:r>
            <a:r>
              <a:rPr lang="en-US" sz="2600" b="1" i="1" dirty="0" err="1" smtClean="0">
                <a:solidFill>
                  <a:srgbClr val="00FF00"/>
                </a:solidFill>
              </a:rPr>
              <a:t>NASB</a:t>
            </a:r>
            <a:endParaRPr lang="en-US" sz="2600" b="1" i="1" dirty="0">
              <a:solidFill>
                <a:srgbClr val="00FF00"/>
              </a:solidFill>
            </a:endParaRPr>
          </a:p>
        </p:txBody>
      </p:sp>
      <p:sp>
        <p:nvSpPr>
          <p:cNvPr id="4" name="Content Placeholder 3"/>
          <p:cNvSpPr>
            <a:spLocks noGrp="1"/>
          </p:cNvSpPr>
          <p:nvPr>
            <p:ph sz="half" idx="2"/>
          </p:nvPr>
        </p:nvSpPr>
        <p:spPr/>
        <p:txBody>
          <a:bodyPr/>
          <a:lstStyle/>
          <a:p>
            <a:r>
              <a:rPr lang="en-US" sz="4600" dirty="0" smtClean="0">
                <a:latin typeface="Arial" pitchFamily="34" charset="0"/>
                <a:cs typeface="Arial" pitchFamily="34" charset="0"/>
              </a:rPr>
              <a:t>His Word becomes </a:t>
            </a:r>
            <a:r>
              <a:rPr lang="en-US" sz="4600" u="sng" dirty="0" smtClean="0">
                <a:latin typeface="Arial" pitchFamily="34" charset="0"/>
                <a:cs typeface="Arial" pitchFamily="34" charset="0"/>
              </a:rPr>
              <a:t>personal</a:t>
            </a:r>
            <a:r>
              <a:rPr lang="en-US" sz="4600" dirty="0" smtClean="0">
                <a:latin typeface="Arial" pitchFamily="34" charset="0"/>
                <a:cs typeface="Arial" pitchFamily="34" charset="0"/>
              </a:rPr>
              <a:t>.</a:t>
            </a:r>
            <a:endParaRPr lang="en-US" sz="4600" dirty="0">
              <a:latin typeface="Arial" pitchFamily="34" charset="0"/>
              <a:cs typeface="Arial" pitchFamily="34" charset="0"/>
            </a:endParaRPr>
          </a:p>
        </p:txBody>
      </p:sp>
    </p:spTree>
    <p:extLst>
      <p:ext uri="{BB962C8B-B14F-4D97-AF65-F5344CB8AC3E}">
        <p14:creationId xmlns:p14="http://schemas.microsoft.com/office/powerpoint/2010/main" val="36929713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We don’t even need to see Him.</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Faith comes by hearing.</a:t>
            </a:r>
            <a:endParaRPr lang="en-US" dirty="0">
              <a:latin typeface="Arial" pitchFamily="34" charset="0"/>
              <a:cs typeface="Arial" pitchFamily="34" charset="0"/>
            </a:endParaRPr>
          </a:p>
        </p:txBody>
      </p:sp>
      <p:pic>
        <p:nvPicPr>
          <p:cNvPr id="9" name="Content Placeholder 8"/>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71600" y="1196752"/>
            <a:ext cx="7162498" cy="4752528"/>
          </a:xfrm>
        </p:spPr>
      </p:pic>
    </p:spTree>
    <p:extLst>
      <p:ext uri="{BB962C8B-B14F-4D97-AF65-F5344CB8AC3E}">
        <p14:creationId xmlns:p14="http://schemas.microsoft.com/office/powerpoint/2010/main" val="880789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Word of God protects us.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t>“A </a:t>
            </a:r>
            <a:r>
              <a:rPr lang="en-US" dirty="0"/>
              <a:t>stranger they simply will not follow, but will flee from him, because they do not know the voice of strangers</a:t>
            </a:r>
            <a:r>
              <a:rPr lang="en-US" dirty="0" smtClean="0"/>
              <a:t>. …Truly</a:t>
            </a:r>
            <a:r>
              <a:rPr lang="en-US" dirty="0"/>
              <a:t>, truly, I say to you, </a:t>
            </a:r>
            <a:r>
              <a:rPr lang="en-US" i="1" u="sng" dirty="0"/>
              <a:t>I am the door</a:t>
            </a:r>
            <a:r>
              <a:rPr lang="en-US" dirty="0"/>
              <a:t> of the sheep. </a:t>
            </a:r>
            <a:r>
              <a:rPr lang="en-US" dirty="0" smtClean="0"/>
              <a:t>All </a:t>
            </a:r>
            <a:r>
              <a:rPr lang="en-US" dirty="0"/>
              <a:t>who came before Me are thieves and robbers, but the sheep did not hear them</a:t>
            </a:r>
            <a:r>
              <a:rPr lang="en-US" dirty="0" smtClean="0"/>
              <a:t>.” </a:t>
            </a:r>
            <a:endParaRPr lang="en-US" dirty="0"/>
          </a:p>
          <a:p>
            <a:r>
              <a:rPr lang="en-US" b="1" i="1" dirty="0">
                <a:solidFill>
                  <a:srgbClr val="00FF00"/>
                </a:solidFill>
              </a:rPr>
              <a:t>John </a:t>
            </a:r>
            <a:r>
              <a:rPr lang="en-US" b="1" i="1" dirty="0" smtClean="0">
                <a:solidFill>
                  <a:srgbClr val="00FF00"/>
                </a:solidFill>
              </a:rPr>
              <a:t>10v5-8 </a:t>
            </a:r>
            <a:r>
              <a:rPr lang="en-US" sz="3400" b="1" i="1" dirty="0" err="1" smtClean="0">
                <a:solidFill>
                  <a:srgbClr val="00FF00"/>
                </a:solidFill>
              </a:rPr>
              <a:t>NASB</a:t>
            </a:r>
            <a:endParaRPr lang="en-US" sz="34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His voice is unique.</a:t>
            </a:r>
            <a:endParaRPr lang="en-US" dirty="0">
              <a:latin typeface="Arial" pitchFamily="34" charset="0"/>
              <a:cs typeface="Arial" pitchFamily="34" charset="0"/>
            </a:endParaRPr>
          </a:p>
        </p:txBody>
      </p:sp>
    </p:spTree>
    <p:extLst>
      <p:ext uri="{BB962C8B-B14F-4D97-AF65-F5344CB8AC3E}">
        <p14:creationId xmlns:p14="http://schemas.microsoft.com/office/powerpoint/2010/main" val="7955770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Word of God invites us.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a:t>"I am the </a:t>
            </a:r>
            <a:r>
              <a:rPr lang="en-US" dirty="0" smtClean="0"/>
              <a:t>door ;  </a:t>
            </a:r>
            <a:r>
              <a:rPr lang="en-US" dirty="0"/>
              <a:t>if </a:t>
            </a:r>
            <a:r>
              <a:rPr lang="en-US" dirty="0">
                <a:solidFill>
                  <a:srgbClr val="FFC000"/>
                </a:solidFill>
              </a:rPr>
              <a:t>anyone</a:t>
            </a:r>
            <a:r>
              <a:rPr lang="en-US" dirty="0"/>
              <a:t> enters through Me, </a:t>
            </a:r>
            <a:r>
              <a:rPr lang="en-US" b="1" i="1" u="sng" dirty="0"/>
              <a:t>he will be saved</a:t>
            </a:r>
            <a:r>
              <a:rPr lang="en-US" dirty="0"/>
              <a:t>, and will go in and out and find pasture. </a:t>
            </a:r>
          </a:p>
          <a:p>
            <a:r>
              <a:rPr lang="en-US" b="1" i="1" dirty="0">
                <a:solidFill>
                  <a:srgbClr val="00FF00"/>
                </a:solidFill>
              </a:rPr>
              <a:t>John </a:t>
            </a:r>
            <a:r>
              <a:rPr lang="en-US" b="1" i="1" dirty="0" smtClean="0">
                <a:solidFill>
                  <a:srgbClr val="00FF00"/>
                </a:solidFill>
              </a:rPr>
              <a:t>10v9 </a:t>
            </a:r>
            <a:r>
              <a:rPr lang="en-US" sz="2500" b="1" i="1" dirty="0" err="1" smtClean="0">
                <a:solidFill>
                  <a:srgbClr val="00FF00"/>
                </a:solidFill>
              </a:rPr>
              <a:t>NASB</a:t>
            </a:r>
            <a:endParaRPr lang="en-US" sz="25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It is </a:t>
            </a:r>
            <a:r>
              <a:rPr lang="en-US" u="sng" dirty="0" smtClean="0">
                <a:latin typeface="Arial" pitchFamily="34" charset="0"/>
                <a:cs typeface="Arial" pitchFamily="34" charset="0"/>
              </a:rPr>
              <a:t>not</a:t>
            </a:r>
            <a:r>
              <a:rPr lang="en-US" dirty="0" smtClean="0">
                <a:latin typeface="Arial" pitchFamily="34" charset="0"/>
                <a:cs typeface="Arial" pitchFamily="34" charset="0"/>
              </a:rPr>
              <a:t> an exclusive club.</a:t>
            </a:r>
            <a:endParaRPr lang="en-US" dirty="0">
              <a:latin typeface="Arial" pitchFamily="34" charset="0"/>
              <a:cs typeface="Arial" pitchFamily="34" charset="0"/>
            </a:endParaRPr>
          </a:p>
        </p:txBody>
      </p:sp>
    </p:spTree>
    <p:extLst>
      <p:ext uri="{BB962C8B-B14F-4D97-AF65-F5344CB8AC3E}">
        <p14:creationId xmlns:p14="http://schemas.microsoft.com/office/powerpoint/2010/main" val="27385283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His Word is more than just talk.</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70000" lnSpcReduction="20000"/>
          </a:bodyPr>
          <a:lstStyle/>
          <a:p>
            <a:r>
              <a:rPr lang="en-US" dirty="0" smtClean="0"/>
              <a:t>“The </a:t>
            </a:r>
            <a:r>
              <a:rPr lang="en-US" dirty="0"/>
              <a:t>thief comes only to steal and kill and destroy; I came that they may have life, and have it abundantly. </a:t>
            </a:r>
            <a:r>
              <a:rPr lang="en-US" dirty="0" smtClean="0"/>
              <a:t>I </a:t>
            </a:r>
            <a:r>
              <a:rPr lang="en-US" dirty="0"/>
              <a:t>am the good </a:t>
            </a:r>
            <a:r>
              <a:rPr lang="en-US" dirty="0" smtClean="0"/>
              <a:t>shepherd ; </a:t>
            </a:r>
            <a:r>
              <a:rPr lang="en-US" i="1" dirty="0">
                <a:solidFill>
                  <a:srgbClr val="FFC000"/>
                </a:solidFill>
              </a:rPr>
              <a:t>the good shepherd lays down His life for the sheep</a:t>
            </a:r>
            <a:r>
              <a:rPr lang="en-US" dirty="0"/>
              <a:t>. </a:t>
            </a:r>
            <a:r>
              <a:rPr lang="en-US" dirty="0" smtClean="0"/>
              <a:t>He </a:t>
            </a:r>
            <a:r>
              <a:rPr lang="en-US" dirty="0"/>
              <a:t>who is a hired hand, and not a shepherd, who is not the owner of the sheep, sees the wolf coming, and leaves the sheep and flees, and the wolf snatches them and scatters them. </a:t>
            </a:r>
            <a:r>
              <a:rPr lang="en-US" dirty="0" smtClean="0"/>
              <a:t>He </a:t>
            </a:r>
            <a:r>
              <a:rPr lang="en-US" dirty="0"/>
              <a:t>flees because he is a hired hand and is not concerned about the sheep</a:t>
            </a:r>
            <a:r>
              <a:rPr lang="en-US" dirty="0" smtClean="0"/>
              <a:t>.” </a:t>
            </a:r>
            <a:r>
              <a:rPr lang="en-US" b="1" i="1" dirty="0" smtClean="0">
                <a:solidFill>
                  <a:srgbClr val="00FF00"/>
                </a:solidFill>
              </a:rPr>
              <a:t>John 10v10-13 </a:t>
            </a:r>
            <a:r>
              <a:rPr lang="en-US" sz="3600" b="1" i="1" dirty="0" err="1" smtClean="0">
                <a:solidFill>
                  <a:srgbClr val="00FF00"/>
                </a:solidFill>
              </a:rPr>
              <a:t>NASB</a:t>
            </a:r>
            <a:endParaRPr lang="en-US" sz="36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paid the ultimate price.</a:t>
            </a:r>
            <a:endParaRPr lang="en-US" dirty="0">
              <a:latin typeface="Arial" pitchFamily="34" charset="0"/>
              <a:cs typeface="Arial" pitchFamily="34" charset="0"/>
            </a:endParaRPr>
          </a:p>
        </p:txBody>
      </p:sp>
    </p:spTree>
    <p:extLst>
      <p:ext uri="{BB962C8B-B14F-4D97-AF65-F5344CB8AC3E}">
        <p14:creationId xmlns:p14="http://schemas.microsoft.com/office/powerpoint/2010/main" val="15073102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He gave His life for </a:t>
            </a:r>
            <a:r>
              <a:rPr lang="en-US" u="sng" dirty="0" smtClean="0">
                <a:latin typeface="Arial" pitchFamily="34" charset="0"/>
                <a:cs typeface="Arial" pitchFamily="34" charset="0"/>
              </a:rPr>
              <a:t>our</a:t>
            </a:r>
            <a:r>
              <a:rPr lang="en-US" dirty="0" smtClean="0">
                <a:latin typeface="Arial" pitchFamily="34" charset="0"/>
                <a:cs typeface="Arial" pitchFamily="34" charset="0"/>
              </a:rPr>
              <a:t> sins.</a:t>
            </a:r>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71600" y="1196752"/>
            <a:ext cx="7056784" cy="4682384"/>
          </a:xfrm>
        </p:spPr>
      </p:pic>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Will you fully trust Him ?</a:t>
            </a:r>
            <a:endParaRPr lang="en-US" dirty="0">
              <a:latin typeface="Arial" pitchFamily="34" charset="0"/>
              <a:cs typeface="Arial" pitchFamily="34" charset="0"/>
            </a:endParaRPr>
          </a:p>
        </p:txBody>
      </p:sp>
    </p:spTree>
    <p:extLst>
      <p:ext uri="{BB962C8B-B14F-4D97-AF65-F5344CB8AC3E}">
        <p14:creationId xmlns:p14="http://schemas.microsoft.com/office/powerpoint/2010/main" val="19572912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He repeats His Word.</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smtClean="0"/>
              <a:t>“I </a:t>
            </a:r>
            <a:r>
              <a:rPr lang="en-US" dirty="0"/>
              <a:t>am the </a:t>
            </a:r>
            <a:r>
              <a:rPr lang="en-US" i="1" u="sng" dirty="0"/>
              <a:t>good</a:t>
            </a:r>
            <a:r>
              <a:rPr lang="en-US" dirty="0"/>
              <a:t> shepherd, and I know My own and My own know Me, even as the Father knows Me and I know the </a:t>
            </a:r>
            <a:r>
              <a:rPr lang="en-US" dirty="0" smtClean="0"/>
              <a:t>Father ; </a:t>
            </a:r>
            <a:r>
              <a:rPr lang="en-US" dirty="0"/>
              <a:t>and </a:t>
            </a:r>
            <a:r>
              <a:rPr lang="en-US" dirty="0">
                <a:solidFill>
                  <a:srgbClr val="FFC000"/>
                </a:solidFill>
              </a:rPr>
              <a:t>I lay down My life for the sheep</a:t>
            </a:r>
            <a:r>
              <a:rPr lang="en-US" dirty="0"/>
              <a:t>. </a:t>
            </a:r>
            <a:r>
              <a:rPr lang="en-US" dirty="0" smtClean="0"/>
              <a:t>I </a:t>
            </a:r>
            <a:r>
              <a:rPr lang="en-US" dirty="0"/>
              <a:t>have other sheep, which are not of this </a:t>
            </a:r>
            <a:r>
              <a:rPr lang="en-US" dirty="0" smtClean="0"/>
              <a:t>fold ; </a:t>
            </a:r>
            <a:r>
              <a:rPr lang="en-US" dirty="0"/>
              <a:t>I must bring them also, and they will </a:t>
            </a:r>
            <a:r>
              <a:rPr lang="en-US" b="1" i="1" u="sng" dirty="0"/>
              <a:t>hear My </a:t>
            </a:r>
            <a:r>
              <a:rPr lang="en-US" b="1" i="1" u="sng" dirty="0" smtClean="0"/>
              <a:t>voice</a:t>
            </a:r>
            <a:r>
              <a:rPr lang="en-US" dirty="0"/>
              <a:t> </a:t>
            </a:r>
            <a:r>
              <a:rPr lang="en-US" dirty="0" smtClean="0"/>
              <a:t>; </a:t>
            </a:r>
            <a:r>
              <a:rPr lang="en-US" dirty="0"/>
              <a:t>and they will become one flock with one </a:t>
            </a:r>
            <a:r>
              <a:rPr lang="en-US" dirty="0" smtClean="0"/>
              <a:t>shepherd.”  </a:t>
            </a:r>
            <a:r>
              <a:rPr lang="en-US" b="1" i="1" dirty="0" smtClean="0">
                <a:solidFill>
                  <a:srgbClr val="00FF00"/>
                </a:solidFill>
              </a:rPr>
              <a:t>John 10v14-16 </a:t>
            </a:r>
            <a:r>
              <a:rPr lang="en-US" sz="3200" b="1" i="1" dirty="0" err="1" smtClean="0">
                <a:solidFill>
                  <a:srgbClr val="00FF00"/>
                </a:solidFill>
              </a:rPr>
              <a:t>NASB</a:t>
            </a:r>
            <a:endParaRPr lang="en-US" sz="32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Let there be no mistake !</a:t>
            </a:r>
            <a:endParaRPr lang="en-US" dirty="0">
              <a:latin typeface="Arial" pitchFamily="34" charset="0"/>
              <a:cs typeface="Arial" pitchFamily="34" charset="0"/>
            </a:endParaRPr>
          </a:p>
        </p:txBody>
      </p:sp>
    </p:spTree>
    <p:extLst>
      <p:ext uri="{BB962C8B-B14F-4D97-AF65-F5344CB8AC3E}">
        <p14:creationId xmlns:p14="http://schemas.microsoft.com/office/powerpoint/2010/main" val="20930682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listen to the Shepherd.</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20000"/>
          </a:bodyPr>
          <a:lstStyle/>
          <a:p>
            <a:r>
              <a:rPr lang="en-US" dirty="0" smtClean="0"/>
              <a:t>“For </a:t>
            </a:r>
            <a:r>
              <a:rPr lang="en-US" dirty="0"/>
              <a:t>this reason the Father loves Me, because </a:t>
            </a:r>
            <a:r>
              <a:rPr lang="en-US" b="1" i="1" u="sng" dirty="0"/>
              <a:t>I lay down My life</a:t>
            </a:r>
            <a:r>
              <a:rPr lang="en-US" dirty="0"/>
              <a:t> so that I may take it again. </a:t>
            </a:r>
            <a:r>
              <a:rPr lang="en-US" dirty="0" smtClean="0"/>
              <a:t>No </a:t>
            </a:r>
            <a:r>
              <a:rPr lang="en-US" dirty="0"/>
              <a:t>one has taken it away from Me, but </a:t>
            </a:r>
            <a:r>
              <a:rPr lang="en-US" b="1" i="1" u="sng" dirty="0"/>
              <a:t>I lay it down</a:t>
            </a:r>
            <a:r>
              <a:rPr lang="en-US" dirty="0"/>
              <a:t> on My own initiative. I have authority to lay it down, and </a:t>
            </a:r>
            <a:r>
              <a:rPr lang="en-US" dirty="0">
                <a:solidFill>
                  <a:srgbClr val="FFC000"/>
                </a:solidFill>
              </a:rPr>
              <a:t>I have authority to take it up again</a:t>
            </a:r>
            <a:r>
              <a:rPr lang="en-US" dirty="0"/>
              <a:t>. This commandment I received from My Father</a:t>
            </a:r>
            <a:r>
              <a:rPr lang="en-US" dirty="0" smtClean="0"/>
              <a:t>.”  </a:t>
            </a:r>
            <a:r>
              <a:rPr lang="en-US" b="1" i="1" dirty="0" smtClean="0">
                <a:solidFill>
                  <a:srgbClr val="00FF00"/>
                </a:solidFill>
              </a:rPr>
              <a:t>John 10v17-18 </a:t>
            </a:r>
            <a:r>
              <a:rPr lang="en-US" sz="2900" b="1" i="1" dirty="0" err="1" smtClean="0">
                <a:solidFill>
                  <a:srgbClr val="00FF00"/>
                </a:solidFill>
              </a:rPr>
              <a:t>NASB</a:t>
            </a:r>
            <a:endParaRPr lang="en-US" sz="29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is truly trust worthy !</a:t>
            </a:r>
            <a:endParaRPr lang="en-US" dirty="0">
              <a:latin typeface="Arial" pitchFamily="34" charset="0"/>
              <a:cs typeface="Arial" pitchFamily="34" charset="0"/>
            </a:endParaRPr>
          </a:p>
        </p:txBody>
      </p:sp>
    </p:spTree>
    <p:extLst>
      <p:ext uri="{BB962C8B-B14F-4D97-AF65-F5344CB8AC3E}">
        <p14:creationId xmlns:p14="http://schemas.microsoft.com/office/powerpoint/2010/main" val="30364933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There is more in the context.</a:t>
            </a:r>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97292" y="1196975"/>
            <a:ext cx="7749415" cy="4752975"/>
          </a:xfrm>
        </p:spPr>
      </p:pic>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It was Hanukkah !</a:t>
            </a:r>
            <a:endParaRPr lang="en-US" dirty="0">
              <a:latin typeface="Arial" pitchFamily="34" charset="0"/>
              <a:cs typeface="Arial" pitchFamily="34" charset="0"/>
            </a:endParaRPr>
          </a:p>
        </p:txBody>
      </p:sp>
    </p:spTree>
    <p:extLst>
      <p:ext uri="{BB962C8B-B14F-4D97-AF65-F5344CB8AC3E}">
        <p14:creationId xmlns:p14="http://schemas.microsoft.com/office/powerpoint/2010/main" val="7274257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feast of lights for Israel.</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smtClean="0"/>
              <a:t>“At </a:t>
            </a:r>
            <a:r>
              <a:rPr lang="en-US" dirty="0"/>
              <a:t>that time </a:t>
            </a:r>
            <a:r>
              <a:rPr lang="en-US" b="1" i="1" u="sng" dirty="0"/>
              <a:t>the Feast of the Dedication</a:t>
            </a:r>
            <a:r>
              <a:rPr lang="en-US" dirty="0"/>
              <a:t> took place at </a:t>
            </a:r>
            <a:r>
              <a:rPr lang="en-US" dirty="0" smtClean="0"/>
              <a:t>Jerusalem ; </a:t>
            </a:r>
            <a:r>
              <a:rPr lang="en-US" dirty="0"/>
              <a:t>it was </a:t>
            </a:r>
            <a:r>
              <a:rPr lang="en-US" dirty="0">
                <a:solidFill>
                  <a:srgbClr val="FFC000"/>
                </a:solidFill>
              </a:rPr>
              <a:t>winter</a:t>
            </a:r>
            <a:r>
              <a:rPr lang="en-US" dirty="0"/>
              <a:t>, and Jesus was walking in the temple in the portico of Solomon. The Jews then gathered around Him, and were saying to Him, "How long will You keep us in suspense? </a:t>
            </a:r>
            <a:r>
              <a:rPr lang="en-US" dirty="0">
                <a:solidFill>
                  <a:srgbClr val="FFC000"/>
                </a:solidFill>
              </a:rPr>
              <a:t>If You are the Christ, tell us plainly</a:t>
            </a:r>
            <a:r>
              <a:rPr lang="en-US" dirty="0"/>
              <a:t>." Jesus answered them, "I told </a:t>
            </a:r>
            <a:r>
              <a:rPr lang="en-US" dirty="0" smtClean="0"/>
              <a:t>you…”  </a:t>
            </a:r>
            <a:r>
              <a:rPr lang="en-US" b="1" i="1" dirty="0" smtClean="0">
                <a:solidFill>
                  <a:srgbClr val="00FF00"/>
                </a:solidFill>
              </a:rPr>
              <a:t>John 10v22-25 </a:t>
            </a:r>
            <a:r>
              <a:rPr lang="en-US" sz="3600" b="1" i="1" dirty="0" err="1" smtClean="0">
                <a:solidFill>
                  <a:srgbClr val="00FF00"/>
                </a:solidFill>
              </a:rPr>
              <a:t>NASB</a:t>
            </a:r>
            <a:endParaRPr lang="en-US" sz="36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The Messiah had come.</a:t>
            </a:r>
            <a:endParaRPr lang="en-US" dirty="0">
              <a:latin typeface="Arial" pitchFamily="34" charset="0"/>
              <a:cs typeface="Arial" pitchFamily="34" charset="0"/>
            </a:endParaRPr>
          </a:p>
        </p:txBody>
      </p:sp>
    </p:spTree>
    <p:extLst>
      <p:ext uri="{BB962C8B-B14F-4D97-AF65-F5344CB8AC3E}">
        <p14:creationId xmlns:p14="http://schemas.microsoft.com/office/powerpoint/2010/main" val="14810905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There are 4 major reasons.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Autofit/>
          </a:bodyPr>
          <a:lstStyle/>
          <a:p>
            <a:r>
              <a:rPr lang="en-US" i="1" dirty="0" smtClean="0">
                <a:solidFill>
                  <a:srgbClr val="FFC000"/>
                </a:solidFill>
                <a:latin typeface="Arial" pitchFamily="34" charset="0"/>
                <a:cs typeface="Arial" pitchFamily="34" charset="0"/>
              </a:rPr>
              <a:t>You can trust Jesus because of</a:t>
            </a:r>
          </a:p>
          <a:p>
            <a:r>
              <a:rPr lang="en-US" dirty="0" smtClean="0">
                <a:latin typeface="Arial" pitchFamily="34" charset="0"/>
                <a:cs typeface="Arial" pitchFamily="34" charset="0"/>
              </a:rPr>
              <a:t>His witnesses, ch1-3</a:t>
            </a:r>
          </a:p>
          <a:p>
            <a:r>
              <a:rPr lang="en-US" dirty="0" smtClean="0">
                <a:latin typeface="Arial" pitchFamily="34" charset="0"/>
                <a:cs typeface="Arial" pitchFamily="34" charset="0"/>
              </a:rPr>
              <a:t>His Word, ch4-11</a:t>
            </a:r>
          </a:p>
          <a:p>
            <a:r>
              <a:rPr lang="en-US" dirty="0" smtClean="0">
                <a:latin typeface="Arial" pitchFamily="34" charset="0"/>
                <a:cs typeface="Arial" pitchFamily="34" charset="0"/>
              </a:rPr>
              <a:t>His followers, ch12-17</a:t>
            </a:r>
          </a:p>
          <a:p>
            <a:r>
              <a:rPr lang="en-US" dirty="0" smtClean="0">
                <a:latin typeface="Arial" pitchFamily="34" charset="0"/>
                <a:cs typeface="Arial" pitchFamily="34" charset="0"/>
              </a:rPr>
              <a:t>His death &amp; resurrection, 18-21</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Why His Word ?</a:t>
            </a:r>
            <a:endParaRPr lang="en-US"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14" presetClass="entr" presetSubtype="10" fill="hold" grpId="0" nodeType="after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It was a matter of trust.</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en-US" dirty="0" smtClean="0"/>
              <a:t>“…and </a:t>
            </a:r>
            <a:r>
              <a:rPr lang="en-US" dirty="0"/>
              <a:t>you do not </a:t>
            </a:r>
            <a:r>
              <a:rPr lang="en-US" b="1" i="1" u="sng" dirty="0" smtClean="0"/>
              <a:t>believe</a:t>
            </a:r>
            <a:r>
              <a:rPr lang="en-US" dirty="0" smtClean="0"/>
              <a:t> ; </a:t>
            </a:r>
            <a:r>
              <a:rPr lang="en-US" dirty="0"/>
              <a:t>the works that I do in My Father's name, these testify of Me. </a:t>
            </a:r>
            <a:r>
              <a:rPr lang="en-US" dirty="0" smtClean="0"/>
              <a:t>But </a:t>
            </a:r>
            <a:r>
              <a:rPr lang="en-US" dirty="0"/>
              <a:t>you do not </a:t>
            </a:r>
            <a:r>
              <a:rPr lang="en-US" b="1" i="1" u="sng" dirty="0"/>
              <a:t>believe</a:t>
            </a:r>
            <a:r>
              <a:rPr lang="en-US" dirty="0"/>
              <a:t> because you are not of My sheep. </a:t>
            </a:r>
            <a:r>
              <a:rPr lang="en-US" dirty="0" smtClean="0"/>
              <a:t>My </a:t>
            </a:r>
            <a:r>
              <a:rPr lang="en-US" dirty="0"/>
              <a:t>sheep </a:t>
            </a:r>
            <a:r>
              <a:rPr lang="en-US" dirty="0">
                <a:solidFill>
                  <a:srgbClr val="FFC000"/>
                </a:solidFill>
              </a:rPr>
              <a:t>hear</a:t>
            </a:r>
            <a:r>
              <a:rPr lang="en-US" dirty="0"/>
              <a:t> My voice, and I know them, and they </a:t>
            </a:r>
            <a:r>
              <a:rPr lang="en-US" dirty="0">
                <a:solidFill>
                  <a:srgbClr val="FFC000"/>
                </a:solidFill>
              </a:rPr>
              <a:t>follow</a:t>
            </a:r>
            <a:r>
              <a:rPr lang="en-US" dirty="0"/>
              <a:t> </a:t>
            </a:r>
            <a:r>
              <a:rPr lang="en-US" dirty="0" smtClean="0"/>
              <a:t>Me.”  </a:t>
            </a:r>
            <a:r>
              <a:rPr lang="en-US" b="1" i="1" dirty="0" smtClean="0">
                <a:solidFill>
                  <a:srgbClr val="00FF00"/>
                </a:solidFill>
              </a:rPr>
              <a:t>John </a:t>
            </a:r>
            <a:r>
              <a:rPr lang="en-US" b="1" i="1" dirty="0">
                <a:solidFill>
                  <a:srgbClr val="00FF00"/>
                </a:solidFill>
              </a:rPr>
              <a:t>10:25-27 </a:t>
            </a:r>
            <a:r>
              <a:rPr lang="en-US" b="1" i="1" dirty="0" err="1" smtClean="0">
                <a:solidFill>
                  <a:srgbClr val="00FF00"/>
                </a:solidFill>
              </a:rPr>
              <a:t>NASB</a:t>
            </a:r>
            <a:endParaRPr lang="en-US"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leads by His Word.</a:t>
            </a:r>
            <a:endParaRPr lang="en-US" dirty="0">
              <a:latin typeface="Arial" pitchFamily="34" charset="0"/>
              <a:cs typeface="Arial" pitchFamily="34" charset="0"/>
            </a:endParaRPr>
          </a:p>
        </p:txBody>
      </p:sp>
    </p:spTree>
    <p:extLst>
      <p:ext uri="{BB962C8B-B14F-4D97-AF65-F5344CB8AC3E}">
        <p14:creationId xmlns:p14="http://schemas.microsoft.com/office/powerpoint/2010/main" val="38808873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image is still of sheep.</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t>“…and </a:t>
            </a:r>
            <a:r>
              <a:rPr lang="en-US" dirty="0"/>
              <a:t>I give eternal life to them, and they will never </a:t>
            </a:r>
            <a:r>
              <a:rPr lang="en-US" dirty="0" smtClean="0"/>
              <a:t>perish ; </a:t>
            </a:r>
            <a:r>
              <a:rPr lang="en-US" dirty="0"/>
              <a:t>and no one will </a:t>
            </a:r>
            <a:r>
              <a:rPr lang="en-US" b="1" i="1" u="sng" dirty="0"/>
              <a:t>snatch</a:t>
            </a:r>
            <a:r>
              <a:rPr lang="en-US" dirty="0"/>
              <a:t> them out of My hand. </a:t>
            </a:r>
            <a:r>
              <a:rPr lang="en-US" dirty="0" smtClean="0"/>
              <a:t>My </a:t>
            </a:r>
            <a:r>
              <a:rPr lang="en-US" dirty="0"/>
              <a:t>Father, who has given them to Me, is greater than </a:t>
            </a:r>
            <a:r>
              <a:rPr lang="en-US" dirty="0" smtClean="0"/>
              <a:t>all ; </a:t>
            </a:r>
            <a:r>
              <a:rPr lang="en-US" dirty="0"/>
              <a:t>and no one is able to </a:t>
            </a:r>
            <a:r>
              <a:rPr lang="en-US" b="1" i="1" u="sng" dirty="0"/>
              <a:t>snatch</a:t>
            </a:r>
            <a:r>
              <a:rPr lang="en-US" dirty="0"/>
              <a:t> them out of the Father's hand. </a:t>
            </a:r>
            <a:r>
              <a:rPr lang="en-US" dirty="0" smtClean="0"/>
              <a:t>I </a:t>
            </a:r>
            <a:r>
              <a:rPr lang="en-US" dirty="0"/>
              <a:t>and the Father are one</a:t>
            </a:r>
            <a:r>
              <a:rPr lang="en-US" dirty="0" smtClean="0"/>
              <a:t>.” </a:t>
            </a:r>
            <a:endParaRPr lang="en-US" dirty="0"/>
          </a:p>
          <a:p>
            <a:r>
              <a:rPr lang="en-US" b="1" i="1" dirty="0">
                <a:solidFill>
                  <a:srgbClr val="00FF00"/>
                </a:solidFill>
              </a:rPr>
              <a:t>John </a:t>
            </a:r>
            <a:r>
              <a:rPr lang="en-US" b="1" i="1" dirty="0" smtClean="0">
                <a:solidFill>
                  <a:srgbClr val="00FF00"/>
                </a:solidFill>
              </a:rPr>
              <a:t>10v28-30 </a:t>
            </a:r>
            <a:r>
              <a:rPr lang="en-US" sz="2700" b="1" i="1" dirty="0" err="1" smtClean="0">
                <a:solidFill>
                  <a:srgbClr val="00FF00"/>
                </a:solidFill>
              </a:rPr>
              <a:t>NASB</a:t>
            </a:r>
            <a:endParaRPr lang="en-US" sz="27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As </a:t>
            </a:r>
            <a:r>
              <a:rPr lang="en-US" u="sng" dirty="0" smtClean="0">
                <a:latin typeface="Arial" pitchFamily="34" charset="0"/>
                <a:cs typeface="Arial" pitchFamily="34" charset="0"/>
              </a:rPr>
              <a:t>God</a:t>
            </a:r>
            <a:r>
              <a:rPr lang="en-US" dirty="0" smtClean="0">
                <a:latin typeface="Arial" pitchFamily="34" charset="0"/>
                <a:cs typeface="Arial" pitchFamily="34" charset="0"/>
              </a:rPr>
              <a:t> He is trust worthy.</a:t>
            </a:r>
            <a:endParaRPr lang="en-US" dirty="0">
              <a:latin typeface="Arial" pitchFamily="34" charset="0"/>
              <a:cs typeface="Arial" pitchFamily="34" charset="0"/>
            </a:endParaRPr>
          </a:p>
        </p:txBody>
      </p:sp>
    </p:spTree>
    <p:extLst>
      <p:ext uri="{BB962C8B-B14F-4D97-AF65-F5344CB8AC3E}">
        <p14:creationId xmlns:p14="http://schemas.microsoft.com/office/powerpoint/2010/main" val="3856253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Jesus couldn’t be clearer !</a:t>
            </a:r>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835696" y="1246510"/>
            <a:ext cx="5351821" cy="4702770"/>
          </a:xfrm>
        </p:spPr>
      </p:pic>
      <p:sp>
        <p:nvSpPr>
          <p:cNvPr id="4" name="Content Placeholder 3"/>
          <p:cNvSpPr>
            <a:spLocks noGrp="1"/>
          </p:cNvSpPr>
          <p:nvPr>
            <p:ph sz="half" idx="2"/>
          </p:nvPr>
        </p:nvSpPr>
        <p:spPr/>
        <p:txBody>
          <a:bodyPr/>
          <a:lstStyle/>
          <a:p>
            <a:pPr algn="l"/>
            <a:r>
              <a:rPr lang="en-US" dirty="0" smtClean="0">
                <a:latin typeface="Arial" pitchFamily="34" charset="0"/>
                <a:cs typeface="Arial" pitchFamily="34" charset="0"/>
              </a:rPr>
              <a:t>                 He is God.</a:t>
            </a:r>
            <a:endParaRPr lang="en-US" dirty="0">
              <a:latin typeface="Arial" pitchFamily="34" charset="0"/>
              <a:cs typeface="Arial" pitchFamily="34" charset="0"/>
            </a:endParaRPr>
          </a:p>
        </p:txBody>
      </p:sp>
    </p:spTree>
    <p:extLst>
      <p:ext uri="{BB962C8B-B14F-4D97-AF65-F5344CB8AC3E}">
        <p14:creationId xmlns:p14="http://schemas.microsoft.com/office/powerpoint/2010/main" val="29862711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lines were drawn.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smtClean="0"/>
              <a:t>“The </a:t>
            </a:r>
            <a:r>
              <a:rPr lang="en-US" dirty="0"/>
              <a:t>Jews picked up </a:t>
            </a:r>
            <a:r>
              <a:rPr lang="en-US" b="1" i="1" u="sng" dirty="0"/>
              <a:t>stones</a:t>
            </a:r>
            <a:r>
              <a:rPr lang="en-US" dirty="0"/>
              <a:t> again to stone Him. Jesus answered them, </a:t>
            </a:r>
            <a:r>
              <a:rPr lang="en-US" dirty="0" smtClean="0"/>
              <a:t>‘I </a:t>
            </a:r>
            <a:r>
              <a:rPr lang="en-US" dirty="0"/>
              <a:t>showed you many good works from the </a:t>
            </a:r>
            <a:r>
              <a:rPr lang="en-US" dirty="0" smtClean="0"/>
              <a:t>Father ; </a:t>
            </a:r>
            <a:r>
              <a:rPr lang="en-US" dirty="0"/>
              <a:t>for which of them are you </a:t>
            </a:r>
            <a:r>
              <a:rPr lang="en-US" b="1" i="1" u="sng" dirty="0"/>
              <a:t>stoning</a:t>
            </a:r>
            <a:r>
              <a:rPr lang="en-US" dirty="0"/>
              <a:t> </a:t>
            </a:r>
            <a:r>
              <a:rPr lang="en-US" dirty="0" smtClean="0"/>
              <a:t>Me ?’ </a:t>
            </a:r>
            <a:r>
              <a:rPr lang="en-US" dirty="0"/>
              <a:t>The Jews answered Him, </a:t>
            </a:r>
            <a:r>
              <a:rPr lang="en-US" dirty="0" smtClean="0"/>
              <a:t>‘For </a:t>
            </a:r>
            <a:r>
              <a:rPr lang="en-US" dirty="0"/>
              <a:t>a good work we do not stone You, but for </a:t>
            </a:r>
            <a:r>
              <a:rPr lang="en-US" dirty="0" smtClean="0"/>
              <a:t>blasphemy ; </a:t>
            </a:r>
            <a:r>
              <a:rPr lang="en-US" dirty="0"/>
              <a:t>and because You, </a:t>
            </a:r>
            <a:r>
              <a:rPr lang="en-US" dirty="0">
                <a:solidFill>
                  <a:srgbClr val="FFC000"/>
                </a:solidFill>
              </a:rPr>
              <a:t>being a man, make Yourself out to be God</a:t>
            </a:r>
            <a:r>
              <a:rPr lang="en-US" dirty="0" smtClean="0"/>
              <a:t>.’ ”  </a:t>
            </a:r>
            <a:r>
              <a:rPr lang="en-US" b="1" i="1" dirty="0" smtClean="0">
                <a:solidFill>
                  <a:srgbClr val="00FF00"/>
                </a:solidFill>
              </a:rPr>
              <a:t>John 10v31-33 </a:t>
            </a:r>
            <a:r>
              <a:rPr lang="en-US" sz="3200" b="1" i="1" dirty="0" err="1" smtClean="0">
                <a:solidFill>
                  <a:srgbClr val="00FF00"/>
                </a:solidFill>
              </a:rPr>
              <a:t>NASB</a:t>
            </a:r>
            <a:endParaRPr lang="en-US" sz="32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leads you to a choice.</a:t>
            </a:r>
            <a:endParaRPr lang="en-US" dirty="0">
              <a:latin typeface="Arial" pitchFamily="34" charset="0"/>
              <a:cs typeface="Arial" pitchFamily="34" charset="0"/>
            </a:endParaRPr>
          </a:p>
        </p:txBody>
      </p:sp>
    </p:spTree>
    <p:extLst>
      <p:ext uri="{BB962C8B-B14F-4D97-AF65-F5344CB8AC3E}">
        <p14:creationId xmlns:p14="http://schemas.microsoft.com/office/powerpoint/2010/main" val="3551922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You have </a:t>
            </a:r>
            <a:r>
              <a:rPr lang="en-US" u="sng" dirty="0" smtClean="0">
                <a:latin typeface="Arial" pitchFamily="34" charset="0"/>
                <a:cs typeface="Arial" pitchFamily="34" charset="0"/>
              </a:rPr>
              <a:t>made</a:t>
            </a:r>
            <a:r>
              <a:rPr lang="en-US" dirty="0" smtClean="0">
                <a:latin typeface="Arial" pitchFamily="34" charset="0"/>
                <a:cs typeface="Arial" pitchFamily="34" charset="0"/>
              </a:rPr>
              <a:t> yourself god.</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smtClean="0"/>
              <a:t>“Jesus </a:t>
            </a:r>
            <a:r>
              <a:rPr lang="en-US" dirty="0"/>
              <a:t>answered them, </a:t>
            </a:r>
            <a:r>
              <a:rPr lang="en-US" dirty="0" smtClean="0"/>
              <a:t>‘Has </a:t>
            </a:r>
            <a:r>
              <a:rPr lang="en-US" dirty="0"/>
              <a:t>it not been written in your Law, 'I </a:t>
            </a:r>
            <a:r>
              <a:rPr lang="en-US" dirty="0" smtClean="0"/>
              <a:t>said, </a:t>
            </a:r>
            <a:r>
              <a:rPr lang="en-US" dirty="0" smtClean="0">
                <a:solidFill>
                  <a:srgbClr val="FFC000"/>
                </a:solidFill>
              </a:rPr>
              <a:t>You are gods !!!</a:t>
            </a:r>
            <a:r>
              <a:rPr lang="en-US" dirty="0" smtClean="0"/>
              <a:t>’ ? If </a:t>
            </a:r>
            <a:r>
              <a:rPr lang="en-US" dirty="0"/>
              <a:t>he called them gods, to whom the word of God came (and the Scripture cannot be broken), do you say of Him, whom the Father sanctified and sent into the world, 'You are blaspheming,' because I said, 'I am the Son of </a:t>
            </a:r>
            <a:r>
              <a:rPr lang="en-US" dirty="0" smtClean="0"/>
              <a:t>God’ ?” </a:t>
            </a:r>
            <a:r>
              <a:rPr lang="en-US" b="1" i="1" dirty="0" smtClean="0">
                <a:solidFill>
                  <a:srgbClr val="00FF00"/>
                </a:solidFill>
              </a:rPr>
              <a:t>John 10v34-36 </a:t>
            </a:r>
            <a:r>
              <a:rPr lang="en-US" sz="3200" b="1" i="1" dirty="0" err="1" smtClean="0">
                <a:solidFill>
                  <a:srgbClr val="00FF00"/>
                </a:solidFill>
              </a:rPr>
              <a:t>NASB</a:t>
            </a:r>
            <a:endParaRPr lang="en-US" sz="32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This is </a:t>
            </a:r>
            <a:r>
              <a:rPr lang="en-US" u="sng" dirty="0" smtClean="0">
                <a:latin typeface="Arial" pitchFamily="34" charset="0"/>
                <a:cs typeface="Arial" pitchFamily="34" charset="0"/>
              </a:rPr>
              <a:t>refusing</a:t>
            </a:r>
            <a:r>
              <a:rPr lang="en-US" dirty="0" smtClean="0">
                <a:latin typeface="Arial" pitchFamily="34" charset="0"/>
                <a:cs typeface="Arial" pitchFamily="34" charset="0"/>
              </a:rPr>
              <a:t> to be led.</a:t>
            </a:r>
            <a:endParaRPr lang="en-US" dirty="0">
              <a:latin typeface="Arial" pitchFamily="34" charset="0"/>
              <a:cs typeface="Arial" pitchFamily="34" charset="0"/>
            </a:endParaRPr>
          </a:p>
        </p:txBody>
      </p:sp>
    </p:spTree>
    <p:extLst>
      <p:ext uri="{BB962C8B-B14F-4D97-AF65-F5344CB8AC3E}">
        <p14:creationId xmlns:p14="http://schemas.microsoft.com/office/powerpoint/2010/main" val="32290458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A final plea to trust Jesus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en-US" dirty="0" smtClean="0"/>
              <a:t>“If </a:t>
            </a:r>
            <a:r>
              <a:rPr lang="en-US" dirty="0"/>
              <a:t>I do not do the works of My Father, do not </a:t>
            </a:r>
            <a:r>
              <a:rPr lang="en-US" b="1" i="1" u="sng" dirty="0"/>
              <a:t>believe</a:t>
            </a:r>
            <a:r>
              <a:rPr lang="en-US" dirty="0"/>
              <a:t> </a:t>
            </a:r>
            <a:r>
              <a:rPr lang="en-US" dirty="0" smtClean="0"/>
              <a:t>Me ; </a:t>
            </a:r>
            <a:r>
              <a:rPr lang="en-US" dirty="0"/>
              <a:t>but if I do them, though you do not </a:t>
            </a:r>
            <a:r>
              <a:rPr lang="en-US" b="1" i="1" u="sng" dirty="0"/>
              <a:t>believe</a:t>
            </a:r>
            <a:r>
              <a:rPr lang="en-US" dirty="0"/>
              <a:t> Me, </a:t>
            </a:r>
            <a:r>
              <a:rPr lang="en-US" b="1" i="1" u="sng" dirty="0"/>
              <a:t>believe</a:t>
            </a:r>
            <a:r>
              <a:rPr lang="en-US" dirty="0"/>
              <a:t> the works, so that you may know and understand that the Father is in Me, and I in the Father</a:t>
            </a:r>
            <a:r>
              <a:rPr lang="en-US" dirty="0" smtClean="0"/>
              <a:t>.” </a:t>
            </a:r>
            <a:r>
              <a:rPr lang="en-US" b="1" i="1" dirty="0" err="1" smtClean="0">
                <a:solidFill>
                  <a:srgbClr val="00FF00"/>
                </a:solidFill>
              </a:rPr>
              <a:t>Jn</a:t>
            </a:r>
            <a:r>
              <a:rPr lang="en-US" b="1" i="1" dirty="0" smtClean="0">
                <a:solidFill>
                  <a:srgbClr val="00FF00"/>
                </a:solidFill>
              </a:rPr>
              <a:t> 10v37-38 </a:t>
            </a:r>
            <a:r>
              <a:rPr lang="en-US" sz="2700" b="1" i="1" dirty="0" err="1" smtClean="0">
                <a:solidFill>
                  <a:srgbClr val="00FF00"/>
                </a:solidFill>
              </a:rPr>
              <a:t>NASB</a:t>
            </a:r>
            <a:endParaRPr lang="en-US" sz="2700" b="1" i="1" dirty="0">
              <a:solidFill>
                <a:srgbClr val="00FF00"/>
              </a:solidFill>
            </a:endParaRPr>
          </a:p>
        </p:txBody>
      </p:sp>
      <p:sp>
        <p:nvSpPr>
          <p:cNvPr id="4" name="Content Placeholder 3"/>
          <p:cNvSpPr>
            <a:spLocks noGrp="1"/>
          </p:cNvSpPr>
          <p:nvPr>
            <p:ph sz="half" idx="2"/>
          </p:nvPr>
        </p:nvSpPr>
        <p:spPr/>
        <p:txBody>
          <a:bodyPr/>
          <a:lstStyle/>
          <a:p>
            <a:r>
              <a:rPr lang="en-US" sz="4300" dirty="0" smtClean="0">
                <a:latin typeface="Arial" pitchFamily="34" charset="0"/>
                <a:cs typeface="Arial" pitchFamily="34" charset="0"/>
              </a:rPr>
              <a:t>At least believe the witnesses !</a:t>
            </a:r>
            <a:endParaRPr lang="en-US" sz="4300" dirty="0">
              <a:latin typeface="Arial" pitchFamily="34" charset="0"/>
              <a:cs typeface="Arial" pitchFamily="34" charset="0"/>
            </a:endParaRPr>
          </a:p>
        </p:txBody>
      </p:sp>
    </p:spTree>
    <p:extLst>
      <p:ext uri="{BB962C8B-B14F-4D97-AF65-F5344CB8AC3E}">
        <p14:creationId xmlns:p14="http://schemas.microsoft.com/office/powerpoint/2010/main" val="41217746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The Shepherd is calling.</a:t>
            </a:r>
            <a:endParaRPr lang="en-US"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normAutofit fontScale="92500"/>
          </a:bodyPr>
          <a:lstStyle/>
          <a:p>
            <a:pPr marL="571500" indent="-571500" algn="l">
              <a:buClr>
                <a:srgbClr val="FFC000"/>
              </a:buClr>
              <a:buFont typeface="Wingdings" pitchFamily="2" charset="2"/>
              <a:buChar char="Ø"/>
            </a:pPr>
            <a:r>
              <a:rPr lang="en-US" dirty="0" smtClean="0">
                <a:latin typeface="Arial" pitchFamily="34" charset="0"/>
                <a:cs typeface="Arial" pitchFamily="34" charset="0"/>
              </a:rPr>
              <a:t>We can trust Jesus because he </a:t>
            </a:r>
            <a:r>
              <a:rPr lang="en-US" b="1" i="1" u="sng" dirty="0" smtClean="0">
                <a:latin typeface="Arial" pitchFamily="34" charset="0"/>
                <a:cs typeface="Arial" pitchFamily="34" charset="0"/>
              </a:rPr>
              <a:t>leads</a:t>
            </a:r>
            <a:r>
              <a:rPr lang="en-US" dirty="0" smtClean="0">
                <a:latin typeface="Arial" pitchFamily="34" charset="0"/>
                <a:cs typeface="Arial" pitchFamily="34" charset="0"/>
              </a:rPr>
              <a:t> us by His Word.</a:t>
            </a:r>
          </a:p>
          <a:p>
            <a:pPr marL="571500" indent="-571500" algn="l">
              <a:buClr>
                <a:srgbClr val="FFC000"/>
              </a:buClr>
              <a:buFont typeface="Wingdings" pitchFamily="2" charset="2"/>
              <a:buChar char="Ø"/>
            </a:pPr>
            <a:r>
              <a:rPr lang="en-US" dirty="0" smtClean="0">
                <a:latin typeface="Arial" pitchFamily="34" charset="0"/>
                <a:cs typeface="Arial" pitchFamily="34" charset="0"/>
              </a:rPr>
              <a:t>When we hear His </a:t>
            </a:r>
            <a:r>
              <a:rPr lang="en-US" b="1" i="1" u="sng" dirty="0" smtClean="0">
                <a:latin typeface="Arial" pitchFamily="34" charset="0"/>
                <a:cs typeface="Arial" pitchFamily="34" charset="0"/>
              </a:rPr>
              <a:t>voice</a:t>
            </a:r>
            <a:r>
              <a:rPr lang="en-US" dirty="0" smtClean="0">
                <a:latin typeface="Arial" pitchFamily="34" charset="0"/>
                <a:cs typeface="Arial" pitchFamily="34" charset="0"/>
              </a:rPr>
              <a:t> as we read His Word, it convicts.</a:t>
            </a:r>
          </a:p>
          <a:p>
            <a:pPr marL="571500" indent="-571500" algn="l">
              <a:buClr>
                <a:srgbClr val="FFC000"/>
              </a:buClr>
              <a:buFont typeface="Wingdings" pitchFamily="2" charset="2"/>
              <a:buChar char="Ø"/>
            </a:pPr>
            <a:r>
              <a:rPr lang="en-US" dirty="0" smtClean="0">
                <a:latin typeface="Arial" pitchFamily="34" charset="0"/>
                <a:cs typeface="Arial" pitchFamily="34" charset="0"/>
              </a:rPr>
              <a:t>We </a:t>
            </a:r>
            <a:r>
              <a:rPr lang="en-US" smtClean="0">
                <a:latin typeface="Arial" pitchFamily="34" charset="0"/>
                <a:cs typeface="Arial" pitchFamily="34" charset="0"/>
              </a:rPr>
              <a:t>can </a:t>
            </a:r>
            <a:r>
              <a:rPr lang="en-US" b="1" i="1" u="sng" smtClean="0">
                <a:latin typeface="Arial" pitchFamily="34" charset="0"/>
                <a:cs typeface="Arial" pitchFamily="34" charset="0"/>
              </a:rPr>
              <a:t>choose</a:t>
            </a:r>
            <a:r>
              <a:rPr lang="en-US" smtClean="0">
                <a:latin typeface="Arial" pitchFamily="34" charset="0"/>
                <a:cs typeface="Arial" pitchFamily="34" charset="0"/>
              </a:rPr>
              <a:t> </a:t>
            </a:r>
            <a:r>
              <a:rPr lang="en-US" dirty="0" smtClean="0">
                <a:latin typeface="Arial" pitchFamily="34" charset="0"/>
                <a:cs typeface="Arial" pitchFamily="34" charset="0"/>
              </a:rPr>
              <a:t>to listen or just turn away like lost sheep !</a:t>
            </a:r>
            <a:endParaRPr lang="en-US" dirty="0">
              <a:latin typeface="Arial" pitchFamily="34" charset="0"/>
              <a:cs typeface="Arial" pitchFamily="34" charset="0"/>
            </a:endParaRPr>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1" presetClass="entr" presetSubtype="1"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heel(1)">
                                      <p:cBhvr>
                                        <p:cTn id="3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His Word is…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dirty="0" smtClean="0">
                <a:latin typeface="Arial" pitchFamily="34" charset="0"/>
                <a:cs typeface="Arial" pitchFamily="34" charset="0"/>
              </a:rPr>
              <a:t>Convincing, ch4v1-42</a:t>
            </a:r>
          </a:p>
          <a:p>
            <a:r>
              <a:rPr lang="en-US" dirty="0" smtClean="0">
                <a:latin typeface="Arial" pitchFamily="34" charset="0"/>
                <a:cs typeface="Arial" pitchFamily="34" charset="0"/>
              </a:rPr>
              <a:t>Healing, ch4v43-5v47</a:t>
            </a:r>
          </a:p>
          <a:p>
            <a:r>
              <a:rPr lang="en-US" dirty="0" smtClean="0">
                <a:latin typeface="Arial" pitchFamily="34" charset="0"/>
                <a:cs typeface="Arial" pitchFamily="34" charset="0"/>
              </a:rPr>
              <a:t>Compassionate, ch6v1-27</a:t>
            </a:r>
          </a:p>
          <a:p>
            <a:r>
              <a:rPr lang="en-US" dirty="0" smtClean="0">
                <a:latin typeface="Arial" pitchFamily="34" charset="0"/>
                <a:cs typeface="Arial" pitchFamily="34" charset="0"/>
              </a:rPr>
              <a:t>Nourishing, ch6v22-71</a:t>
            </a: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There are more reasons…</a:t>
            </a:r>
            <a:endParaRPr lang="en-US" dirty="0">
              <a:latin typeface="Arial" pitchFamily="34" charset="0"/>
              <a:cs typeface="Arial" pitchFamily="34" charset="0"/>
            </a:endParaRPr>
          </a:p>
        </p:txBody>
      </p:sp>
    </p:spTree>
    <p:extLst>
      <p:ext uri="{BB962C8B-B14F-4D97-AF65-F5344CB8AC3E}">
        <p14:creationId xmlns:p14="http://schemas.microsoft.com/office/powerpoint/2010/main" val="21473155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His Word is…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320480"/>
          </a:xfrm>
        </p:spPr>
        <p:txBody>
          <a:bodyPr>
            <a:normAutofit lnSpcReduction="10000"/>
          </a:bodyPr>
          <a:lstStyle/>
          <a:p>
            <a:r>
              <a:rPr lang="en-US" dirty="0">
                <a:latin typeface="Arial" pitchFamily="34" charset="0"/>
                <a:cs typeface="Arial" pitchFamily="34" charset="0"/>
              </a:rPr>
              <a:t>Revealing, ch7</a:t>
            </a:r>
          </a:p>
          <a:p>
            <a:r>
              <a:rPr lang="en-US" dirty="0">
                <a:latin typeface="Arial" pitchFamily="34" charset="0"/>
                <a:cs typeface="Arial" pitchFamily="34" charset="0"/>
              </a:rPr>
              <a:t>Liberating, ch8</a:t>
            </a:r>
          </a:p>
          <a:p>
            <a:r>
              <a:rPr lang="en-US" dirty="0">
                <a:latin typeface="Arial" pitchFamily="34" charset="0"/>
                <a:cs typeface="Arial" pitchFamily="34" charset="0"/>
              </a:rPr>
              <a:t>Sight giving, ch9</a:t>
            </a:r>
          </a:p>
          <a:p>
            <a:r>
              <a:rPr lang="en-US" dirty="0">
                <a:solidFill>
                  <a:srgbClr val="FFC000"/>
                </a:solidFill>
                <a:latin typeface="Arial" pitchFamily="34" charset="0"/>
                <a:cs typeface="Arial" pitchFamily="34" charset="0"/>
              </a:rPr>
              <a:t>Leading</a:t>
            </a:r>
            <a:r>
              <a:rPr lang="en-US" dirty="0">
                <a:latin typeface="Arial" pitchFamily="34" charset="0"/>
                <a:cs typeface="Arial" pitchFamily="34" charset="0"/>
              </a:rPr>
              <a:t>, ch10</a:t>
            </a:r>
          </a:p>
          <a:p>
            <a:r>
              <a:rPr lang="en-US" dirty="0">
                <a:latin typeface="Arial" pitchFamily="34" charset="0"/>
                <a:cs typeface="Arial" pitchFamily="34" charset="0"/>
              </a:rPr>
              <a:t>Life giving, </a:t>
            </a:r>
            <a:r>
              <a:rPr lang="en-US" dirty="0" smtClean="0">
                <a:latin typeface="Arial" pitchFamily="34" charset="0"/>
                <a:cs typeface="Arial" pitchFamily="34" charset="0"/>
              </a:rPr>
              <a:t>ch11</a:t>
            </a:r>
            <a:endParaRPr lang="en-US" dirty="0">
              <a:latin typeface="Arial" pitchFamily="34" charset="0"/>
              <a:cs typeface="Arial" pitchFamily="34" charset="0"/>
            </a:endParaRPr>
          </a:p>
        </p:txBody>
      </p:sp>
      <p:sp>
        <p:nvSpPr>
          <p:cNvPr id="4" name="Content Placeholder 3"/>
          <p:cNvSpPr>
            <a:spLocks noGrp="1"/>
          </p:cNvSpPr>
          <p:nvPr>
            <p:ph sz="half" idx="2"/>
          </p:nvPr>
        </p:nvSpPr>
        <p:spPr>
          <a:xfrm>
            <a:off x="11562" y="5445224"/>
            <a:ext cx="8232846" cy="1426367"/>
          </a:xfrm>
        </p:spPr>
        <p:txBody>
          <a:bodyPr/>
          <a:lstStyle/>
          <a:p>
            <a:r>
              <a:rPr lang="en-US" sz="4000" dirty="0" smtClean="0">
                <a:latin typeface="Arial" pitchFamily="34" charset="0"/>
                <a:cs typeface="Arial" pitchFamily="34" charset="0"/>
              </a:rPr>
              <a:t>At least 9 reasons to trust Jesus because of His own Word !</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31666553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14" presetClass="entr" presetSubtype="10" fill="hold" grpId="0" nodeType="after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There </a:t>
            </a:r>
            <a:r>
              <a:rPr lang="en-US" u="sng" dirty="0" smtClean="0">
                <a:solidFill>
                  <a:schemeClr val="tx1"/>
                </a:solidFill>
                <a:latin typeface="Arial" pitchFamily="34" charset="0"/>
                <a:cs typeface="Arial" pitchFamily="34" charset="0"/>
              </a:rPr>
              <a:t>is</a:t>
            </a:r>
            <a:r>
              <a:rPr lang="en-US" dirty="0" smtClean="0">
                <a:latin typeface="Arial" pitchFamily="34" charset="0"/>
                <a:cs typeface="Arial" pitchFamily="34" charset="0"/>
              </a:rPr>
              <a:t> the context of John 10.</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We trust the Lord Jesus because His Word </a:t>
            </a:r>
            <a:r>
              <a:rPr lang="en-US" dirty="0" smtClean="0">
                <a:solidFill>
                  <a:srgbClr val="FFC000"/>
                </a:solidFill>
                <a:latin typeface="Arial" pitchFamily="34" charset="0"/>
                <a:cs typeface="Arial" pitchFamily="34" charset="0"/>
              </a:rPr>
              <a:t>leads</a:t>
            </a:r>
            <a:r>
              <a:rPr lang="en-US" dirty="0" smtClean="0">
                <a:latin typeface="Arial" pitchFamily="34" charset="0"/>
                <a:cs typeface="Arial" pitchFamily="34" charset="0"/>
              </a:rPr>
              <a:t> us.</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How does He do it ?</a:t>
            </a:r>
            <a:endParaRPr lang="en-US" dirty="0">
              <a:latin typeface="Arial" pitchFamily="34" charset="0"/>
              <a:cs typeface="Arial" pitchFamily="34" charset="0"/>
            </a:endParaRPr>
          </a:p>
        </p:txBody>
      </p:sp>
    </p:spTree>
    <p:extLst>
      <p:ext uri="{BB962C8B-B14F-4D97-AF65-F5344CB8AC3E}">
        <p14:creationId xmlns:p14="http://schemas.microsoft.com/office/powerpoint/2010/main" val="15038654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read John chapter 10.</a:t>
            </a:r>
            <a:endParaRPr lang="en-US" dirty="0">
              <a:latin typeface="Arial" pitchFamily="34" charset="0"/>
              <a:cs typeface="Arial" pitchFamily="34" charset="0"/>
            </a:endParaRPr>
          </a:p>
        </p:txBody>
      </p:sp>
      <p:sp>
        <p:nvSpPr>
          <p:cNvPr id="4" name="Content Placeholder 3"/>
          <p:cNvSpPr>
            <a:spLocks noGrp="1"/>
          </p:cNvSpPr>
          <p:nvPr>
            <p:ph sz="half" idx="2"/>
          </p:nvPr>
        </p:nvSpPr>
        <p:spPr>
          <a:xfrm>
            <a:off x="11562" y="5013176"/>
            <a:ext cx="9132438" cy="1858415"/>
          </a:xfrm>
        </p:spPr>
        <p:txBody>
          <a:bodyPr/>
          <a:lstStyle/>
          <a:p>
            <a:r>
              <a:rPr lang="en-US" dirty="0" smtClean="0">
                <a:latin typeface="Arial" pitchFamily="34" charset="0"/>
                <a:cs typeface="Arial" pitchFamily="34" charset="0"/>
              </a:rPr>
              <a:t>The word </a:t>
            </a:r>
            <a:r>
              <a:rPr lang="en-US" u="sng" dirty="0" smtClean="0">
                <a:latin typeface="Arial" pitchFamily="34" charset="0"/>
                <a:cs typeface="Arial" pitchFamily="34" charset="0"/>
              </a:rPr>
              <a:t>sheep</a:t>
            </a:r>
            <a:r>
              <a:rPr lang="en-US" dirty="0" smtClean="0">
                <a:latin typeface="Arial" pitchFamily="34" charset="0"/>
                <a:cs typeface="Arial" pitchFamily="34" charset="0"/>
              </a:rPr>
              <a:t> is repeated 15 times in this chapter.</a:t>
            </a:r>
            <a:endParaRPr lang="en-US" dirty="0">
              <a:latin typeface="Arial" pitchFamily="34" charset="0"/>
              <a:cs typeface="Arial" pitchFamily="34" charset="0"/>
            </a:endParaRPr>
          </a:p>
        </p:txBody>
      </p:sp>
      <p:pic>
        <p:nvPicPr>
          <p:cNvPr id="11" name="Content Placeholder 10"/>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123728" y="1251125"/>
            <a:ext cx="4752528" cy="3782625"/>
          </a:xfrm>
        </p:spPr>
      </p:pic>
    </p:spTree>
    <p:extLst>
      <p:ext uri="{BB962C8B-B14F-4D97-AF65-F5344CB8AC3E}">
        <p14:creationId xmlns:p14="http://schemas.microsoft.com/office/powerpoint/2010/main" val="30917560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He is the Shepherd of Israel.</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t>“And thou </a:t>
            </a:r>
            <a:r>
              <a:rPr lang="en-US" dirty="0"/>
              <a:t>Bethlehem, land of </a:t>
            </a:r>
            <a:r>
              <a:rPr lang="en-US" dirty="0" err="1"/>
              <a:t>Juda</a:t>
            </a:r>
            <a:r>
              <a:rPr lang="en-US" dirty="0"/>
              <a:t>, art in no wise the least among the governors of </a:t>
            </a:r>
            <a:r>
              <a:rPr lang="en-US" dirty="0" err="1"/>
              <a:t>Juda</a:t>
            </a:r>
            <a:r>
              <a:rPr lang="en-US" dirty="0"/>
              <a:t>; for out of thee shall go forth a leader who shall </a:t>
            </a:r>
            <a:r>
              <a:rPr lang="en-US" b="1" i="1" u="sng" dirty="0"/>
              <a:t>shepherd</a:t>
            </a:r>
            <a:r>
              <a:rPr lang="en-US" dirty="0"/>
              <a:t> my people </a:t>
            </a:r>
            <a:r>
              <a:rPr lang="en-US" b="1" i="1" u="sng" dirty="0"/>
              <a:t>Israel</a:t>
            </a:r>
            <a:r>
              <a:rPr lang="en-US" dirty="0" smtClean="0"/>
              <a:t>.”  </a:t>
            </a:r>
            <a:r>
              <a:rPr lang="en-US" b="1" i="1" dirty="0" smtClean="0">
                <a:solidFill>
                  <a:srgbClr val="00FF00"/>
                </a:solidFill>
              </a:rPr>
              <a:t>Matthew 2v6 </a:t>
            </a:r>
            <a:r>
              <a:rPr lang="en-US" sz="2400" b="1" i="1" dirty="0" err="1" smtClean="0">
                <a:solidFill>
                  <a:srgbClr val="00FF00"/>
                </a:solidFill>
              </a:rPr>
              <a:t>NASB</a:t>
            </a:r>
            <a:endParaRPr lang="en-US" sz="24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Compare Micah 5v2 !</a:t>
            </a:r>
            <a:endParaRPr lang="en-US" dirty="0">
              <a:latin typeface="Arial" pitchFamily="34" charset="0"/>
              <a:cs typeface="Arial" pitchFamily="34" charset="0"/>
            </a:endParaRPr>
          </a:p>
        </p:txBody>
      </p:sp>
    </p:spTree>
    <p:extLst>
      <p:ext uri="{BB962C8B-B14F-4D97-AF65-F5344CB8AC3E}">
        <p14:creationId xmlns:p14="http://schemas.microsoft.com/office/powerpoint/2010/main" val="15245112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Jesus is </a:t>
            </a:r>
            <a:r>
              <a:rPr lang="en-US" u="sng" dirty="0" smtClean="0">
                <a:latin typeface="Arial" pitchFamily="34" charset="0"/>
                <a:cs typeface="Arial" pitchFamily="34" charset="0"/>
              </a:rPr>
              <a:t>like</a:t>
            </a:r>
            <a:r>
              <a:rPr lang="en-US" dirty="0" smtClean="0">
                <a:latin typeface="Arial" pitchFamily="34" charset="0"/>
                <a:cs typeface="Arial" pitchFamily="34" charset="0"/>
              </a:rPr>
              <a:t> a shepherd.</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t>“This </a:t>
            </a:r>
            <a:r>
              <a:rPr lang="en-US" dirty="0"/>
              <a:t>figure of speech Jesus spoke to them, but they did not </a:t>
            </a:r>
            <a:r>
              <a:rPr lang="en-US" b="1" i="1" u="sng" dirty="0"/>
              <a:t>understand</a:t>
            </a:r>
            <a:r>
              <a:rPr lang="en-US" dirty="0"/>
              <a:t> what those things were which He had been saying to them</a:t>
            </a:r>
            <a:r>
              <a:rPr lang="en-US" dirty="0" smtClean="0"/>
              <a:t>.” </a:t>
            </a:r>
            <a:endParaRPr lang="en-US" dirty="0"/>
          </a:p>
          <a:p>
            <a:r>
              <a:rPr lang="en-US" b="1" i="1" dirty="0">
                <a:solidFill>
                  <a:srgbClr val="00FF00"/>
                </a:solidFill>
              </a:rPr>
              <a:t>John </a:t>
            </a:r>
            <a:r>
              <a:rPr lang="en-US" b="1" i="1" dirty="0" smtClean="0">
                <a:solidFill>
                  <a:srgbClr val="00FF00"/>
                </a:solidFill>
              </a:rPr>
              <a:t>10v6 </a:t>
            </a:r>
            <a:r>
              <a:rPr lang="en-US" sz="2400" b="1" i="1" dirty="0" err="1" smtClean="0">
                <a:solidFill>
                  <a:srgbClr val="00FF00"/>
                </a:solidFill>
              </a:rPr>
              <a:t>NASB</a:t>
            </a:r>
            <a:endParaRPr lang="en-US" sz="24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is </a:t>
            </a:r>
            <a:r>
              <a:rPr lang="en-US" u="sng" dirty="0" smtClean="0">
                <a:latin typeface="Arial" pitchFamily="34" charset="0"/>
                <a:cs typeface="Arial" pitchFamily="34" charset="0"/>
              </a:rPr>
              <a:t>not</a:t>
            </a:r>
            <a:r>
              <a:rPr lang="en-US" dirty="0" smtClean="0">
                <a:latin typeface="Arial" pitchFamily="34" charset="0"/>
                <a:cs typeface="Arial" pitchFamily="34" charset="0"/>
              </a:rPr>
              <a:t> a herdsman.</a:t>
            </a:r>
            <a:endParaRPr lang="en-US" dirty="0">
              <a:latin typeface="Arial" pitchFamily="34" charset="0"/>
              <a:cs typeface="Arial" pitchFamily="34" charset="0"/>
            </a:endParaRPr>
          </a:p>
        </p:txBody>
      </p:sp>
    </p:spTree>
    <p:extLst>
      <p:ext uri="{BB962C8B-B14F-4D97-AF65-F5344CB8AC3E}">
        <p14:creationId xmlns:p14="http://schemas.microsoft.com/office/powerpoint/2010/main" val="144931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How does a shepherd work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en-US" dirty="0" smtClean="0"/>
              <a:t>“Truly</a:t>
            </a:r>
            <a:r>
              <a:rPr lang="en-US" dirty="0"/>
              <a:t>, truly, I say to you, he who does not </a:t>
            </a:r>
            <a:r>
              <a:rPr lang="en-US" b="1" i="1" u="sng" dirty="0"/>
              <a:t>enter by the door</a:t>
            </a:r>
            <a:r>
              <a:rPr lang="en-US" b="1" i="1" dirty="0"/>
              <a:t> </a:t>
            </a:r>
            <a:r>
              <a:rPr lang="en-US" dirty="0"/>
              <a:t>into the fold of the sheep, but climbs up some other way, he is a thief and a robber. </a:t>
            </a:r>
            <a:r>
              <a:rPr lang="en-US" dirty="0" smtClean="0"/>
              <a:t> But </a:t>
            </a:r>
            <a:r>
              <a:rPr lang="en-US" dirty="0"/>
              <a:t>he who enters by the door is a shepherd of the sheep</a:t>
            </a:r>
            <a:r>
              <a:rPr lang="en-US" dirty="0" smtClean="0"/>
              <a:t>.” </a:t>
            </a:r>
            <a:endParaRPr lang="en-US" dirty="0"/>
          </a:p>
          <a:p>
            <a:r>
              <a:rPr lang="en-US" b="1" i="1" dirty="0">
                <a:solidFill>
                  <a:srgbClr val="00FF00"/>
                </a:solidFill>
              </a:rPr>
              <a:t>John </a:t>
            </a:r>
            <a:r>
              <a:rPr lang="en-US" b="1" i="1" dirty="0" smtClean="0">
                <a:solidFill>
                  <a:srgbClr val="00FF00"/>
                </a:solidFill>
              </a:rPr>
              <a:t>10v1-2 </a:t>
            </a:r>
            <a:r>
              <a:rPr lang="en-US" sz="2600" b="1" i="1" dirty="0" err="1" smtClean="0">
                <a:solidFill>
                  <a:srgbClr val="00FF00"/>
                </a:solidFill>
              </a:rPr>
              <a:t>NASB</a:t>
            </a:r>
            <a:endParaRPr lang="en-US" sz="26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is </a:t>
            </a:r>
            <a:r>
              <a:rPr lang="en-US" u="sng" dirty="0" smtClean="0">
                <a:latin typeface="Arial" pitchFamily="34" charset="0"/>
                <a:cs typeface="Arial" pitchFamily="34" charset="0"/>
              </a:rPr>
              <a:t>not</a:t>
            </a:r>
            <a:r>
              <a:rPr lang="en-US" dirty="0" smtClean="0">
                <a:latin typeface="Arial" pitchFamily="34" charset="0"/>
                <a:cs typeface="Arial" pitchFamily="34" charset="0"/>
              </a:rPr>
              <a:t> a sheep stealer.</a:t>
            </a:r>
            <a:endParaRPr lang="en-US" dirty="0">
              <a:latin typeface="Arial" pitchFamily="34" charset="0"/>
              <a:cs typeface="Arial" pitchFamily="34" charset="0"/>
            </a:endParaRPr>
          </a:p>
        </p:txBody>
      </p:sp>
    </p:spTree>
    <p:extLst>
      <p:ext uri="{BB962C8B-B14F-4D97-AF65-F5344CB8AC3E}">
        <p14:creationId xmlns:p14="http://schemas.microsoft.com/office/powerpoint/2010/main" val="28415331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2837</Words>
  <Application>Microsoft Office PowerPoint</Application>
  <PresentationFormat>On-screen Show (4:3)</PresentationFormat>
  <Paragraphs>205</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Narrow</vt:lpstr>
      <vt:lpstr>Calibri</vt:lpstr>
      <vt:lpstr>Wingdings</vt:lpstr>
      <vt:lpstr>Office Theme</vt:lpstr>
      <vt:lpstr>All the Bible in its Context</vt:lpstr>
      <vt:lpstr>There are 4 major reasons.</vt:lpstr>
      <vt:lpstr>His Word is…</vt:lpstr>
      <vt:lpstr>His Word is…</vt:lpstr>
      <vt:lpstr>There is the context of John 10.</vt:lpstr>
      <vt:lpstr>Let’s read John chapter 10.</vt:lpstr>
      <vt:lpstr>He is the Shepherd of Israel.</vt:lpstr>
      <vt:lpstr>Jesus is like a shepherd.</vt:lpstr>
      <vt:lpstr>How does a shepherd work ?</vt:lpstr>
      <vt:lpstr>He uses His voice.</vt:lpstr>
      <vt:lpstr>We don’t even need to see Him.</vt:lpstr>
      <vt:lpstr>The Word of God protects us.</vt:lpstr>
      <vt:lpstr>The Word of God invites us.</vt:lpstr>
      <vt:lpstr>His Word is more than just talk.</vt:lpstr>
      <vt:lpstr>He gave His life for our sins.</vt:lpstr>
      <vt:lpstr>He repeats His Word.</vt:lpstr>
      <vt:lpstr>Let’s listen to the Shepherd.</vt:lpstr>
      <vt:lpstr>There is more in the context.</vt:lpstr>
      <vt:lpstr>The feast of lights for Israel.</vt:lpstr>
      <vt:lpstr>It was a matter of trust.</vt:lpstr>
      <vt:lpstr>The image is still of sheep.</vt:lpstr>
      <vt:lpstr>Jesus couldn’t be clearer !</vt:lpstr>
      <vt:lpstr>The lines were drawn. </vt:lpstr>
      <vt:lpstr>You have made yourself god.</vt:lpstr>
      <vt:lpstr>A final plea to trust Jesus !</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114</cp:revision>
  <dcterms:created xsi:type="dcterms:W3CDTF">2010-11-10T08:57:02Z</dcterms:created>
  <dcterms:modified xsi:type="dcterms:W3CDTF">2015-02-06T21:45:18Z</dcterms:modified>
</cp:coreProperties>
</file>