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8" r:id="rId2"/>
    <p:sldId id="257" r:id="rId3"/>
    <p:sldId id="261" r:id="rId4"/>
    <p:sldId id="262" r:id="rId5"/>
    <p:sldId id="263" r:id="rId6"/>
    <p:sldId id="264" r:id="rId7"/>
    <p:sldId id="265" r:id="rId8"/>
    <p:sldId id="268" r:id="rId9"/>
    <p:sldId id="266" r:id="rId10"/>
    <p:sldId id="278" r:id="rId11"/>
    <p:sldId id="269" r:id="rId12"/>
    <p:sldId id="270" r:id="rId13"/>
    <p:sldId id="271" r:id="rId14"/>
    <p:sldId id="283" r:id="rId15"/>
    <p:sldId id="272" r:id="rId16"/>
    <p:sldId id="273" r:id="rId17"/>
    <p:sldId id="274" r:id="rId18"/>
    <p:sldId id="275" r:id="rId19"/>
    <p:sldId id="276" r:id="rId20"/>
    <p:sldId id="277" r:id="rId21"/>
    <p:sldId id="279" r:id="rId22"/>
    <p:sldId id="280" r:id="rId23"/>
    <p:sldId id="281" r:id="rId24"/>
    <p:sldId id="260"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735" autoAdjust="0"/>
  </p:normalViewPr>
  <p:slideViewPr>
    <p:cSldViewPr>
      <p:cViewPr varScale="1">
        <p:scale>
          <a:sx n="49" d="100"/>
          <a:sy n="49" d="100"/>
        </p:scale>
        <p:origin x="432" y="29"/>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09/02/2015</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smtClean="0"/>
              <a:t>&gt; Imagination is fine, but not for Bible study </a:t>
            </a:r>
            <a:r>
              <a:rPr lang="en-US" baseline="0" noProof="0" dirty="0" smtClean="0"/>
              <a:t>!</a:t>
            </a:r>
          </a:p>
          <a:p>
            <a:pPr marL="171450" indent="-171450">
              <a:buFont typeface="Wingdings" pitchFamily="2" charset="2"/>
              <a:buChar char="Ø"/>
            </a:pPr>
            <a:r>
              <a:rPr lang="en-US" u="none" baseline="0" noProof="0" dirty="0" smtClean="0"/>
              <a:t>&gt; The bubbling spring sounds like </a:t>
            </a:r>
            <a:r>
              <a:rPr lang="en-US" sz="1200" u="none" kern="1200" dirty="0" smtClean="0">
                <a:solidFill>
                  <a:schemeClr val="tx1"/>
                </a:solidFill>
                <a:latin typeface="+mn-lt"/>
                <a:ea typeface="+mn-ea"/>
                <a:cs typeface="+mn-cs"/>
              </a:rPr>
              <a:t>Jn10v10 where</a:t>
            </a:r>
            <a:r>
              <a:rPr lang="en-US" sz="1200" u="none" kern="1200" baseline="0" dirty="0" smtClean="0">
                <a:solidFill>
                  <a:schemeClr val="tx1"/>
                </a:solidFill>
                <a:latin typeface="+mn-lt"/>
                <a:ea typeface="+mn-ea"/>
                <a:cs typeface="+mn-cs"/>
              </a:rPr>
              <a:t> he </a:t>
            </a:r>
            <a:r>
              <a:rPr lang="en-US" sz="1200" u="none" kern="1200" dirty="0" smtClean="0">
                <a:solidFill>
                  <a:schemeClr val="tx1"/>
                </a:solidFill>
                <a:latin typeface="+mn-lt"/>
                <a:ea typeface="+mn-ea"/>
                <a:cs typeface="+mn-cs"/>
              </a:rPr>
              <a:t>said : “I am come that they might have life, and that they might have </a:t>
            </a:r>
            <a:r>
              <a:rPr lang="en-US" sz="1200" i="1" u="none" kern="1200" dirty="0" smtClean="0">
                <a:solidFill>
                  <a:schemeClr val="tx1"/>
                </a:solidFill>
                <a:latin typeface="+mn-lt"/>
                <a:ea typeface="+mn-ea"/>
                <a:cs typeface="+mn-cs"/>
              </a:rPr>
              <a:t>it</a:t>
            </a:r>
            <a:r>
              <a:rPr lang="en-US" sz="1200" i="0" u="none" kern="1200" dirty="0" smtClean="0">
                <a:solidFill>
                  <a:schemeClr val="tx1"/>
                </a:solidFill>
                <a:latin typeface="+mn-lt"/>
                <a:ea typeface="+mn-ea"/>
                <a:cs typeface="+mn-cs"/>
              </a:rPr>
              <a:t> more abundantly.”  But, that is not the context</a:t>
            </a:r>
            <a:r>
              <a:rPr lang="en-US" sz="1200" i="0" u="none" kern="1200" baseline="0" dirty="0" smtClean="0">
                <a:solidFill>
                  <a:schemeClr val="tx1"/>
                </a:solidFill>
                <a:latin typeface="+mn-lt"/>
                <a:ea typeface="+mn-ea"/>
                <a:cs typeface="+mn-cs"/>
              </a:rPr>
              <a:t> of Jn4.  He is not offering prosperity.</a:t>
            </a:r>
          </a:p>
          <a:p>
            <a:r>
              <a:rPr lang="en-US" sz="1200" i="0" u="none" kern="1200" baseline="0" noProof="0" dirty="0" smtClean="0">
                <a:solidFill>
                  <a:schemeClr val="tx1"/>
                </a:solidFill>
                <a:latin typeface="+mn-lt"/>
                <a:ea typeface="+mn-ea"/>
                <a:cs typeface="+mn-cs"/>
              </a:rPr>
              <a:t>&gt; Many think this refers to Jn7v38-39 where He said : </a:t>
            </a:r>
            <a:r>
              <a:rPr lang="en-US" sz="1200" kern="1200" dirty="0" smtClean="0">
                <a:solidFill>
                  <a:schemeClr val="tx1"/>
                </a:solidFill>
                <a:latin typeface="+mn-lt"/>
                <a:ea typeface="+mn-ea"/>
                <a:cs typeface="+mn-cs"/>
              </a:rPr>
              <a:t>"He who believes in Me, as the Scripture said, 'From his innermost being will flow rivers of living water.' But this He spoke of the Spirit, whom those who believed in Him were to receive; for the Spirit was not yet given, because Jesus was not yet glorified.”  Again, the context</a:t>
            </a:r>
            <a:r>
              <a:rPr lang="en-US" sz="1200" kern="1200" baseline="0" dirty="0" smtClean="0">
                <a:solidFill>
                  <a:schemeClr val="tx1"/>
                </a:solidFill>
                <a:latin typeface="+mn-lt"/>
                <a:ea typeface="+mn-ea"/>
                <a:cs typeface="+mn-cs"/>
              </a:rPr>
              <a:t> is not Pentecost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13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18</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19</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20</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21</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22</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24</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3498221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12" name="Picture 1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8" y="5949281"/>
            <a:ext cx="899592" cy="908720"/>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2" name="Picture 1">
            <a:hlinkClick r:id="" action="ppaction://hlinkshowjump?jump=nextslide"/>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44409" y="5949280"/>
            <a:ext cx="899592" cy="908720"/>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azbible.yolasite.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The Gospel of John 4v1-42</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sz="3800" dirty="0" smtClean="0">
                <a:latin typeface="Arial" pitchFamily="34" charset="0"/>
                <a:cs typeface="Arial" pitchFamily="34" charset="0"/>
              </a:rPr>
              <a:t>ABC… All the Bible in its Context</a:t>
            </a:r>
            <a:endParaRPr lang="en-US" sz="3800" dirty="0">
              <a:latin typeface="Arial" pitchFamily="34" charset="0"/>
              <a:cs typeface="Arial" pitchFamily="34" charset="0"/>
            </a:endParaRPr>
          </a:p>
        </p:txBody>
      </p:sp>
      <p:sp>
        <p:nvSpPr>
          <p:cNvPr id="7" name="Content Placeholder 6"/>
          <p:cNvSpPr>
            <a:spLocks noGrp="1"/>
          </p:cNvSpPr>
          <p:nvPr>
            <p:ph sz="half" idx="1"/>
          </p:nvPr>
        </p:nvSpPr>
        <p:spPr>
          <a:xfrm>
            <a:off x="0" y="1196752"/>
            <a:ext cx="9144000" cy="4752528"/>
          </a:xfrm>
        </p:spPr>
        <p:txBody>
          <a:bodyPr>
            <a:normAutofit/>
          </a:bodyPr>
          <a:lstStyle/>
          <a:p>
            <a:pPr>
              <a:spcBef>
                <a:spcPts val="0"/>
              </a:spcBef>
            </a:pPr>
            <a:r>
              <a:rPr lang="en-US" sz="6000" i="1" u="sng" dirty="0" smtClean="0">
                <a:latin typeface="Arial" pitchFamily="34" charset="0"/>
                <a:cs typeface="Arial" pitchFamily="34" charset="0"/>
              </a:rPr>
              <a:t>Why</a:t>
            </a:r>
            <a:r>
              <a:rPr lang="en-US" sz="6000" dirty="0" smtClean="0">
                <a:latin typeface="Arial" pitchFamily="34" charset="0"/>
                <a:cs typeface="Arial" pitchFamily="34" charset="0"/>
              </a:rPr>
              <a:t> have faith in Jesus ?</a:t>
            </a:r>
            <a:endParaRPr lang="en-US" sz="6000" dirty="0">
              <a:latin typeface="Arial" pitchFamily="34" charset="0"/>
              <a:cs typeface="Arial" pitchFamily="34" charset="0"/>
            </a:endParaRPr>
          </a:p>
        </p:txBody>
      </p:sp>
    </p:spTree>
    <p:extLst>
      <p:ext uri="{BB962C8B-B14F-4D97-AF65-F5344CB8AC3E}">
        <p14:creationId xmlns:p14="http://schemas.microsoft.com/office/powerpoint/2010/main" val="5907292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1000"/>
                                        <p:tgtEl>
                                          <p:spTgt spid="7">
                                            <p:txEl>
                                              <p:pRg st="0" end="0"/>
                                            </p:txEl>
                                          </p:spTgt>
                                        </p:tgtEl>
                                      </p:cBhvr>
                                    </p:animEffect>
                                    <p:anim calcmode="lin" valueType="num">
                                      <p:cBhvr>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1" presetClass="entr" presetSubtype="1"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heel(1)">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Everyone needs to drink.</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104456"/>
          </a:xfrm>
        </p:spPr>
        <p:txBody>
          <a:bodyPr>
            <a:normAutofit fontScale="85000" lnSpcReduction="20000"/>
          </a:bodyPr>
          <a:lstStyle/>
          <a:p>
            <a:r>
              <a:rPr lang="en-US" dirty="0" smtClean="0"/>
              <a:t>“Jesus </a:t>
            </a:r>
            <a:r>
              <a:rPr lang="en-US" dirty="0"/>
              <a:t>answered and said to her, </a:t>
            </a:r>
            <a:r>
              <a:rPr lang="en-US" dirty="0" smtClean="0"/>
              <a:t>‘Everyone </a:t>
            </a:r>
            <a:r>
              <a:rPr lang="en-US" dirty="0"/>
              <a:t>who </a:t>
            </a:r>
            <a:r>
              <a:rPr lang="en-US" b="1" i="1" u="sng" dirty="0">
                <a:solidFill>
                  <a:srgbClr val="FFC000"/>
                </a:solidFill>
              </a:rPr>
              <a:t>drinks</a:t>
            </a:r>
            <a:r>
              <a:rPr lang="en-US" dirty="0"/>
              <a:t> of this </a:t>
            </a:r>
            <a:r>
              <a:rPr lang="en-US" i="1" u="sng" dirty="0"/>
              <a:t>water</a:t>
            </a:r>
            <a:r>
              <a:rPr lang="en-US" dirty="0"/>
              <a:t> will thirst </a:t>
            </a:r>
            <a:r>
              <a:rPr lang="en-US" dirty="0" smtClean="0"/>
              <a:t>again ;  but </a:t>
            </a:r>
            <a:r>
              <a:rPr lang="en-US" dirty="0"/>
              <a:t>whoever </a:t>
            </a:r>
            <a:r>
              <a:rPr lang="en-US" b="1" i="1" u="sng" dirty="0">
                <a:solidFill>
                  <a:srgbClr val="FFC000"/>
                </a:solidFill>
              </a:rPr>
              <a:t>drinks</a:t>
            </a:r>
            <a:r>
              <a:rPr lang="en-US" dirty="0"/>
              <a:t> of the </a:t>
            </a:r>
            <a:r>
              <a:rPr lang="en-US" i="1" u="sng" dirty="0"/>
              <a:t>water</a:t>
            </a:r>
            <a:r>
              <a:rPr lang="en-US" dirty="0"/>
              <a:t> that I will give him shall never </a:t>
            </a:r>
            <a:r>
              <a:rPr lang="en-US" dirty="0" smtClean="0"/>
              <a:t>thirst ;  </a:t>
            </a:r>
            <a:r>
              <a:rPr lang="en-US" dirty="0"/>
              <a:t>but the </a:t>
            </a:r>
            <a:r>
              <a:rPr lang="en-US" i="1" u="sng" dirty="0"/>
              <a:t>water</a:t>
            </a:r>
            <a:r>
              <a:rPr lang="en-US" dirty="0"/>
              <a:t> that I will give him will become in him a well of </a:t>
            </a:r>
            <a:r>
              <a:rPr lang="en-US" i="1" u="sng" dirty="0"/>
              <a:t>water</a:t>
            </a:r>
            <a:r>
              <a:rPr lang="en-US" dirty="0"/>
              <a:t> springing up to eternal life</a:t>
            </a:r>
            <a:r>
              <a:rPr lang="en-US" dirty="0" smtClean="0"/>
              <a:t>.’" </a:t>
            </a:r>
            <a:endParaRPr lang="en-US" dirty="0"/>
          </a:p>
          <a:p>
            <a:r>
              <a:rPr lang="en-US" b="1" i="1" dirty="0">
                <a:solidFill>
                  <a:srgbClr val="00FF00"/>
                </a:solidFill>
              </a:rPr>
              <a:t>John </a:t>
            </a:r>
            <a:r>
              <a:rPr lang="en-US" b="1" i="1" dirty="0" smtClean="0">
                <a:solidFill>
                  <a:srgbClr val="00FF00"/>
                </a:solidFill>
              </a:rPr>
              <a:t>4v13-14 </a:t>
            </a:r>
            <a:r>
              <a:rPr lang="en-US" sz="2400" b="1" i="1" dirty="0" err="1" smtClean="0"/>
              <a:t>NASB</a:t>
            </a:r>
            <a:endParaRPr lang="en-US" sz="2400" b="1" i="1" dirty="0"/>
          </a:p>
        </p:txBody>
      </p:sp>
      <p:sp>
        <p:nvSpPr>
          <p:cNvPr id="4" name="Content Placeholder 3"/>
          <p:cNvSpPr>
            <a:spLocks noGrp="1"/>
          </p:cNvSpPr>
          <p:nvPr>
            <p:ph sz="half" idx="2"/>
          </p:nvPr>
        </p:nvSpPr>
        <p:spPr>
          <a:xfrm>
            <a:off x="11562" y="5157192"/>
            <a:ext cx="9132438" cy="1714399"/>
          </a:xfrm>
        </p:spPr>
        <p:txBody>
          <a:bodyPr/>
          <a:lstStyle/>
          <a:p>
            <a:r>
              <a:rPr lang="en-US" dirty="0" smtClean="0">
                <a:latin typeface="Arial" pitchFamily="34" charset="0"/>
                <a:cs typeface="Arial" pitchFamily="34" charset="0"/>
              </a:rPr>
              <a:t>There is a thirst that only Jesus can </a:t>
            </a:r>
            <a:r>
              <a:rPr lang="en-US" u="sng" dirty="0" smtClean="0">
                <a:latin typeface="Arial" pitchFamily="34" charset="0"/>
                <a:cs typeface="Arial" pitchFamily="34" charset="0"/>
              </a:rPr>
              <a:t>satisfy</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extLst>
      <p:ext uri="{BB962C8B-B14F-4D97-AF65-F5344CB8AC3E}">
        <p14:creationId xmlns:p14="http://schemas.microsoft.com/office/powerpoint/2010/main" val="4382007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What is that thirst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032448"/>
          </a:xfrm>
        </p:spPr>
        <p:txBody>
          <a:bodyPr>
            <a:normAutofit/>
          </a:bodyPr>
          <a:lstStyle/>
          <a:p>
            <a:r>
              <a:rPr lang="en-US" dirty="0" smtClean="0"/>
              <a:t>“The </a:t>
            </a:r>
            <a:r>
              <a:rPr lang="en-US" dirty="0"/>
              <a:t>woman </a:t>
            </a:r>
            <a:r>
              <a:rPr lang="en-US" dirty="0" smtClean="0"/>
              <a:t>said </a:t>
            </a:r>
            <a:r>
              <a:rPr lang="en-US" dirty="0"/>
              <a:t>to Him, </a:t>
            </a:r>
            <a:r>
              <a:rPr lang="en-US" dirty="0" smtClean="0"/>
              <a:t>‘Sir</a:t>
            </a:r>
            <a:r>
              <a:rPr lang="en-US" dirty="0"/>
              <a:t>, give me this water, so I will not be </a:t>
            </a:r>
            <a:r>
              <a:rPr lang="en-US" b="1" i="1" u="sng" dirty="0"/>
              <a:t>thirsty</a:t>
            </a:r>
            <a:r>
              <a:rPr lang="en-US" dirty="0"/>
              <a:t> nor come all the way here to draw</a:t>
            </a:r>
            <a:r>
              <a:rPr lang="en-US" dirty="0" smtClean="0"/>
              <a:t>.’”</a:t>
            </a:r>
          </a:p>
          <a:p>
            <a:r>
              <a:rPr lang="en-US" dirty="0" smtClean="0"/>
              <a:t> </a:t>
            </a:r>
            <a:r>
              <a:rPr lang="en-US" b="1" i="1" dirty="0" smtClean="0">
                <a:solidFill>
                  <a:srgbClr val="00FF00"/>
                </a:solidFill>
              </a:rPr>
              <a:t>John 4v15-16 </a:t>
            </a:r>
            <a:r>
              <a:rPr lang="en-US" sz="2000" dirty="0" err="1" smtClean="0"/>
              <a:t>NASB</a:t>
            </a:r>
            <a:endParaRPr lang="en-US" sz="2000" dirty="0"/>
          </a:p>
        </p:txBody>
      </p:sp>
      <p:sp>
        <p:nvSpPr>
          <p:cNvPr id="4" name="Content Placeholder 3"/>
          <p:cNvSpPr>
            <a:spLocks noGrp="1"/>
          </p:cNvSpPr>
          <p:nvPr>
            <p:ph sz="half" idx="2"/>
          </p:nvPr>
        </p:nvSpPr>
        <p:spPr>
          <a:xfrm>
            <a:off x="0" y="5170985"/>
            <a:ext cx="8232846" cy="1714399"/>
          </a:xfrm>
        </p:spPr>
        <p:txBody>
          <a:bodyPr/>
          <a:lstStyle/>
          <a:p>
            <a:r>
              <a:rPr lang="en-US" dirty="0" smtClean="0">
                <a:latin typeface="Arial" pitchFamily="34" charset="0"/>
                <a:cs typeface="Arial" pitchFamily="34" charset="0"/>
              </a:rPr>
              <a:t>She </a:t>
            </a:r>
            <a:r>
              <a:rPr lang="en-US" u="sng" dirty="0" smtClean="0">
                <a:latin typeface="Arial" pitchFamily="34" charset="0"/>
                <a:cs typeface="Arial" pitchFamily="34" charset="0"/>
              </a:rPr>
              <a:t>missed the point</a:t>
            </a:r>
            <a:r>
              <a:rPr lang="en-US" dirty="0" smtClean="0">
                <a:latin typeface="Arial" pitchFamily="34" charset="0"/>
                <a:cs typeface="Arial" pitchFamily="34" charset="0"/>
              </a:rPr>
              <a:t> and so do a lot of people.</a:t>
            </a:r>
            <a:endParaRPr lang="en-US" dirty="0">
              <a:latin typeface="Arial" pitchFamily="34" charset="0"/>
              <a:cs typeface="Arial" pitchFamily="34" charset="0"/>
            </a:endParaRPr>
          </a:p>
        </p:txBody>
      </p:sp>
    </p:spTree>
    <p:extLst>
      <p:ext uri="{BB962C8B-B14F-4D97-AF65-F5344CB8AC3E}">
        <p14:creationId xmlns:p14="http://schemas.microsoft.com/office/powerpoint/2010/main" val="7801853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en-US" sz="4000" dirty="0" smtClean="0">
                <a:latin typeface="Arial" pitchFamily="34" charset="0"/>
                <a:cs typeface="Arial" pitchFamily="34" charset="0"/>
              </a:rPr>
              <a:t>Jesus answered her prayer anyway.</a:t>
            </a:r>
            <a:endParaRPr lang="en-US" sz="4000"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lnSpcReduction="10000"/>
          </a:bodyPr>
          <a:lstStyle/>
          <a:p>
            <a:r>
              <a:rPr lang="en-US" dirty="0" smtClean="0"/>
              <a:t>“The </a:t>
            </a:r>
            <a:r>
              <a:rPr lang="en-US" dirty="0"/>
              <a:t>woman </a:t>
            </a:r>
            <a:r>
              <a:rPr lang="en-US" dirty="0" smtClean="0"/>
              <a:t>said </a:t>
            </a:r>
            <a:r>
              <a:rPr lang="en-US" dirty="0"/>
              <a:t>to Him, </a:t>
            </a:r>
            <a:r>
              <a:rPr lang="en-US" dirty="0" smtClean="0"/>
              <a:t>‘Sir</a:t>
            </a:r>
            <a:r>
              <a:rPr lang="en-US" dirty="0"/>
              <a:t>, </a:t>
            </a:r>
            <a:r>
              <a:rPr lang="en-US" b="1" i="1" u="sng" dirty="0"/>
              <a:t>give me this water</a:t>
            </a:r>
            <a:r>
              <a:rPr lang="en-US" dirty="0"/>
              <a:t>, so I will not be thirsty nor come all the way here to draw</a:t>
            </a:r>
            <a:r>
              <a:rPr lang="en-US" dirty="0" smtClean="0"/>
              <a:t>.’</a:t>
            </a:r>
          </a:p>
          <a:p>
            <a:r>
              <a:rPr lang="en-US" dirty="0" smtClean="0"/>
              <a:t>He said </a:t>
            </a:r>
            <a:r>
              <a:rPr lang="en-US" dirty="0"/>
              <a:t>to her, </a:t>
            </a:r>
            <a:r>
              <a:rPr lang="en-US" dirty="0" smtClean="0"/>
              <a:t>‘Go</a:t>
            </a:r>
            <a:r>
              <a:rPr lang="en-US" dirty="0"/>
              <a:t>, call your husband and come </a:t>
            </a:r>
            <a:r>
              <a:rPr lang="en-US" dirty="0" smtClean="0"/>
              <a:t>here…’ </a:t>
            </a:r>
            <a:endParaRPr lang="en-US" dirty="0"/>
          </a:p>
          <a:p>
            <a:r>
              <a:rPr lang="en-US" b="1" i="1" dirty="0">
                <a:solidFill>
                  <a:srgbClr val="00FF00"/>
                </a:solidFill>
              </a:rPr>
              <a:t>John </a:t>
            </a:r>
            <a:r>
              <a:rPr lang="en-US" b="1" i="1" dirty="0" smtClean="0">
                <a:solidFill>
                  <a:srgbClr val="00FF00"/>
                </a:solidFill>
              </a:rPr>
              <a:t>4v15-16 </a:t>
            </a:r>
            <a:r>
              <a:rPr lang="en-US" sz="2000" dirty="0" err="1" smtClean="0"/>
              <a:t>NASB</a:t>
            </a:r>
            <a:endParaRPr lang="en-US" sz="2000" dirty="0"/>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a:t>
            </a:r>
            <a:r>
              <a:rPr lang="en-US" dirty="0">
                <a:latin typeface="Arial" pitchFamily="34" charset="0"/>
                <a:cs typeface="Arial" pitchFamily="34" charset="0"/>
              </a:rPr>
              <a:t>i</a:t>
            </a:r>
            <a:r>
              <a:rPr lang="en-US" dirty="0" smtClean="0">
                <a:latin typeface="Arial" pitchFamily="34" charset="0"/>
                <a:cs typeface="Arial" pitchFamily="34" charset="0"/>
              </a:rPr>
              <a:t>s this living water ?</a:t>
            </a:r>
            <a:endParaRPr lang="en-US" dirty="0">
              <a:latin typeface="Arial" pitchFamily="34" charset="0"/>
              <a:cs typeface="Arial" pitchFamily="34" charset="0"/>
            </a:endParaRPr>
          </a:p>
        </p:txBody>
      </p:sp>
    </p:spTree>
    <p:extLst>
      <p:ext uri="{BB962C8B-B14F-4D97-AF65-F5344CB8AC3E}">
        <p14:creationId xmlns:p14="http://schemas.microsoft.com/office/powerpoint/2010/main" val="33579051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14" presetClass="entr" presetSubtype="10" fill="hold" grpId="0" nodeType="after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We could imagine many things.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a:bodyPr>
          <a:lstStyle/>
          <a:p>
            <a:r>
              <a:rPr lang="en-US" dirty="0" smtClean="0">
                <a:latin typeface="Arial" pitchFamily="34" charset="0"/>
                <a:cs typeface="Arial" pitchFamily="34" charset="0"/>
              </a:rPr>
              <a:t>Was He speaking of giving her an </a:t>
            </a:r>
            <a:r>
              <a:rPr lang="en-US" b="1" i="1" u="sng" dirty="0" smtClean="0">
                <a:latin typeface="Arial" pitchFamily="34" charset="0"/>
                <a:cs typeface="Arial" pitchFamily="34" charset="0"/>
              </a:rPr>
              <a:t>abundant</a:t>
            </a:r>
            <a:r>
              <a:rPr lang="en-US" dirty="0" smtClean="0">
                <a:latin typeface="Arial" pitchFamily="34" charset="0"/>
                <a:cs typeface="Arial" pitchFamily="34" charset="0"/>
              </a:rPr>
              <a:t> prosperous life ?</a:t>
            </a:r>
          </a:p>
          <a:p>
            <a:r>
              <a:rPr lang="en-US" dirty="0" smtClean="0">
                <a:latin typeface="Arial" pitchFamily="34" charset="0"/>
                <a:cs typeface="Arial" pitchFamily="34" charset="0"/>
              </a:rPr>
              <a:t>or</a:t>
            </a:r>
          </a:p>
          <a:p>
            <a:r>
              <a:rPr lang="en-US" dirty="0" smtClean="0">
                <a:latin typeface="Arial" pitchFamily="34" charset="0"/>
                <a:cs typeface="Arial" pitchFamily="34" charset="0"/>
              </a:rPr>
              <a:t>Was He speaking of giving her the Holy Spirit </a:t>
            </a:r>
            <a:r>
              <a:rPr lang="en-US" b="1" i="1" u="sng" dirty="0" smtClean="0">
                <a:latin typeface="Arial" pitchFamily="34" charset="0"/>
                <a:cs typeface="Arial" pitchFamily="34" charset="0"/>
              </a:rPr>
              <a:t>that</a:t>
            </a:r>
            <a:r>
              <a:rPr lang="en-US" dirty="0" smtClean="0">
                <a:latin typeface="Arial" pitchFamily="34" charset="0"/>
                <a:cs typeface="Arial" pitchFamily="34" charset="0"/>
              </a:rPr>
              <a:t> </a:t>
            </a:r>
            <a:r>
              <a:rPr lang="en-US" dirty="0">
                <a:latin typeface="Arial" pitchFamily="34" charset="0"/>
                <a:cs typeface="Arial" pitchFamily="34" charset="0"/>
              </a:rPr>
              <a:t>day </a:t>
            </a:r>
            <a:r>
              <a:rPr lang="en-US" dirty="0" smtClean="0">
                <a:latin typeface="Arial" pitchFamily="34" charset="0"/>
                <a:cs typeface="Arial" pitchFamily="34" charset="0"/>
              </a:rPr>
              <a:t>?</a:t>
            </a: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does the Bible say ?</a:t>
            </a:r>
            <a:endParaRPr lang="en-US" dirty="0">
              <a:latin typeface="Arial" pitchFamily="34" charset="0"/>
              <a:cs typeface="Arial" pitchFamily="34" charset="0"/>
            </a:endParaRPr>
          </a:p>
        </p:txBody>
      </p:sp>
    </p:spTree>
    <p:extLst>
      <p:ext uri="{BB962C8B-B14F-4D97-AF65-F5344CB8AC3E}">
        <p14:creationId xmlns:p14="http://schemas.microsoft.com/office/powerpoint/2010/main" val="4267096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endParaRPr lang="en-US"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0" y="325853"/>
            <a:ext cx="9144000" cy="5624097"/>
          </a:xfrm>
        </p:spPr>
      </p:pic>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He just spoke to her.</a:t>
            </a:r>
            <a:endParaRPr lang="en-US" dirty="0">
              <a:latin typeface="Arial" pitchFamily="34" charset="0"/>
              <a:cs typeface="Arial" pitchFamily="34" charset="0"/>
            </a:endParaRPr>
          </a:p>
        </p:txBody>
      </p:sp>
    </p:spTree>
    <p:extLst>
      <p:ext uri="{BB962C8B-B14F-4D97-AF65-F5344CB8AC3E}">
        <p14:creationId xmlns:p14="http://schemas.microsoft.com/office/powerpoint/2010/main" val="34794923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par>
                          <p:cTn id="8" fill="hold">
                            <p:stCondLst>
                              <p:cond delay="5000"/>
                            </p:stCondLst>
                            <p:childTnLst>
                              <p:par>
                                <p:cTn id="9" presetID="14" presetClass="entr" presetSubtype="1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1" dur="5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Jesus just talked to her.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85000" lnSpcReduction="20000"/>
          </a:bodyPr>
          <a:lstStyle/>
          <a:p>
            <a:r>
              <a:rPr lang="en-US" dirty="0" smtClean="0"/>
              <a:t>“He </a:t>
            </a:r>
            <a:r>
              <a:rPr lang="en-US" b="1" i="1" u="sng" dirty="0" smtClean="0"/>
              <a:t>said</a:t>
            </a:r>
            <a:r>
              <a:rPr lang="en-US" dirty="0" smtClean="0"/>
              <a:t> </a:t>
            </a:r>
            <a:r>
              <a:rPr lang="en-US" dirty="0"/>
              <a:t>to her, </a:t>
            </a:r>
            <a:r>
              <a:rPr lang="en-US" dirty="0" smtClean="0"/>
              <a:t>‘Go</a:t>
            </a:r>
            <a:r>
              <a:rPr lang="en-US" dirty="0"/>
              <a:t>, call your husband and come here</a:t>
            </a:r>
            <a:r>
              <a:rPr lang="en-US" dirty="0" smtClean="0"/>
              <a:t>.’ </a:t>
            </a:r>
            <a:r>
              <a:rPr lang="en-US" dirty="0"/>
              <a:t>The woman answered and said, </a:t>
            </a:r>
            <a:r>
              <a:rPr lang="en-US" dirty="0" smtClean="0"/>
              <a:t>‘I </a:t>
            </a:r>
            <a:r>
              <a:rPr lang="en-US" dirty="0"/>
              <a:t>have no husband</a:t>
            </a:r>
            <a:r>
              <a:rPr lang="en-US" dirty="0" smtClean="0"/>
              <a:t>.’ </a:t>
            </a:r>
            <a:r>
              <a:rPr lang="en-US" dirty="0"/>
              <a:t>Jesus </a:t>
            </a:r>
            <a:r>
              <a:rPr lang="en-US" b="1" i="1" u="sng" dirty="0" smtClean="0"/>
              <a:t>said</a:t>
            </a:r>
            <a:r>
              <a:rPr lang="en-US" dirty="0" smtClean="0"/>
              <a:t> </a:t>
            </a:r>
            <a:r>
              <a:rPr lang="en-US" dirty="0"/>
              <a:t>to her, </a:t>
            </a:r>
            <a:r>
              <a:rPr lang="en-US" dirty="0" smtClean="0"/>
              <a:t>‘You </a:t>
            </a:r>
            <a:r>
              <a:rPr lang="en-US" dirty="0"/>
              <a:t>have </a:t>
            </a:r>
            <a:r>
              <a:rPr lang="en-US" i="1" u="sng" dirty="0"/>
              <a:t>correctly</a:t>
            </a:r>
            <a:r>
              <a:rPr lang="en-US" dirty="0"/>
              <a:t> said, 'I have no husband'; for you have had five husbands, and the one whom you now have is not your husband; this you have said </a:t>
            </a:r>
            <a:r>
              <a:rPr lang="en-US" i="1" u="sng" dirty="0"/>
              <a:t>truly</a:t>
            </a:r>
            <a:r>
              <a:rPr lang="en-US" dirty="0" smtClean="0"/>
              <a:t>.’ ” </a:t>
            </a:r>
            <a:endParaRPr lang="en-US" dirty="0"/>
          </a:p>
          <a:p>
            <a:r>
              <a:rPr lang="en-US" b="1" i="1" dirty="0">
                <a:solidFill>
                  <a:srgbClr val="00FF00"/>
                </a:solidFill>
              </a:rPr>
              <a:t>John </a:t>
            </a:r>
            <a:r>
              <a:rPr lang="en-US" b="1" i="1" dirty="0" smtClean="0">
                <a:solidFill>
                  <a:srgbClr val="00FF00"/>
                </a:solidFill>
              </a:rPr>
              <a:t>4v16-18 </a:t>
            </a:r>
            <a:r>
              <a:rPr lang="en-US" sz="2400" dirty="0" err="1" smtClean="0"/>
              <a:t>NASB</a:t>
            </a:r>
            <a:endParaRPr lang="en-US" sz="2400" dirty="0"/>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His </a:t>
            </a:r>
            <a:r>
              <a:rPr lang="en-US" u="sng" dirty="0" smtClean="0">
                <a:latin typeface="Arial" pitchFamily="34" charset="0"/>
                <a:cs typeface="Arial" pitchFamily="34" charset="0"/>
              </a:rPr>
              <a:t>word</a:t>
            </a:r>
            <a:r>
              <a:rPr lang="en-US" dirty="0" smtClean="0">
                <a:latin typeface="Arial" pitchFamily="34" charset="0"/>
                <a:cs typeface="Arial" pitchFamily="34" charset="0"/>
              </a:rPr>
              <a:t> was the </a:t>
            </a:r>
            <a:r>
              <a:rPr lang="en-US" u="sng" dirty="0" smtClean="0">
                <a:latin typeface="Arial" pitchFamily="34" charset="0"/>
                <a:cs typeface="Arial" pitchFamily="34" charset="0"/>
              </a:rPr>
              <a:t>water</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extLst>
      <p:ext uri="{BB962C8B-B14F-4D97-AF65-F5344CB8AC3E}">
        <p14:creationId xmlns:p14="http://schemas.microsoft.com/office/powerpoint/2010/main" val="6483930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She was thirsty for the truth.</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a:bodyPr>
          <a:lstStyle/>
          <a:p>
            <a:r>
              <a:rPr lang="en-US" dirty="0" smtClean="0"/>
              <a:t>“The </a:t>
            </a:r>
            <a:r>
              <a:rPr lang="en-US" dirty="0"/>
              <a:t>woman </a:t>
            </a:r>
            <a:r>
              <a:rPr lang="en-US" dirty="0" smtClean="0"/>
              <a:t>said </a:t>
            </a:r>
            <a:r>
              <a:rPr lang="en-US" dirty="0"/>
              <a:t>to Him, </a:t>
            </a:r>
            <a:r>
              <a:rPr lang="en-US" dirty="0" smtClean="0"/>
              <a:t>‘Sir</a:t>
            </a:r>
            <a:r>
              <a:rPr lang="en-US" dirty="0"/>
              <a:t>, </a:t>
            </a:r>
            <a:r>
              <a:rPr lang="en-US" b="1" i="1" u="sng" dirty="0"/>
              <a:t>I perceive</a:t>
            </a:r>
            <a:r>
              <a:rPr lang="en-US" dirty="0"/>
              <a:t> that You are a prophet. </a:t>
            </a:r>
            <a:r>
              <a:rPr lang="en-US" dirty="0" smtClean="0"/>
              <a:t> Our </a:t>
            </a:r>
            <a:r>
              <a:rPr lang="en-US" dirty="0"/>
              <a:t>fathers worshiped in this mountain, and you people say that in Jerusalem is the place where men ought to worship</a:t>
            </a:r>
            <a:r>
              <a:rPr lang="en-US" dirty="0" smtClean="0"/>
              <a:t>.’ </a:t>
            </a:r>
            <a:endParaRPr lang="en-US" dirty="0"/>
          </a:p>
          <a:p>
            <a:r>
              <a:rPr lang="en-US" b="1" i="1" dirty="0">
                <a:solidFill>
                  <a:srgbClr val="00FF00"/>
                </a:solidFill>
              </a:rPr>
              <a:t>John </a:t>
            </a:r>
            <a:r>
              <a:rPr lang="en-US" b="1" i="1" dirty="0" smtClean="0">
                <a:solidFill>
                  <a:srgbClr val="00FF00"/>
                </a:solidFill>
              </a:rPr>
              <a:t>4v19-20 </a:t>
            </a:r>
            <a:r>
              <a:rPr lang="en-US" sz="2200" dirty="0" err="1" smtClean="0"/>
              <a:t>NASB</a:t>
            </a:r>
            <a:endParaRPr lang="en-US" sz="2200" dirty="0"/>
          </a:p>
        </p:txBody>
      </p:sp>
      <p:sp>
        <p:nvSpPr>
          <p:cNvPr id="4" name="Content Placeholder 3"/>
          <p:cNvSpPr>
            <a:spLocks noGrp="1"/>
          </p:cNvSpPr>
          <p:nvPr>
            <p:ph sz="half" idx="2"/>
          </p:nvPr>
        </p:nvSpPr>
        <p:spPr/>
        <p:txBody>
          <a:bodyPr/>
          <a:lstStyle/>
          <a:p>
            <a:r>
              <a:rPr lang="en-US" sz="4400" dirty="0" smtClean="0">
                <a:latin typeface="Arial" pitchFamily="34" charset="0"/>
                <a:cs typeface="Arial" pitchFamily="34" charset="0"/>
              </a:rPr>
              <a:t>We </a:t>
            </a:r>
            <a:r>
              <a:rPr lang="en-US" sz="4400" u="sng" dirty="0" smtClean="0">
                <a:latin typeface="Arial" pitchFamily="34" charset="0"/>
                <a:cs typeface="Arial" pitchFamily="34" charset="0"/>
              </a:rPr>
              <a:t>all</a:t>
            </a:r>
            <a:r>
              <a:rPr lang="en-US" sz="4400" dirty="0" smtClean="0">
                <a:latin typeface="Arial" pitchFamily="34" charset="0"/>
                <a:cs typeface="Arial" pitchFamily="34" charset="0"/>
              </a:rPr>
              <a:t> are, down deep inside.</a:t>
            </a:r>
            <a:endParaRPr lang="en-US" sz="4400" dirty="0">
              <a:latin typeface="Arial" pitchFamily="34" charset="0"/>
              <a:cs typeface="Arial" pitchFamily="34" charset="0"/>
            </a:endParaRPr>
          </a:p>
        </p:txBody>
      </p:sp>
    </p:spTree>
    <p:extLst>
      <p:ext uri="{BB962C8B-B14F-4D97-AF65-F5344CB8AC3E}">
        <p14:creationId xmlns:p14="http://schemas.microsoft.com/office/powerpoint/2010/main" val="34521103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He gave her more water.</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t>“Jesus said </a:t>
            </a:r>
            <a:r>
              <a:rPr lang="en-US" dirty="0"/>
              <a:t>to her, </a:t>
            </a:r>
            <a:r>
              <a:rPr lang="en-US" dirty="0" smtClean="0"/>
              <a:t>‘Woman</a:t>
            </a:r>
            <a:r>
              <a:rPr lang="en-US" dirty="0"/>
              <a:t>, </a:t>
            </a:r>
            <a:r>
              <a:rPr lang="en-US" b="1" i="1" u="sng" dirty="0"/>
              <a:t>believe Me</a:t>
            </a:r>
            <a:r>
              <a:rPr lang="en-US" dirty="0"/>
              <a:t>, an hour is coming when neither in this mountain nor in Jerusalem will you worship the Father. </a:t>
            </a:r>
            <a:r>
              <a:rPr lang="en-US" dirty="0" smtClean="0"/>
              <a:t>You </a:t>
            </a:r>
            <a:r>
              <a:rPr lang="en-US" dirty="0"/>
              <a:t>worship what </a:t>
            </a:r>
            <a:r>
              <a:rPr lang="en-US" i="1" u="sng" dirty="0"/>
              <a:t>you do not </a:t>
            </a:r>
            <a:r>
              <a:rPr lang="en-US" i="1" u="sng" dirty="0" smtClean="0"/>
              <a:t>know</a:t>
            </a:r>
            <a:r>
              <a:rPr lang="en-US" dirty="0" smtClean="0"/>
              <a:t> ; </a:t>
            </a:r>
            <a:r>
              <a:rPr lang="en-US" dirty="0"/>
              <a:t>we worship what we know, for salvation is from the Jews</a:t>
            </a:r>
            <a:r>
              <a:rPr lang="en-US" dirty="0" smtClean="0"/>
              <a:t>.” </a:t>
            </a:r>
            <a:endParaRPr lang="en-US" dirty="0"/>
          </a:p>
          <a:p>
            <a:r>
              <a:rPr lang="en-US" b="1" i="1" dirty="0">
                <a:solidFill>
                  <a:srgbClr val="00FF00"/>
                </a:solidFill>
              </a:rPr>
              <a:t>John </a:t>
            </a:r>
            <a:r>
              <a:rPr lang="en-US" b="1" i="1" dirty="0" smtClean="0">
                <a:solidFill>
                  <a:srgbClr val="00FF00"/>
                </a:solidFill>
              </a:rPr>
              <a:t>4v21-22 </a:t>
            </a:r>
            <a:r>
              <a:rPr lang="en-US" sz="2200" dirty="0" err="1" smtClean="0"/>
              <a:t>NASB</a:t>
            </a:r>
            <a:endParaRPr lang="en-US" sz="2200" dirty="0"/>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It was clear clean water.</a:t>
            </a:r>
            <a:endParaRPr lang="en-US" dirty="0">
              <a:latin typeface="Arial" pitchFamily="34" charset="0"/>
              <a:cs typeface="Arial" pitchFamily="34" charset="0"/>
            </a:endParaRPr>
          </a:p>
        </p:txBody>
      </p:sp>
    </p:spTree>
    <p:extLst>
      <p:ext uri="{BB962C8B-B14F-4D97-AF65-F5344CB8AC3E}">
        <p14:creationId xmlns:p14="http://schemas.microsoft.com/office/powerpoint/2010/main" val="41878426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He gave her lots of water.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t>“But </a:t>
            </a:r>
            <a:r>
              <a:rPr lang="en-US" dirty="0"/>
              <a:t>an hour is coming, and now is, when the true worshipers will worship the Father in spirit and </a:t>
            </a:r>
            <a:r>
              <a:rPr lang="en-US" b="1" i="1" u="sng" dirty="0" smtClean="0"/>
              <a:t>truth</a:t>
            </a:r>
            <a:r>
              <a:rPr lang="en-US" dirty="0" smtClean="0"/>
              <a:t> ; </a:t>
            </a:r>
            <a:r>
              <a:rPr lang="en-US" dirty="0"/>
              <a:t>for such people the Father seeks to be His worshipers. </a:t>
            </a:r>
            <a:r>
              <a:rPr lang="en-US" dirty="0" smtClean="0"/>
              <a:t>God </a:t>
            </a:r>
            <a:r>
              <a:rPr lang="en-US" dirty="0"/>
              <a:t>is spirit, and those who worship Him must worship in spirit and </a:t>
            </a:r>
            <a:r>
              <a:rPr lang="en-US" b="1" i="1" u="sng" dirty="0"/>
              <a:t>truth</a:t>
            </a:r>
            <a:r>
              <a:rPr lang="en-US" dirty="0"/>
              <a:t>." </a:t>
            </a:r>
          </a:p>
          <a:p>
            <a:r>
              <a:rPr lang="en-US" b="1" i="1" dirty="0">
                <a:solidFill>
                  <a:srgbClr val="00FF00"/>
                </a:solidFill>
              </a:rPr>
              <a:t>John </a:t>
            </a:r>
            <a:r>
              <a:rPr lang="en-US" b="1" i="1" dirty="0" smtClean="0">
                <a:solidFill>
                  <a:srgbClr val="00FF00"/>
                </a:solidFill>
              </a:rPr>
              <a:t>4v23-24 </a:t>
            </a:r>
            <a:r>
              <a:rPr lang="en-US" sz="2200" dirty="0" err="1" smtClean="0"/>
              <a:t>NASB</a:t>
            </a:r>
            <a:endParaRPr lang="en-US" sz="2200" dirty="0"/>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It was all about the truth.</a:t>
            </a:r>
            <a:endParaRPr lang="en-US" dirty="0">
              <a:latin typeface="Arial" pitchFamily="34" charset="0"/>
              <a:cs typeface="Arial" pitchFamily="34" charset="0"/>
            </a:endParaRPr>
          </a:p>
        </p:txBody>
      </p:sp>
    </p:spTree>
    <p:extLst>
      <p:ext uri="{BB962C8B-B14F-4D97-AF65-F5344CB8AC3E}">
        <p14:creationId xmlns:p14="http://schemas.microsoft.com/office/powerpoint/2010/main" val="5047481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The water of His word was having an effect on her.</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700808"/>
            <a:ext cx="9144000" cy="4248472"/>
          </a:xfrm>
        </p:spPr>
        <p:txBody>
          <a:bodyPr>
            <a:normAutofit fontScale="92500" lnSpcReduction="10000"/>
          </a:bodyPr>
          <a:lstStyle/>
          <a:p>
            <a:r>
              <a:rPr lang="en-US" dirty="0" smtClean="0"/>
              <a:t>“The </a:t>
            </a:r>
            <a:r>
              <a:rPr lang="en-US" dirty="0"/>
              <a:t>woman </a:t>
            </a:r>
            <a:r>
              <a:rPr lang="en-US" dirty="0" smtClean="0"/>
              <a:t>said </a:t>
            </a:r>
            <a:r>
              <a:rPr lang="en-US" dirty="0"/>
              <a:t>to Him, </a:t>
            </a:r>
            <a:r>
              <a:rPr lang="en-US" dirty="0" smtClean="0"/>
              <a:t>‘I </a:t>
            </a:r>
            <a:r>
              <a:rPr lang="en-US" dirty="0"/>
              <a:t>know that Messiah is coming (He who is called Christ</a:t>
            </a:r>
            <a:r>
              <a:rPr lang="en-US" dirty="0" smtClean="0"/>
              <a:t>) ; </a:t>
            </a:r>
            <a:r>
              <a:rPr lang="en-US" dirty="0"/>
              <a:t>when that One comes, </a:t>
            </a:r>
            <a:r>
              <a:rPr lang="en-US" b="1" i="1" u="sng" dirty="0"/>
              <a:t>He will declare all things to us</a:t>
            </a:r>
            <a:r>
              <a:rPr lang="en-US" dirty="0" smtClean="0"/>
              <a:t>.’ </a:t>
            </a:r>
            <a:r>
              <a:rPr lang="en-US" dirty="0"/>
              <a:t>Jesus </a:t>
            </a:r>
            <a:r>
              <a:rPr lang="en-US" dirty="0" smtClean="0"/>
              <a:t>said </a:t>
            </a:r>
            <a:r>
              <a:rPr lang="en-US" dirty="0"/>
              <a:t>to her, </a:t>
            </a:r>
            <a:r>
              <a:rPr lang="en-US" dirty="0" smtClean="0"/>
              <a:t>‘I </a:t>
            </a:r>
            <a:r>
              <a:rPr lang="en-US" dirty="0"/>
              <a:t>who speak to you am He</a:t>
            </a:r>
            <a:r>
              <a:rPr lang="en-US" dirty="0" smtClean="0"/>
              <a:t>.’ ”</a:t>
            </a:r>
            <a:endParaRPr lang="en-US" dirty="0"/>
          </a:p>
          <a:p>
            <a:r>
              <a:rPr lang="en-US" b="1" i="1" dirty="0">
                <a:solidFill>
                  <a:srgbClr val="00FF00"/>
                </a:solidFill>
              </a:rPr>
              <a:t>John </a:t>
            </a:r>
            <a:r>
              <a:rPr lang="en-US" b="1" i="1" dirty="0" smtClean="0">
                <a:solidFill>
                  <a:srgbClr val="00FF00"/>
                </a:solidFill>
              </a:rPr>
              <a:t>4v25-26 </a:t>
            </a:r>
            <a:r>
              <a:rPr lang="en-US" sz="2000" dirty="0" err="1" smtClean="0"/>
              <a:t>NASB</a:t>
            </a:r>
            <a:endParaRPr lang="en-US" sz="2000" dirty="0"/>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What did she do ?</a:t>
            </a:r>
            <a:endParaRPr lang="en-US" dirty="0">
              <a:latin typeface="Arial" pitchFamily="34" charset="0"/>
              <a:cs typeface="Arial" pitchFamily="34" charset="0"/>
            </a:endParaRPr>
          </a:p>
        </p:txBody>
      </p:sp>
    </p:spTree>
    <p:extLst>
      <p:ext uri="{BB962C8B-B14F-4D97-AF65-F5344CB8AC3E}">
        <p14:creationId xmlns:p14="http://schemas.microsoft.com/office/powerpoint/2010/main" val="29686505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Let’s remember the </a:t>
            </a:r>
            <a:r>
              <a:rPr lang="en-US" u="sng" dirty="0" smtClean="0">
                <a:latin typeface="Arial" pitchFamily="34" charset="0"/>
                <a:cs typeface="Arial" pitchFamily="34" charset="0"/>
              </a:rPr>
              <a:t>context</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3960440"/>
          </a:xfrm>
        </p:spPr>
        <p:txBody>
          <a:bodyPr/>
          <a:lstStyle/>
          <a:p>
            <a:r>
              <a:rPr lang="en-US" dirty="0" smtClean="0">
                <a:latin typeface="Arial" pitchFamily="34" charset="0"/>
                <a:cs typeface="Arial" pitchFamily="34" charset="0"/>
              </a:rPr>
              <a:t>John uses the word “believe” </a:t>
            </a:r>
            <a:r>
              <a:rPr lang="en-US" b="1" i="1" u="sng" dirty="0" smtClean="0">
                <a:latin typeface="Arial" pitchFamily="34" charset="0"/>
                <a:cs typeface="Arial" pitchFamily="34" charset="0"/>
              </a:rPr>
              <a:t>98 times</a:t>
            </a:r>
            <a:r>
              <a:rPr lang="en-US" dirty="0" smtClean="0">
                <a:latin typeface="Arial" pitchFamily="34" charset="0"/>
                <a:cs typeface="Arial" pitchFamily="34" charset="0"/>
              </a:rPr>
              <a:t> in this book.</a:t>
            </a:r>
          </a:p>
          <a:p>
            <a:r>
              <a:rPr lang="en-US" dirty="0" smtClean="0">
                <a:latin typeface="Arial" pitchFamily="34" charset="0"/>
                <a:cs typeface="Arial" pitchFamily="34" charset="0"/>
              </a:rPr>
              <a:t>That’s what it’s all about...</a:t>
            </a:r>
          </a:p>
          <a:p>
            <a:r>
              <a:rPr lang="en-US" dirty="0">
                <a:latin typeface="Arial" pitchFamily="34" charset="0"/>
                <a:cs typeface="Arial" pitchFamily="34" charset="0"/>
              </a:rPr>
              <a:t>w</a:t>
            </a:r>
            <a:r>
              <a:rPr lang="en-US" dirty="0" smtClean="0">
                <a:latin typeface="Arial" pitchFamily="34" charset="0"/>
                <a:cs typeface="Arial" pitchFamily="34" charset="0"/>
              </a:rPr>
              <a:t>hy should I </a:t>
            </a:r>
            <a:r>
              <a:rPr lang="en-US" b="1" i="1" u="sng" dirty="0" smtClean="0">
                <a:latin typeface="Arial" pitchFamily="34" charset="0"/>
                <a:cs typeface="Arial" pitchFamily="34" charset="0"/>
              </a:rPr>
              <a:t>trust</a:t>
            </a:r>
            <a:r>
              <a:rPr lang="en-US" dirty="0" smtClean="0">
                <a:latin typeface="Arial" pitchFamily="34" charset="0"/>
                <a:cs typeface="Arial" pitchFamily="34" charset="0"/>
              </a:rPr>
              <a:t> Jesus ?</a:t>
            </a:r>
            <a:endParaRPr lang="en-US" dirty="0">
              <a:latin typeface="Arial" pitchFamily="34" charset="0"/>
              <a:cs typeface="Arial" pitchFamily="34" charset="0"/>
            </a:endParaRPr>
          </a:p>
        </p:txBody>
      </p:sp>
      <p:sp>
        <p:nvSpPr>
          <p:cNvPr id="4" name="Content Placeholder 3"/>
          <p:cNvSpPr>
            <a:spLocks noGrp="1"/>
          </p:cNvSpPr>
          <p:nvPr>
            <p:ph sz="half" idx="2"/>
          </p:nvPr>
        </p:nvSpPr>
        <p:spPr>
          <a:xfrm>
            <a:off x="11562" y="5157192"/>
            <a:ext cx="8232846" cy="1714399"/>
          </a:xfrm>
        </p:spPr>
        <p:txBody>
          <a:bodyPr/>
          <a:lstStyle/>
          <a:p>
            <a:r>
              <a:rPr lang="en-US" dirty="0" smtClean="0">
                <a:latin typeface="Arial" pitchFamily="34" charset="0"/>
                <a:cs typeface="Arial" pitchFamily="34" charset="0"/>
              </a:rPr>
              <a:t>It’s more than believing facts about Him.</a:t>
            </a:r>
            <a:endParaRPr lang="en-US" dirty="0">
              <a:latin typeface="Arial" pitchFamily="34" charset="0"/>
              <a:cs typeface="Arial" pitchFamily="34" charset="0"/>
            </a:endParaRP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14" presetClass="entr" presetSubtype="10" fill="hold" grpId="0" nodeType="after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She was converted by Christ.</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lnSpcReduction="10000"/>
          </a:bodyPr>
          <a:lstStyle/>
          <a:p>
            <a:r>
              <a:rPr lang="en-US" dirty="0" smtClean="0"/>
              <a:t>“So </a:t>
            </a:r>
            <a:r>
              <a:rPr lang="en-US" dirty="0"/>
              <a:t>the woman </a:t>
            </a:r>
            <a:r>
              <a:rPr lang="en-US" b="1" i="1" u="sng" dirty="0">
                <a:effectLst>
                  <a:outerShdw blurRad="38100" dist="38100" dir="2700000" algn="tl">
                    <a:srgbClr val="000000">
                      <a:alpha val="43137"/>
                    </a:srgbClr>
                  </a:outerShdw>
                </a:effectLst>
              </a:rPr>
              <a:t>left her </a:t>
            </a:r>
            <a:r>
              <a:rPr lang="en-US" b="1" i="1" u="sng" dirty="0" smtClean="0">
                <a:effectLst>
                  <a:outerShdw blurRad="38100" dist="38100" dir="2700000" algn="tl">
                    <a:srgbClr val="000000">
                      <a:alpha val="43137"/>
                    </a:srgbClr>
                  </a:outerShdw>
                </a:effectLst>
              </a:rPr>
              <a:t>water pot</a:t>
            </a:r>
            <a:r>
              <a:rPr lang="en-US" dirty="0"/>
              <a:t>, and went into the city and </a:t>
            </a:r>
            <a:r>
              <a:rPr lang="en-US" dirty="0" smtClean="0"/>
              <a:t>said </a:t>
            </a:r>
            <a:r>
              <a:rPr lang="en-US" dirty="0"/>
              <a:t>to the men, </a:t>
            </a:r>
            <a:r>
              <a:rPr lang="en-US" dirty="0" smtClean="0"/>
              <a:t>‘Come</a:t>
            </a:r>
            <a:r>
              <a:rPr lang="en-US" dirty="0"/>
              <a:t>, see a man who told me all the </a:t>
            </a:r>
            <a:r>
              <a:rPr lang="en-US" b="1" i="1" u="sng" dirty="0"/>
              <a:t>things that I have </a:t>
            </a:r>
            <a:r>
              <a:rPr lang="en-US" b="1" i="1" u="sng" dirty="0" smtClean="0"/>
              <a:t>done</a:t>
            </a:r>
            <a:r>
              <a:rPr lang="en-US" dirty="0" smtClean="0"/>
              <a:t> ; </a:t>
            </a:r>
            <a:r>
              <a:rPr lang="en-US" dirty="0"/>
              <a:t>this is not the Christ, is </a:t>
            </a:r>
            <a:r>
              <a:rPr lang="en-US" dirty="0" smtClean="0"/>
              <a:t>it ?’ ” </a:t>
            </a:r>
            <a:endParaRPr lang="en-US" dirty="0"/>
          </a:p>
          <a:p>
            <a:r>
              <a:rPr lang="en-US" b="1" i="1" dirty="0">
                <a:solidFill>
                  <a:srgbClr val="00FF00"/>
                </a:solidFill>
              </a:rPr>
              <a:t>John </a:t>
            </a:r>
            <a:r>
              <a:rPr lang="en-US" b="1" i="1" dirty="0" smtClean="0">
                <a:solidFill>
                  <a:srgbClr val="00FF00"/>
                </a:solidFill>
              </a:rPr>
              <a:t>4v28-29 </a:t>
            </a:r>
            <a:r>
              <a:rPr lang="en-US" sz="2000" dirty="0" err="1" smtClean="0"/>
              <a:t>NASB</a:t>
            </a:r>
            <a:endParaRPr lang="en-US" sz="2000" dirty="0"/>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She confessed the truth.</a:t>
            </a:r>
            <a:endParaRPr lang="en-US" dirty="0">
              <a:latin typeface="Arial" pitchFamily="34" charset="0"/>
              <a:cs typeface="Arial" pitchFamily="34" charset="0"/>
            </a:endParaRPr>
          </a:p>
        </p:txBody>
      </p:sp>
    </p:spTree>
    <p:extLst>
      <p:ext uri="{BB962C8B-B14F-4D97-AF65-F5344CB8AC3E}">
        <p14:creationId xmlns:p14="http://schemas.microsoft.com/office/powerpoint/2010/main" val="33405693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Jesus’ Word is convincing.</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en-US" dirty="0" smtClean="0"/>
              <a:t>“Many </a:t>
            </a:r>
            <a:r>
              <a:rPr lang="en-US" dirty="0"/>
              <a:t>more believed </a:t>
            </a:r>
            <a:r>
              <a:rPr lang="en-US" b="1" i="1" u="sng" dirty="0"/>
              <a:t>because of His </a:t>
            </a:r>
            <a:r>
              <a:rPr lang="en-US" b="1" i="1" u="sng" dirty="0" smtClean="0"/>
              <a:t>word</a:t>
            </a:r>
            <a:r>
              <a:rPr lang="en-US" dirty="0" smtClean="0"/>
              <a:t> ; </a:t>
            </a:r>
            <a:r>
              <a:rPr lang="en-US" dirty="0"/>
              <a:t>and they were saying to the woman, </a:t>
            </a:r>
            <a:r>
              <a:rPr lang="en-US" dirty="0" smtClean="0"/>
              <a:t>‘It </a:t>
            </a:r>
            <a:r>
              <a:rPr lang="en-US" dirty="0"/>
              <a:t>is no longer because of what you said that we believe, for </a:t>
            </a:r>
            <a:r>
              <a:rPr lang="en-US" b="1" i="1" u="sng" dirty="0"/>
              <a:t>we have heard for ourselves</a:t>
            </a:r>
            <a:r>
              <a:rPr lang="en-US" dirty="0"/>
              <a:t> and know that this One is indeed the Savior of the world." </a:t>
            </a:r>
          </a:p>
          <a:p>
            <a:r>
              <a:rPr lang="en-US" b="1" i="1" dirty="0">
                <a:solidFill>
                  <a:srgbClr val="00FF00"/>
                </a:solidFill>
              </a:rPr>
              <a:t>John </a:t>
            </a:r>
            <a:r>
              <a:rPr lang="en-US" b="1" i="1" dirty="0" smtClean="0">
                <a:solidFill>
                  <a:srgbClr val="00FF00"/>
                </a:solidFill>
              </a:rPr>
              <a:t>4v41-42 </a:t>
            </a:r>
            <a:r>
              <a:rPr lang="en-US" sz="2200" dirty="0" err="1" smtClean="0"/>
              <a:t>NASB</a:t>
            </a:r>
            <a:endParaRPr lang="en-US" sz="2200" dirty="0"/>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This is the water of life.</a:t>
            </a:r>
            <a:endParaRPr lang="en-US" dirty="0">
              <a:latin typeface="Arial" pitchFamily="34" charset="0"/>
              <a:cs typeface="Arial" pitchFamily="34" charset="0"/>
            </a:endParaRPr>
          </a:p>
        </p:txBody>
      </p:sp>
    </p:spTree>
    <p:extLst>
      <p:ext uri="{BB962C8B-B14F-4D97-AF65-F5344CB8AC3E}">
        <p14:creationId xmlns:p14="http://schemas.microsoft.com/office/powerpoint/2010/main" val="26516233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What is the application for us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3888432"/>
          </a:xfrm>
        </p:spPr>
        <p:txBody>
          <a:bodyPr>
            <a:normAutofit/>
          </a:bodyPr>
          <a:lstStyle/>
          <a:p>
            <a:r>
              <a:rPr lang="en-US" dirty="0" smtClean="0"/>
              <a:t>“Let </a:t>
            </a:r>
            <a:r>
              <a:rPr lang="en-US" dirty="0"/>
              <a:t>the one who is </a:t>
            </a:r>
            <a:r>
              <a:rPr lang="en-US" b="1" i="1" u="sng" dirty="0"/>
              <a:t>thirsty</a:t>
            </a:r>
            <a:r>
              <a:rPr lang="en-US" dirty="0"/>
              <a:t> </a:t>
            </a:r>
            <a:r>
              <a:rPr lang="en-US" dirty="0" smtClean="0"/>
              <a:t>come ;</a:t>
            </a:r>
          </a:p>
          <a:p>
            <a:r>
              <a:rPr lang="en-US" dirty="0" smtClean="0"/>
              <a:t>let </a:t>
            </a:r>
            <a:r>
              <a:rPr lang="en-US" dirty="0"/>
              <a:t>the one who </a:t>
            </a:r>
            <a:r>
              <a:rPr lang="en-US" dirty="0" smtClean="0"/>
              <a:t>wishes</a:t>
            </a:r>
          </a:p>
          <a:p>
            <a:r>
              <a:rPr lang="en-US" dirty="0" smtClean="0"/>
              <a:t>take </a:t>
            </a:r>
            <a:r>
              <a:rPr lang="en-US" dirty="0"/>
              <a:t>the </a:t>
            </a:r>
            <a:r>
              <a:rPr lang="en-US" b="1" i="1" u="sng" dirty="0"/>
              <a:t>water of life</a:t>
            </a:r>
            <a:r>
              <a:rPr lang="en-US" dirty="0"/>
              <a:t> without cost. </a:t>
            </a:r>
          </a:p>
          <a:p>
            <a:r>
              <a:rPr lang="en-US" b="1" i="1" dirty="0">
                <a:solidFill>
                  <a:srgbClr val="00FF00"/>
                </a:solidFill>
              </a:rPr>
              <a:t>Revelation </a:t>
            </a:r>
            <a:r>
              <a:rPr lang="en-US" b="1" i="1" dirty="0" smtClean="0">
                <a:solidFill>
                  <a:srgbClr val="00FF00"/>
                </a:solidFill>
              </a:rPr>
              <a:t>22v17 </a:t>
            </a:r>
            <a:r>
              <a:rPr lang="en-US" sz="2000" dirty="0" err="1" smtClean="0"/>
              <a:t>NASB</a:t>
            </a:r>
            <a:endParaRPr lang="en-US" sz="2000" dirty="0"/>
          </a:p>
        </p:txBody>
      </p:sp>
      <p:sp>
        <p:nvSpPr>
          <p:cNvPr id="4" name="Content Placeholder 3"/>
          <p:cNvSpPr>
            <a:spLocks noGrp="1"/>
          </p:cNvSpPr>
          <p:nvPr>
            <p:ph sz="half" idx="2"/>
          </p:nvPr>
        </p:nvSpPr>
        <p:spPr>
          <a:xfrm>
            <a:off x="11562" y="5085184"/>
            <a:ext cx="9132438" cy="1786407"/>
          </a:xfrm>
        </p:spPr>
        <p:txBody>
          <a:bodyPr/>
          <a:lstStyle/>
          <a:p>
            <a:r>
              <a:rPr lang="en-US" dirty="0" smtClean="0">
                <a:latin typeface="Arial" pitchFamily="34" charset="0"/>
                <a:cs typeface="Arial" pitchFamily="34" charset="0"/>
              </a:rPr>
              <a:t>This is </a:t>
            </a:r>
            <a:r>
              <a:rPr lang="en-US" u="sng" dirty="0" smtClean="0">
                <a:latin typeface="Arial" pitchFamily="34" charset="0"/>
                <a:cs typeface="Arial" pitchFamily="34" charset="0"/>
              </a:rPr>
              <a:t>in the same context</a:t>
            </a:r>
            <a:r>
              <a:rPr lang="en-US" dirty="0" smtClean="0">
                <a:latin typeface="Arial" pitchFamily="34" charset="0"/>
                <a:cs typeface="Arial" pitchFamily="34" charset="0"/>
              </a:rPr>
              <a:t> of the word of Christ.</a:t>
            </a:r>
            <a:endParaRPr lang="en-US" dirty="0">
              <a:latin typeface="Arial" pitchFamily="34" charset="0"/>
              <a:cs typeface="Arial" pitchFamily="34" charset="0"/>
            </a:endParaRPr>
          </a:p>
        </p:txBody>
      </p:sp>
    </p:spTree>
    <p:extLst>
      <p:ext uri="{BB962C8B-B14F-4D97-AF65-F5344CB8AC3E}">
        <p14:creationId xmlns:p14="http://schemas.microsoft.com/office/powerpoint/2010/main" val="1752196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14" presetClass="entr" presetSubtype="10" fill="hold" grpId="0" nodeType="after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Are you already a Christian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85000" lnSpcReduction="20000"/>
          </a:bodyPr>
          <a:lstStyle/>
          <a:p>
            <a:r>
              <a:rPr lang="en-US" dirty="0" smtClean="0"/>
              <a:t>“Christ </a:t>
            </a:r>
            <a:r>
              <a:rPr lang="en-US" dirty="0"/>
              <a:t>also loved the church and gave Himself up for her, so that He might </a:t>
            </a:r>
            <a:r>
              <a:rPr lang="en-US" b="1" i="1" u="sng" dirty="0"/>
              <a:t>sanctify</a:t>
            </a:r>
            <a:r>
              <a:rPr lang="en-US" dirty="0"/>
              <a:t> her, having cleansed her </a:t>
            </a:r>
            <a:r>
              <a:rPr lang="en-US" b="1" i="1" u="sng" dirty="0"/>
              <a:t>by</a:t>
            </a:r>
            <a:r>
              <a:rPr lang="en-US" dirty="0"/>
              <a:t> the washing of </a:t>
            </a:r>
            <a:r>
              <a:rPr lang="en-US" b="1" i="1" u="sng" dirty="0"/>
              <a:t>water with the word</a:t>
            </a:r>
            <a:r>
              <a:rPr lang="en-US" dirty="0"/>
              <a:t>, that He might present to Himself the church in all her glory, having no spot or wrinkle or any such thing; but that she would be holy and blameless</a:t>
            </a:r>
            <a:r>
              <a:rPr lang="en-US" dirty="0" smtClean="0"/>
              <a:t>.” </a:t>
            </a:r>
            <a:endParaRPr lang="en-US" dirty="0"/>
          </a:p>
          <a:p>
            <a:r>
              <a:rPr lang="en-US" b="1" i="1" dirty="0">
                <a:solidFill>
                  <a:srgbClr val="00FF00"/>
                </a:solidFill>
              </a:rPr>
              <a:t>Ephesians </a:t>
            </a:r>
            <a:r>
              <a:rPr lang="en-US" b="1" i="1" dirty="0" smtClean="0">
                <a:solidFill>
                  <a:srgbClr val="00FF00"/>
                </a:solidFill>
              </a:rPr>
              <a:t>5v25-27 </a:t>
            </a:r>
            <a:r>
              <a:rPr lang="en-US" sz="2600" dirty="0" err="1" smtClean="0"/>
              <a:t>NASB</a:t>
            </a:r>
            <a:endParaRPr lang="en-US" sz="2600" dirty="0"/>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His </a:t>
            </a:r>
            <a:r>
              <a:rPr lang="en-US" u="sng" dirty="0" smtClean="0">
                <a:latin typeface="Arial" pitchFamily="34" charset="0"/>
                <a:cs typeface="Arial" pitchFamily="34" charset="0"/>
              </a:rPr>
              <a:t>Word</a:t>
            </a:r>
            <a:r>
              <a:rPr lang="en-US" dirty="0" smtClean="0">
                <a:latin typeface="Arial" pitchFamily="34" charset="0"/>
                <a:cs typeface="Arial" pitchFamily="34" charset="0"/>
              </a:rPr>
              <a:t> is like water !</a:t>
            </a:r>
            <a:endParaRPr lang="en-US" dirty="0">
              <a:latin typeface="Arial" pitchFamily="34" charset="0"/>
              <a:cs typeface="Arial" pitchFamily="34" charset="0"/>
            </a:endParaRPr>
          </a:p>
        </p:txBody>
      </p:sp>
    </p:spTree>
    <p:extLst>
      <p:ext uri="{BB962C8B-B14F-4D97-AF65-F5344CB8AC3E}">
        <p14:creationId xmlns:p14="http://schemas.microsoft.com/office/powerpoint/2010/main" val="17214683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Review, react and remember:</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Arizona Bible Courses</a:t>
            </a:r>
            <a:endParaRPr lang="en-US" dirty="0">
              <a:latin typeface="Arial" pitchFamily="34" charset="0"/>
              <a:cs typeface="Arial" pitchFamily="34" charset="0"/>
            </a:endParaRPr>
          </a:p>
        </p:txBody>
      </p:sp>
      <p:sp>
        <p:nvSpPr>
          <p:cNvPr id="11" name="Content Placeholder 10"/>
          <p:cNvSpPr>
            <a:spLocks noGrp="1"/>
          </p:cNvSpPr>
          <p:nvPr>
            <p:ph sz="half" idx="1"/>
          </p:nvPr>
        </p:nvSpPr>
        <p:spPr>
          <a:xfrm>
            <a:off x="0" y="1196752"/>
            <a:ext cx="9144000" cy="4752528"/>
          </a:xfrm>
        </p:spPr>
        <p:txBody>
          <a:bodyPr>
            <a:normAutofit fontScale="92500" lnSpcReduction="10000"/>
          </a:bodyPr>
          <a:lstStyle/>
          <a:p>
            <a:pPr marL="685800" indent="-685800" algn="l">
              <a:buClr>
                <a:srgbClr val="FFC000"/>
              </a:buClr>
              <a:buFont typeface="Wingdings" pitchFamily="2" charset="2"/>
              <a:buChar char="Ø"/>
            </a:pPr>
            <a:r>
              <a:rPr lang="en-US" sz="4800" dirty="0" smtClean="0"/>
              <a:t>Our journey with Jesus in the Gospel of John is to lead us to </a:t>
            </a:r>
            <a:r>
              <a:rPr lang="en-US" sz="4800" i="1" u="sng" dirty="0" smtClean="0">
                <a:solidFill>
                  <a:srgbClr val="FFFF00"/>
                </a:solidFill>
              </a:rPr>
              <a:t>faith in Christ</a:t>
            </a:r>
            <a:r>
              <a:rPr lang="en-US" sz="4800" dirty="0" smtClean="0"/>
              <a:t>.</a:t>
            </a:r>
          </a:p>
          <a:p>
            <a:pPr marL="685800" indent="-685800" algn="l">
              <a:buClr>
                <a:srgbClr val="FFC000"/>
              </a:buClr>
              <a:buFont typeface="Wingdings" pitchFamily="2" charset="2"/>
              <a:buChar char="Ø"/>
            </a:pPr>
            <a:r>
              <a:rPr lang="en-US" sz="4800" dirty="0" smtClean="0"/>
              <a:t>The </a:t>
            </a:r>
            <a:r>
              <a:rPr lang="en-US" sz="4800" b="1" i="1" u="sng" dirty="0" smtClean="0">
                <a:solidFill>
                  <a:schemeClr val="bg2">
                    <a:lumMod val="40000"/>
                    <a:lumOff val="60000"/>
                  </a:schemeClr>
                </a:solidFill>
              </a:rPr>
              <a:t>witnesses</a:t>
            </a:r>
            <a:r>
              <a:rPr lang="en-US" sz="4800" dirty="0" smtClean="0"/>
              <a:t> help us trust Him.</a:t>
            </a:r>
          </a:p>
          <a:p>
            <a:pPr marL="685800" indent="-685800" algn="l">
              <a:buClr>
                <a:srgbClr val="FFC000"/>
              </a:buClr>
              <a:buFont typeface="Wingdings" pitchFamily="2" charset="2"/>
              <a:buChar char="Ø"/>
            </a:pPr>
            <a:r>
              <a:rPr lang="en-US" sz="4800" dirty="0" smtClean="0"/>
              <a:t>But the </a:t>
            </a:r>
            <a:r>
              <a:rPr lang="en-US" sz="4800" b="1" i="1" u="sng" dirty="0" smtClean="0">
                <a:solidFill>
                  <a:schemeClr val="bg2">
                    <a:lumMod val="40000"/>
                    <a:lumOff val="60000"/>
                  </a:schemeClr>
                </a:solidFill>
              </a:rPr>
              <a:t>words</a:t>
            </a:r>
            <a:r>
              <a:rPr lang="en-US" sz="4800" dirty="0" smtClean="0"/>
              <a:t> of Jesus are even more convincing and powerful for believers.</a:t>
            </a:r>
            <a:endParaRPr lang="en-US" sz="4800" dirty="0"/>
          </a:p>
          <a:p>
            <a:pPr marL="685800" indent="-685800" algn="l">
              <a:buClr>
                <a:srgbClr val="FFC000"/>
              </a:buClr>
              <a:buFont typeface="Wingdings" pitchFamily="2" charset="2"/>
              <a:buChar char="Ø"/>
            </a:pPr>
            <a:r>
              <a:rPr lang="en-US" sz="4800" dirty="0" smtClean="0"/>
              <a:t>It’s like cool clean </a:t>
            </a:r>
            <a:r>
              <a:rPr lang="en-US" sz="4800" b="1" i="1" u="sng" dirty="0" smtClean="0">
                <a:solidFill>
                  <a:schemeClr val="bg2">
                    <a:lumMod val="40000"/>
                    <a:lumOff val="60000"/>
                  </a:schemeClr>
                </a:solidFill>
              </a:rPr>
              <a:t>water</a:t>
            </a:r>
            <a:r>
              <a:rPr lang="en-US" sz="4800" dirty="0" smtClean="0"/>
              <a:t> from the well for a thirsty soul in search of </a:t>
            </a:r>
            <a:r>
              <a:rPr lang="en-US" sz="4800" i="1" u="sng" dirty="0" smtClean="0">
                <a:solidFill>
                  <a:srgbClr val="FFFF00"/>
                </a:solidFill>
              </a:rPr>
              <a:t>truth</a:t>
            </a:r>
            <a:r>
              <a:rPr lang="en-US" sz="4800" dirty="0" smtClean="0"/>
              <a:t>.</a:t>
            </a:r>
          </a:p>
        </p:txBody>
      </p:sp>
      <p:pic>
        <p:nvPicPr>
          <p:cNvPr id="13" name="Content Placeholder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5949279"/>
            <a:ext cx="899592" cy="908721"/>
          </a:xfrm>
          <a:prstGeom prst="rect">
            <a:avLst/>
          </a:prstGeom>
        </p:spPr>
      </p:pic>
    </p:spTree>
    <p:extLst>
      <p:ext uri="{BB962C8B-B14F-4D97-AF65-F5344CB8AC3E}">
        <p14:creationId xmlns:p14="http://schemas.microsoft.com/office/powerpoint/2010/main" val="27130796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1000"/>
                                        <p:tgtEl>
                                          <p:spTgt spid="2"/>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1000"/>
                                        <p:tgtEl>
                                          <p:spTgt spid="11">
                                            <p:txEl>
                                              <p:pRg st="1" end="1"/>
                                            </p:txEl>
                                          </p:spTgt>
                                        </p:tgtEl>
                                      </p:cBhvr>
                                    </p:animEffect>
                                    <p:anim calcmode="lin" valueType="num">
                                      <p:cBhvr>
                                        <p:cTn id="2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1000"/>
                                        <p:tgtEl>
                                          <p:spTgt spid="11">
                                            <p:txEl>
                                              <p:pRg st="2" end="2"/>
                                            </p:txEl>
                                          </p:spTgt>
                                        </p:tgtEl>
                                      </p:cBhvr>
                                    </p:animEffect>
                                    <p:anim calcmode="lin" valueType="num">
                                      <p:cBhvr>
                                        <p:cTn id="2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fade">
                                      <p:cBhvr>
                                        <p:cTn id="32" dur="1000"/>
                                        <p:tgtEl>
                                          <p:spTgt spid="11">
                                            <p:txEl>
                                              <p:pRg st="3" end="3"/>
                                            </p:txEl>
                                          </p:spTgt>
                                        </p:tgtEl>
                                      </p:cBhvr>
                                    </p:animEffect>
                                    <p:anim calcmode="lin" valueType="num">
                                      <p:cBhvr>
                                        <p:cTn id="33"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21" presetClass="entr" presetSubtype="1" fill="hold" grpId="0" nodeType="after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wheel(1)">
                                      <p:cBhvr>
                                        <p:cTn id="38"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1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1522310"/>
          </a:xfrm>
        </p:spPr>
        <p:txBody>
          <a:bodyPr>
            <a:normAutofit fontScale="90000"/>
          </a:bodyPr>
          <a:lstStyle/>
          <a:p>
            <a:r>
              <a:rPr lang="en-US" dirty="0" smtClean="0">
                <a:latin typeface="Arial" pitchFamily="34" charset="0"/>
                <a:cs typeface="Arial" pitchFamily="34" charset="0"/>
              </a:rPr>
              <a:t>This book reveals </a:t>
            </a:r>
            <a:r>
              <a:rPr lang="en-US" u="sng" dirty="0" smtClean="0">
                <a:latin typeface="Arial" pitchFamily="34" charset="0"/>
                <a:cs typeface="Arial" pitchFamily="34" charset="0"/>
              </a:rPr>
              <a:t>several</a:t>
            </a:r>
            <a:r>
              <a:rPr lang="en-US" dirty="0" smtClean="0">
                <a:latin typeface="Arial" pitchFamily="34" charset="0"/>
                <a:cs typeface="Arial" pitchFamily="34" charset="0"/>
              </a:rPr>
              <a:t> reasons we have faith in Jesus.</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916832"/>
            <a:ext cx="9144000" cy="4032448"/>
          </a:xfrm>
        </p:spPr>
        <p:txBody>
          <a:bodyPr/>
          <a:lstStyle/>
          <a:p>
            <a:r>
              <a:rPr lang="en-US" dirty="0" smtClean="0">
                <a:latin typeface="Arial" pitchFamily="34" charset="0"/>
                <a:cs typeface="Arial" pitchFamily="34" charset="0"/>
              </a:rPr>
              <a:t>Jn1-3 the witnesses</a:t>
            </a:r>
          </a:p>
          <a:p>
            <a:r>
              <a:rPr lang="en-US" dirty="0" smtClean="0">
                <a:latin typeface="Arial" pitchFamily="34" charset="0"/>
                <a:cs typeface="Arial" pitchFamily="34" charset="0"/>
              </a:rPr>
              <a:t>Jn4-11 Jesus’ words</a:t>
            </a:r>
          </a:p>
          <a:p>
            <a:r>
              <a:rPr lang="en-US" dirty="0" smtClean="0">
                <a:latin typeface="Arial" pitchFamily="34" charset="0"/>
                <a:cs typeface="Arial" pitchFamily="34" charset="0"/>
              </a:rPr>
              <a:t>Jn12-17 his followers</a:t>
            </a:r>
          </a:p>
          <a:p>
            <a:r>
              <a:rPr lang="en-US" dirty="0" smtClean="0">
                <a:latin typeface="Arial" pitchFamily="34" charset="0"/>
                <a:cs typeface="Arial" pitchFamily="34" charset="0"/>
              </a:rPr>
              <a:t>Jn18-21 the Gospel</a:t>
            </a:r>
            <a:endParaRPr lang="en-US"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It’s good to review !</a:t>
            </a:r>
            <a:endParaRPr lang="en-US" dirty="0">
              <a:latin typeface="Arial" pitchFamily="34" charset="0"/>
              <a:cs typeface="Arial" pitchFamily="34" charset="0"/>
            </a:endParaRPr>
          </a:p>
        </p:txBody>
      </p:sp>
    </p:spTree>
    <p:extLst>
      <p:ext uri="{BB962C8B-B14F-4D97-AF65-F5344CB8AC3E}">
        <p14:creationId xmlns:p14="http://schemas.microsoft.com/office/powerpoint/2010/main" val="21595764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14" presetClass="entr" presetSubtype="10" fill="hold" grpId="0" nodeType="after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5"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Remember the </a:t>
            </a:r>
            <a:r>
              <a:rPr lang="en-US" u="sng" dirty="0" smtClean="0">
                <a:latin typeface="Arial" pitchFamily="34" charset="0"/>
                <a:cs typeface="Arial" pitchFamily="34" charset="0"/>
              </a:rPr>
              <a:t>witnesses</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rmAutofit fontScale="92500"/>
          </a:bodyPr>
          <a:lstStyle/>
          <a:p>
            <a:r>
              <a:rPr lang="en-US" sz="4400" b="1" i="1" u="sng" dirty="0" smtClean="0">
                <a:latin typeface="Arial" pitchFamily="34" charset="0"/>
                <a:cs typeface="Arial" pitchFamily="34" charset="0"/>
              </a:rPr>
              <a:t>John the </a:t>
            </a:r>
            <a:r>
              <a:rPr lang="en-US" sz="4400" b="1" i="1" u="sng" dirty="0" err="1" smtClean="0">
                <a:latin typeface="Arial" pitchFamily="34" charset="0"/>
                <a:cs typeface="Arial" pitchFamily="34" charset="0"/>
              </a:rPr>
              <a:t>baptist</a:t>
            </a:r>
            <a:r>
              <a:rPr lang="en-US" sz="4400" b="1" i="1" dirty="0" smtClean="0">
                <a:latin typeface="Arial" pitchFamily="34" charset="0"/>
                <a:cs typeface="Arial" pitchFamily="34" charset="0"/>
              </a:rPr>
              <a:t> </a:t>
            </a:r>
            <a:r>
              <a:rPr lang="en-US" sz="4400" dirty="0" smtClean="0">
                <a:latin typeface="Arial" pitchFamily="34" charset="0"/>
                <a:cs typeface="Arial" pitchFamily="34" charset="0"/>
              </a:rPr>
              <a:t>gave his testimony because of Jesus’ </a:t>
            </a:r>
            <a:r>
              <a:rPr lang="en-US" sz="4400" i="1" dirty="0" smtClean="0">
                <a:solidFill>
                  <a:srgbClr val="FFFF00"/>
                </a:solidFill>
                <a:latin typeface="Arial" pitchFamily="34" charset="0"/>
                <a:cs typeface="Arial" pitchFamily="34" charset="0"/>
              </a:rPr>
              <a:t>baptism</a:t>
            </a:r>
            <a:r>
              <a:rPr lang="en-US" sz="4400" dirty="0" smtClean="0">
                <a:latin typeface="Arial" pitchFamily="34" charset="0"/>
                <a:cs typeface="Arial" pitchFamily="34" charset="0"/>
              </a:rPr>
              <a:t>.</a:t>
            </a:r>
          </a:p>
          <a:p>
            <a:r>
              <a:rPr lang="en-US" sz="4400" b="1" i="1" u="sng" dirty="0" smtClean="0">
                <a:latin typeface="Arial" pitchFamily="34" charset="0"/>
                <a:cs typeface="Arial" pitchFamily="34" charset="0"/>
              </a:rPr>
              <a:t>The disciples</a:t>
            </a:r>
            <a:r>
              <a:rPr lang="en-US" sz="4400" dirty="0" smtClean="0">
                <a:latin typeface="Arial" pitchFamily="34" charset="0"/>
                <a:cs typeface="Arial" pitchFamily="34" charset="0"/>
              </a:rPr>
              <a:t> were witness at Cana because of Jesus’ </a:t>
            </a:r>
            <a:r>
              <a:rPr lang="en-US" sz="4400" i="1" dirty="0" smtClean="0">
                <a:solidFill>
                  <a:srgbClr val="FFFF00"/>
                </a:solidFill>
                <a:latin typeface="Arial" pitchFamily="34" charset="0"/>
                <a:cs typeface="Arial" pitchFamily="34" charset="0"/>
              </a:rPr>
              <a:t>transforming</a:t>
            </a:r>
            <a:r>
              <a:rPr lang="en-US" sz="4400" dirty="0" smtClean="0">
                <a:latin typeface="Arial" pitchFamily="34" charset="0"/>
                <a:cs typeface="Arial" pitchFamily="34" charset="0"/>
              </a:rPr>
              <a:t> </a:t>
            </a:r>
            <a:r>
              <a:rPr lang="en-US" sz="4400" i="1" dirty="0" smtClean="0">
                <a:solidFill>
                  <a:srgbClr val="FFFF00"/>
                </a:solidFill>
                <a:latin typeface="Arial" pitchFamily="34" charset="0"/>
                <a:cs typeface="Arial" pitchFamily="34" charset="0"/>
              </a:rPr>
              <a:t>power</a:t>
            </a:r>
            <a:r>
              <a:rPr lang="en-US" sz="4400" dirty="0" smtClean="0">
                <a:latin typeface="Arial" pitchFamily="34" charset="0"/>
                <a:cs typeface="Arial" pitchFamily="34" charset="0"/>
              </a:rPr>
              <a:t>.</a:t>
            </a:r>
          </a:p>
          <a:p>
            <a:r>
              <a:rPr lang="en-US" sz="4400" b="1" i="1" u="sng" dirty="0" smtClean="0">
                <a:latin typeface="Arial" pitchFamily="34" charset="0"/>
                <a:cs typeface="Arial" pitchFamily="34" charset="0"/>
              </a:rPr>
              <a:t>Nicodemus</a:t>
            </a:r>
            <a:r>
              <a:rPr lang="en-US" sz="4400" dirty="0" smtClean="0">
                <a:latin typeface="Arial" pitchFamily="34" charset="0"/>
                <a:cs typeface="Arial" pitchFamily="34" charset="0"/>
              </a:rPr>
              <a:t> confessed what he saw because Jesus give </a:t>
            </a:r>
            <a:r>
              <a:rPr lang="en-US" sz="4400" i="1" dirty="0" smtClean="0">
                <a:solidFill>
                  <a:srgbClr val="FFFF00"/>
                </a:solidFill>
                <a:latin typeface="Arial" pitchFamily="34" charset="0"/>
                <a:cs typeface="Arial" pitchFamily="34" charset="0"/>
              </a:rPr>
              <a:t>new life</a:t>
            </a:r>
            <a:r>
              <a:rPr lang="en-US" sz="4400" dirty="0" smtClean="0">
                <a:latin typeface="Arial" pitchFamily="34" charset="0"/>
                <a:cs typeface="Arial" pitchFamily="34" charset="0"/>
              </a:rPr>
              <a:t>.</a:t>
            </a:r>
            <a:endParaRPr lang="en-US" sz="4400"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That’s powerful stuff !</a:t>
            </a:r>
            <a:endParaRPr lang="en-US" dirty="0">
              <a:latin typeface="Arial" pitchFamily="34" charset="0"/>
              <a:cs typeface="Arial" pitchFamily="34" charset="0"/>
            </a:endParaRPr>
          </a:p>
        </p:txBody>
      </p:sp>
    </p:spTree>
    <p:extLst>
      <p:ext uri="{BB962C8B-B14F-4D97-AF65-F5344CB8AC3E}">
        <p14:creationId xmlns:p14="http://schemas.microsoft.com/office/powerpoint/2010/main" val="12904191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14" presetClass="entr" presetSubtype="10" fill="hold" grpId="0" nodeType="after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But, what about His </a:t>
            </a:r>
            <a:r>
              <a:rPr lang="en-US" u="sng" dirty="0" smtClean="0">
                <a:latin typeface="Arial" pitchFamily="34" charset="0"/>
                <a:cs typeface="Arial" pitchFamily="34" charset="0"/>
              </a:rPr>
              <a:t>words</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3528392"/>
          </a:xfrm>
        </p:spPr>
        <p:txBody>
          <a:bodyPr>
            <a:normAutofit/>
          </a:bodyPr>
          <a:lstStyle/>
          <a:p>
            <a:pPr>
              <a:lnSpc>
                <a:spcPct val="150000"/>
              </a:lnSpc>
            </a:pPr>
            <a:r>
              <a:rPr lang="en-US" sz="6000" dirty="0" smtClean="0">
                <a:latin typeface="Arial" pitchFamily="34" charset="0"/>
                <a:cs typeface="Arial" pitchFamily="34" charset="0"/>
              </a:rPr>
              <a:t>Can He </a:t>
            </a:r>
            <a:r>
              <a:rPr lang="en-US" sz="7000" b="1" i="1" u="sng"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itchFamily="34" charset="0"/>
                <a:cs typeface="Arial" pitchFamily="34" charset="0"/>
              </a:rPr>
              <a:t>convince</a:t>
            </a:r>
            <a:r>
              <a:rPr lang="en-US" sz="6000" dirty="0" smtClean="0">
                <a:latin typeface="Arial" pitchFamily="34" charset="0"/>
                <a:cs typeface="Arial" pitchFamily="34" charset="0"/>
              </a:rPr>
              <a:t> me to trust Him by His Word ?</a:t>
            </a:r>
            <a:endParaRPr lang="en-US" sz="6000" dirty="0">
              <a:latin typeface="Arial" pitchFamily="34" charset="0"/>
              <a:cs typeface="Arial" pitchFamily="34" charset="0"/>
            </a:endParaRPr>
          </a:p>
        </p:txBody>
      </p:sp>
      <p:sp>
        <p:nvSpPr>
          <p:cNvPr id="4" name="Content Placeholder 3"/>
          <p:cNvSpPr>
            <a:spLocks noGrp="1"/>
          </p:cNvSpPr>
          <p:nvPr>
            <p:ph sz="half" idx="2"/>
          </p:nvPr>
        </p:nvSpPr>
        <p:spPr>
          <a:xfrm>
            <a:off x="11562" y="5085184"/>
            <a:ext cx="9132438" cy="1786407"/>
          </a:xfrm>
        </p:spPr>
        <p:txBody>
          <a:bodyPr/>
          <a:lstStyle/>
          <a:p>
            <a:r>
              <a:rPr lang="en-US" sz="4700" dirty="0" smtClean="0">
                <a:latin typeface="Arial" pitchFamily="34" charset="0"/>
                <a:cs typeface="Arial" pitchFamily="34" charset="0"/>
              </a:rPr>
              <a:t>Let’s continue our journey with Jesus in John’s Gospel.</a:t>
            </a:r>
            <a:endParaRPr lang="en-US" sz="4700" dirty="0">
              <a:latin typeface="Arial" pitchFamily="34" charset="0"/>
              <a:cs typeface="Arial" pitchFamily="34" charset="0"/>
            </a:endParaRPr>
          </a:p>
        </p:txBody>
      </p:sp>
    </p:spTree>
    <p:extLst>
      <p:ext uri="{BB962C8B-B14F-4D97-AF65-F5344CB8AC3E}">
        <p14:creationId xmlns:p14="http://schemas.microsoft.com/office/powerpoint/2010/main" val="17208759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4" presetClass="entr" presetSubtype="10" fill="hold" grpId="0" nodeType="after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7"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r>
              <a:rPr lang="en-US" dirty="0" smtClean="0">
                <a:latin typeface="Arial" pitchFamily="34" charset="0"/>
                <a:cs typeface="Arial" pitchFamily="34" charset="0"/>
              </a:rPr>
              <a:t>Let’s listen to Jesus talk.</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3744416"/>
          </a:xfrm>
        </p:spPr>
        <p:txBody>
          <a:bodyPr/>
          <a:lstStyle/>
          <a:p>
            <a:r>
              <a:rPr lang="en-US" dirty="0" smtClean="0">
                <a:latin typeface="Arial" pitchFamily="34" charset="0"/>
                <a:cs typeface="Arial" pitchFamily="34" charset="0"/>
              </a:rPr>
              <a:t>Open your Bible with me</a:t>
            </a:r>
          </a:p>
          <a:p>
            <a:r>
              <a:rPr lang="en-US" dirty="0" smtClean="0">
                <a:latin typeface="Arial" pitchFamily="34" charset="0"/>
                <a:cs typeface="Arial" pitchFamily="34" charset="0"/>
              </a:rPr>
              <a:t>to the Gospel of </a:t>
            </a:r>
            <a:r>
              <a:rPr lang="en-US" b="1" i="1" dirty="0" smtClean="0">
                <a:solidFill>
                  <a:srgbClr val="FFC000"/>
                </a:solidFill>
                <a:latin typeface="Arial" pitchFamily="34" charset="0"/>
                <a:cs typeface="Arial" pitchFamily="34" charset="0"/>
              </a:rPr>
              <a:t>John 4v1-42</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4" name="Content Placeholder 3"/>
          <p:cNvSpPr>
            <a:spLocks noGrp="1"/>
          </p:cNvSpPr>
          <p:nvPr>
            <p:ph sz="half" idx="2"/>
          </p:nvPr>
        </p:nvSpPr>
        <p:spPr>
          <a:xfrm>
            <a:off x="11562" y="5085184"/>
            <a:ext cx="8232846" cy="1786407"/>
          </a:xfrm>
        </p:spPr>
        <p:txBody>
          <a:bodyPr/>
          <a:lstStyle/>
          <a:p>
            <a:r>
              <a:rPr lang="en-US" dirty="0" smtClean="0">
                <a:latin typeface="Arial" pitchFamily="34" charset="0"/>
                <a:cs typeface="Arial" pitchFamily="34" charset="0"/>
              </a:rPr>
              <a:t>Let’s look for any </a:t>
            </a:r>
            <a:r>
              <a:rPr lang="en-US" u="sng" dirty="0" smtClean="0">
                <a:latin typeface="Arial" pitchFamily="34" charset="0"/>
                <a:cs typeface="Arial" pitchFamily="34" charset="0"/>
              </a:rPr>
              <a:t>repeated</a:t>
            </a:r>
            <a:r>
              <a:rPr lang="en-US" dirty="0" smtClean="0">
                <a:latin typeface="Arial" pitchFamily="34" charset="0"/>
                <a:cs typeface="Arial" pitchFamily="34" charset="0"/>
              </a:rPr>
              <a:t> key words.</a:t>
            </a:r>
            <a:endParaRPr lang="en-US" dirty="0">
              <a:latin typeface="Arial" pitchFamily="34" charset="0"/>
              <a:cs typeface="Arial" pitchFamily="34" charset="0"/>
            </a:endParaRPr>
          </a:p>
        </p:txBody>
      </p:sp>
    </p:spTree>
    <p:extLst>
      <p:ext uri="{BB962C8B-B14F-4D97-AF65-F5344CB8AC3E}">
        <p14:creationId xmlns:p14="http://schemas.microsoft.com/office/powerpoint/2010/main" val="3052377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8" presetID="14" presetClass="entr" presetSubtype="10" fill="hold" grpId="0"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en-US" dirty="0" smtClean="0">
                <a:latin typeface="Arial" pitchFamily="34" charset="0"/>
                <a:cs typeface="Arial" pitchFamily="34" charset="0"/>
              </a:rPr>
              <a:t>Notice John 4v7-15.</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752528"/>
          </a:xfrm>
        </p:spPr>
        <p:txBody>
          <a:bodyPr>
            <a:noAutofit/>
          </a:bodyPr>
          <a:lstStyle/>
          <a:p>
            <a:r>
              <a:rPr lang="en-US" sz="2300" dirty="0" smtClean="0"/>
              <a:t>“There came </a:t>
            </a:r>
            <a:r>
              <a:rPr lang="en-US" sz="2300" dirty="0"/>
              <a:t>a woman of Samaria to draw </a:t>
            </a:r>
            <a:r>
              <a:rPr lang="en-US" sz="2300" b="1" i="1" u="sng" dirty="0">
                <a:solidFill>
                  <a:srgbClr val="0070C0"/>
                </a:solidFill>
              </a:rPr>
              <a:t>water</a:t>
            </a:r>
            <a:r>
              <a:rPr lang="en-US" sz="2300" dirty="0"/>
              <a:t>. Jesus </a:t>
            </a:r>
            <a:r>
              <a:rPr lang="en-US" sz="2300" dirty="0" smtClean="0"/>
              <a:t>said </a:t>
            </a:r>
            <a:r>
              <a:rPr lang="en-US" sz="2300" dirty="0"/>
              <a:t>to her, "Give Me a </a:t>
            </a:r>
            <a:r>
              <a:rPr lang="en-US" sz="2300" b="1" i="1" u="sng" dirty="0">
                <a:solidFill>
                  <a:srgbClr val="FFC000"/>
                </a:solidFill>
              </a:rPr>
              <a:t>drink</a:t>
            </a:r>
            <a:r>
              <a:rPr lang="en-US" sz="2300" dirty="0"/>
              <a:t>." For His disciples had gone away into the city to buy food. Therefore the Samaritan woman </a:t>
            </a:r>
            <a:r>
              <a:rPr lang="en-US" sz="2300" dirty="0" smtClean="0"/>
              <a:t>said </a:t>
            </a:r>
            <a:r>
              <a:rPr lang="en-US" sz="2300" dirty="0"/>
              <a:t>to Him, "How is it that You, being a Jew, ask me for a </a:t>
            </a:r>
            <a:r>
              <a:rPr lang="en-US" sz="2300" b="1" i="1" u="sng" dirty="0">
                <a:solidFill>
                  <a:srgbClr val="FFC000"/>
                </a:solidFill>
              </a:rPr>
              <a:t>drink</a:t>
            </a:r>
            <a:r>
              <a:rPr lang="en-US" sz="2300" dirty="0"/>
              <a:t> since I am a Samaritan woman?" (For Jews have no dealings with Samaritans.) Jesus answered and said to her, "If you knew the gift of God, and who it is who says to you, 'Give Me a </a:t>
            </a:r>
            <a:r>
              <a:rPr lang="en-US" sz="2300" b="1" i="1" u="sng" dirty="0">
                <a:solidFill>
                  <a:srgbClr val="FFC000"/>
                </a:solidFill>
              </a:rPr>
              <a:t>drink</a:t>
            </a:r>
            <a:r>
              <a:rPr lang="en-US" sz="2300" dirty="0"/>
              <a:t>,' you would have asked Him, and He would have given you living </a:t>
            </a:r>
            <a:r>
              <a:rPr lang="en-US" sz="2300" b="1" i="1" u="sng" dirty="0">
                <a:solidFill>
                  <a:srgbClr val="0070C0"/>
                </a:solidFill>
              </a:rPr>
              <a:t>water</a:t>
            </a:r>
            <a:r>
              <a:rPr lang="en-US" sz="2300" dirty="0"/>
              <a:t>." She </a:t>
            </a:r>
            <a:r>
              <a:rPr lang="en-US" sz="2300" dirty="0" smtClean="0"/>
              <a:t>said </a:t>
            </a:r>
            <a:r>
              <a:rPr lang="en-US" sz="2300" dirty="0"/>
              <a:t>to Him, "Sir, You have nothing to draw with and the well is deep; where then do You get that living </a:t>
            </a:r>
            <a:r>
              <a:rPr lang="en-US" sz="2300" b="1" i="1" u="sng" dirty="0">
                <a:solidFill>
                  <a:srgbClr val="0070C0"/>
                </a:solidFill>
              </a:rPr>
              <a:t>water</a:t>
            </a:r>
            <a:r>
              <a:rPr lang="en-US" sz="2300" dirty="0"/>
              <a:t>? "You are not greater than our father Jacob, are You, who gave us the well, and </a:t>
            </a:r>
            <a:r>
              <a:rPr lang="en-US" sz="2300" b="1" i="1" u="sng" dirty="0">
                <a:solidFill>
                  <a:srgbClr val="FFC000"/>
                </a:solidFill>
              </a:rPr>
              <a:t>drank</a:t>
            </a:r>
            <a:r>
              <a:rPr lang="en-US" sz="2300" dirty="0"/>
              <a:t> of it himself and his sons and his cattle?" Jesus answered and said to her, "Everyone who </a:t>
            </a:r>
            <a:r>
              <a:rPr lang="en-US" sz="2300" b="1" i="1" u="sng" dirty="0">
                <a:solidFill>
                  <a:srgbClr val="FFC000"/>
                </a:solidFill>
              </a:rPr>
              <a:t>drinks</a:t>
            </a:r>
            <a:r>
              <a:rPr lang="en-US" sz="2300" dirty="0"/>
              <a:t> of this </a:t>
            </a:r>
            <a:r>
              <a:rPr lang="en-US" sz="2300" b="1" i="1" u="sng" dirty="0">
                <a:solidFill>
                  <a:srgbClr val="0070C0"/>
                </a:solidFill>
              </a:rPr>
              <a:t>water</a:t>
            </a:r>
            <a:r>
              <a:rPr lang="en-US" sz="2300" dirty="0"/>
              <a:t> will thirst again; but whoever </a:t>
            </a:r>
            <a:r>
              <a:rPr lang="en-US" sz="2300" b="1" i="1" u="sng" dirty="0">
                <a:solidFill>
                  <a:srgbClr val="FFC000"/>
                </a:solidFill>
              </a:rPr>
              <a:t>drinks</a:t>
            </a:r>
            <a:r>
              <a:rPr lang="en-US" sz="2300" dirty="0"/>
              <a:t> of the </a:t>
            </a:r>
            <a:r>
              <a:rPr lang="en-US" sz="2300" b="1" i="1" u="sng" dirty="0">
                <a:solidFill>
                  <a:srgbClr val="0070C0"/>
                </a:solidFill>
              </a:rPr>
              <a:t>water</a:t>
            </a:r>
            <a:r>
              <a:rPr lang="en-US" sz="2300" dirty="0"/>
              <a:t> that I will give him shall never thirst; but the </a:t>
            </a:r>
            <a:r>
              <a:rPr lang="en-US" sz="2300" b="1" i="1" u="sng" dirty="0">
                <a:solidFill>
                  <a:srgbClr val="0070C0"/>
                </a:solidFill>
              </a:rPr>
              <a:t>water</a:t>
            </a:r>
            <a:r>
              <a:rPr lang="en-US" sz="2300" dirty="0"/>
              <a:t> that I will give him will become in him a well of </a:t>
            </a:r>
            <a:r>
              <a:rPr lang="en-US" sz="2300" b="1" i="1" u="sng" dirty="0">
                <a:solidFill>
                  <a:srgbClr val="0070C0"/>
                </a:solidFill>
              </a:rPr>
              <a:t>water</a:t>
            </a:r>
            <a:r>
              <a:rPr lang="en-US" sz="2300" dirty="0"/>
              <a:t> springing up to eternal life." The woman </a:t>
            </a:r>
            <a:r>
              <a:rPr lang="en-US" sz="2300" dirty="0" smtClean="0"/>
              <a:t>said </a:t>
            </a:r>
            <a:r>
              <a:rPr lang="en-US" sz="2300" dirty="0"/>
              <a:t>to Him, "Sir, give me this </a:t>
            </a:r>
            <a:r>
              <a:rPr lang="en-US" sz="2300" b="1" i="1" u="sng" dirty="0">
                <a:solidFill>
                  <a:srgbClr val="0070C0"/>
                </a:solidFill>
              </a:rPr>
              <a:t>water</a:t>
            </a:r>
            <a:r>
              <a:rPr lang="en-US" sz="2300" dirty="0"/>
              <a:t>, so I will not be thirsty nor come all the way here to draw</a:t>
            </a:r>
            <a:r>
              <a:rPr lang="en-US" sz="2300" dirty="0" smtClean="0"/>
              <a:t>." </a:t>
            </a:r>
            <a:r>
              <a:rPr lang="en-US" sz="2000" dirty="0" err="1" smtClean="0"/>
              <a:t>NASB</a:t>
            </a:r>
            <a:endParaRPr lang="en-US" sz="2000" dirty="0"/>
          </a:p>
        </p:txBody>
      </p:sp>
      <p:sp>
        <p:nvSpPr>
          <p:cNvPr id="4" name="Content Placeholder 3"/>
          <p:cNvSpPr>
            <a:spLocks noGrp="1"/>
          </p:cNvSpPr>
          <p:nvPr>
            <p:ph sz="half" idx="2"/>
          </p:nvPr>
        </p:nvSpPr>
        <p:spPr/>
        <p:txBody>
          <a:bodyPr/>
          <a:lstStyle/>
          <a:p>
            <a:r>
              <a:rPr lang="en-US" dirty="0" smtClean="0">
                <a:latin typeface="Arial" pitchFamily="34" charset="0"/>
                <a:cs typeface="Arial" pitchFamily="34" charset="0"/>
              </a:rPr>
              <a:t>Water 8x + Drink 6x = 14x</a:t>
            </a:r>
            <a:endParaRPr lang="en-US" dirty="0">
              <a:latin typeface="Arial" pitchFamily="34" charset="0"/>
              <a:cs typeface="Arial" pitchFamily="34" charset="0"/>
            </a:endParaRPr>
          </a:p>
        </p:txBody>
      </p:sp>
    </p:spTree>
    <p:extLst>
      <p:ext uri="{BB962C8B-B14F-4D97-AF65-F5344CB8AC3E}">
        <p14:creationId xmlns:p14="http://schemas.microsoft.com/office/powerpoint/2010/main" val="36228835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1" presetClass="entr" presetSubtype="0" fill="hold" grpId="0" nodeType="afterEffect">
                                  <p:stCondLst>
                                    <p:cond delay="0"/>
                                  </p:stCondLst>
                                  <p:iterate type="wd">
                                    <p:tmAbs val="300"/>
                                  </p:iterate>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par>
                          <p:cTn id="11" fill="hold">
                            <p:stCondLst>
                              <p:cond delay="80201"/>
                            </p:stCondLst>
                            <p:childTnLst>
                              <p:par>
                                <p:cTn id="12" presetID="14" presetClass="entr" presetSubtype="1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lstStyle/>
          <a:p>
            <a:endParaRPr lang="en-US" dirty="0">
              <a:latin typeface="Arial" pitchFamily="34" charset="0"/>
              <a:cs typeface="Arial" pitchFamily="34"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6512" y="188640"/>
            <a:ext cx="9180512" cy="5707080"/>
          </a:xfrm>
        </p:spPr>
      </p:pic>
      <p:sp>
        <p:nvSpPr>
          <p:cNvPr id="4" name="Content Placeholder 3"/>
          <p:cNvSpPr>
            <a:spLocks noGrp="1"/>
          </p:cNvSpPr>
          <p:nvPr>
            <p:ph sz="half" idx="2"/>
          </p:nvPr>
        </p:nvSpPr>
        <p:spPr/>
        <p:txBody>
          <a:bodyPr/>
          <a:lstStyle/>
          <a:p>
            <a:r>
              <a:rPr lang="en-US" dirty="0" smtClean="0">
                <a:solidFill>
                  <a:schemeClr val="accent5">
                    <a:lumMod val="60000"/>
                    <a:lumOff val="40000"/>
                  </a:schemeClr>
                </a:solidFill>
                <a:latin typeface="Arial" pitchFamily="34" charset="0"/>
                <a:cs typeface="Arial" pitchFamily="34" charset="0"/>
              </a:rPr>
              <a:t>It’s all about water !</a:t>
            </a:r>
            <a:endParaRPr lang="en-US" dirty="0">
              <a:solidFill>
                <a:schemeClr val="accent5">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20413161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fontScale="90000"/>
          </a:bodyPr>
          <a:lstStyle/>
          <a:p>
            <a:r>
              <a:rPr lang="en-US" dirty="0" smtClean="0">
                <a:latin typeface="Arial" pitchFamily="34" charset="0"/>
                <a:cs typeface="Arial" pitchFamily="34" charset="0"/>
              </a:rPr>
              <a:t>vs7-15 use these key words 6x !</a:t>
            </a:r>
            <a:endParaRPr lang="en-US" dirty="0">
              <a:latin typeface="Arial" pitchFamily="34" charset="0"/>
              <a:cs typeface="Arial" pitchFamily="34" charset="0"/>
            </a:endParaRPr>
          </a:p>
        </p:txBody>
      </p:sp>
      <p:sp>
        <p:nvSpPr>
          <p:cNvPr id="3" name="Content Placeholder 2"/>
          <p:cNvSpPr>
            <a:spLocks noGrp="1"/>
          </p:cNvSpPr>
          <p:nvPr>
            <p:ph sz="half" idx="1"/>
          </p:nvPr>
        </p:nvSpPr>
        <p:spPr>
          <a:xfrm>
            <a:off x="0" y="1196752"/>
            <a:ext cx="9144000" cy="4104456"/>
          </a:xfrm>
        </p:spPr>
        <p:txBody>
          <a:bodyPr>
            <a:normAutofit fontScale="85000" lnSpcReduction="20000"/>
          </a:bodyPr>
          <a:lstStyle/>
          <a:p>
            <a:r>
              <a:rPr lang="en-US" dirty="0" smtClean="0"/>
              <a:t>“Jesus </a:t>
            </a:r>
            <a:r>
              <a:rPr lang="en-US" dirty="0"/>
              <a:t>answered and said to her, </a:t>
            </a:r>
            <a:r>
              <a:rPr lang="en-US" dirty="0" smtClean="0"/>
              <a:t>‘Everyone </a:t>
            </a:r>
            <a:r>
              <a:rPr lang="en-US" dirty="0"/>
              <a:t>who </a:t>
            </a:r>
            <a:r>
              <a:rPr lang="en-US" b="1" i="1" u="sng" dirty="0">
                <a:solidFill>
                  <a:srgbClr val="FFC000"/>
                </a:solidFill>
              </a:rPr>
              <a:t>drinks</a:t>
            </a:r>
            <a:r>
              <a:rPr lang="en-US" dirty="0"/>
              <a:t> of this </a:t>
            </a:r>
            <a:r>
              <a:rPr lang="en-US" b="1" i="1" u="sng" dirty="0">
                <a:solidFill>
                  <a:srgbClr val="0070C0"/>
                </a:solidFill>
              </a:rPr>
              <a:t>water</a:t>
            </a:r>
            <a:r>
              <a:rPr lang="en-US" dirty="0"/>
              <a:t> will thirst </a:t>
            </a:r>
            <a:r>
              <a:rPr lang="en-US" dirty="0" smtClean="0"/>
              <a:t>again ;  but </a:t>
            </a:r>
            <a:r>
              <a:rPr lang="en-US" dirty="0"/>
              <a:t>whoever </a:t>
            </a:r>
            <a:r>
              <a:rPr lang="en-US" b="1" i="1" u="sng" dirty="0">
                <a:solidFill>
                  <a:srgbClr val="FFC000"/>
                </a:solidFill>
              </a:rPr>
              <a:t>drinks</a:t>
            </a:r>
            <a:r>
              <a:rPr lang="en-US" dirty="0"/>
              <a:t> of the </a:t>
            </a:r>
            <a:r>
              <a:rPr lang="en-US" b="1" i="1" u="sng" dirty="0">
                <a:solidFill>
                  <a:srgbClr val="0070C0"/>
                </a:solidFill>
              </a:rPr>
              <a:t>water</a:t>
            </a:r>
            <a:r>
              <a:rPr lang="en-US" dirty="0"/>
              <a:t> that I will give him shall never </a:t>
            </a:r>
            <a:r>
              <a:rPr lang="en-US" dirty="0" smtClean="0"/>
              <a:t>thirst ;  </a:t>
            </a:r>
            <a:r>
              <a:rPr lang="en-US" dirty="0"/>
              <a:t>but the </a:t>
            </a:r>
            <a:r>
              <a:rPr lang="en-US" b="1" i="1" u="sng" dirty="0">
                <a:solidFill>
                  <a:srgbClr val="0070C0"/>
                </a:solidFill>
              </a:rPr>
              <a:t>water</a:t>
            </a:r>
            <a:r>
              <a:rPr lang="en-US" dirty="0"/>
              <a:t> that I will give him will become in him a well of </a:t>
            </a:r>
            <a:r>
              <a:rPr lang="en-US" b="1" i="1" u="sng" dirty="0">
                <a:solidFill>
                  <a:srgbClr val="0070C0"/>
                </a:solidFill>
              </a:rPr>
              <a:t>water</a:t>
            </a:r>
            <a:r>
              <a:rPr lang="en-US" dirty="0"/>
              <a:t> springing up to eternal life</a:t>
            </a:r>
            <a:r>
              <a:rPr lang="en-US" dirty="0" smtClean="0"/>
              <a:t>.’" </a:t>
            </a:r>
            <a:endParaRPr lang="en-US" dirty="0"/>
          </a:p>
          <a:p>
            <a:r>
              <a:rPr lang="en-US" b="1" i="1" dirty="0">
                <a:solidFill>
                  <a:srgbClr val="00FF00"/>
                </a:solidFill>
              </a:rPr>
              <a:t>John </a:t>
            </a:r>
            <a:r>
              <a:rPr lang="en-US" b="1" i="1" dirty="0" smtClean="0">
                <a:solidFill>
                  <a:srgbClr val="00FF00"/>
                </a:solidFill>
              </a:rPr>
              <a:t>4v13-14 </a:t>
            </a:r>
            <a:r>
              <a:rPr lang="en-US" sz="2400" b="1" i="1" dirty="0" err="1" smtClean="0"/>
              <a:t>NASB</a:t>
            </a:r>
            <a:endParaRPr lang="en-US" sz="2400" b="1" i="1" dirty="0"/>
          </a:p>
        </p:txBody>
      </p:sp>
      <p:sp>
        <p:nvSpPr>
          <p:cNvPr id="4" name="Content Placeholder 3"/>
          <p:cNvSpPr>
            <a:spLocks noGrp="1"/>
          </p:cNvSpPr>
          <p:nvPr>
            <p:ph sz="half" idx="2"/>
          </p:nvPr>
        </p:nvSpPr>
        <p:spPr>
          <a:xfrm>
            <a:off x="11562" y="5157192"/>
            <a:ext cx="8592886" cy="1714399"/>
          </a:xfrm>
        </p:spPr>
        <p:txBody>
          <a:bodyPr/>
          <a:lstStyle/>
          <a:p>
            <a:r>
              <a:rPr lang="en-US" sz="4600" dirty="0" smtClean="0">
                <a:latin typeface="Arial" pitchFamily="34" charset="0"/>
                <a:cs typeface="Arial" pitchFamily="34" charset="0"/>
              </a:rPr>
              <a:t>By zooming into to the </a:t>
            </a:r>
            <a:r>
              <a:rPr lang="en-US" sz="4600" u="sng" dirty="0" smtClean="0">
                <a:latin typeface="Arial" pitchFamily="34" charset="0"/>
                <a:cs typeface="Arial" pitchFamily="34" charset="0"/>
              </a:rPr>
              <a:t>central</a:t>
            </a:r>
            <a:r>
              <a:rPr lang="en-US" sz="4600" dirty="0" smtClean="0">
                <a:latin typeface="Arial" pitchFamily="34" charset="0"/>
                <a:cs typeface="Arial" pitchFamily="34" charset="0"/>
              </a:rPr>
              <a:t> </a:t>
            </a:r>
            <a:r>
              <a:rPr lang="en-US" sz="4600" u="sng" dirty="0" smtClean="0">
                <a:latin typeface="Arial" pitchFamily="34" charset="0"/>
                <a:cs typeface="Arial" pitchFamily="34" charset="0"/>
              </a:rPr>
              <a:t>verses</a:t>
            </a:r>
            <a:r>
              <a:rPr lang="en-US" sz="4600" dirty="0" smtClean="0">
                <a:latin typeface="Arial" pitchFamily="34" charset="0"/>
                <a:cs typeface="Arial" pitchFamily="34" charset="0"/>
              </a:rPr>
              <a:t> we get the message.</a:t>
            </a:r>
            <a:endParaRPr lang="en-US" sz="4600" dirty="0">
              <a:latin typeface="Arial" pitchFamily="34" charset="0"/>
              <a:cs typeface="Arial" pitchFamily="34" charset="0"/>
            </a:endParaRPr>
          </a:p>
        </p:txBody>
      </p:sp>
    </p:spTree>
    <p:extLst>
      <p:ext uri="{BB962C8B-B14F-4D97-AF65-F5344CB8AC3E}">
        <p14:creationId xmlns:p14="http://schemas.microsoft.com/office/powerpoint/2010/main" val="1995406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TotalTime>
  <Words>1589</Words>
  <Application>Microsoft Office PowerPoint</Application>
  <PresentationFormat>On-screen Show (4:3)</PresentationFormat>
  <Paragraphs>124</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Narrow</vt:lpstr>
      <vt:lpstr>Calibri</vt:lpstr>
      <vt:lpstr>Wingdings</vt:lpstr>
      <vt:lpstr>Office Theme</vt:lpstr>
      <vt:lpstr>The Gospel of John 4v1-42</vt:lpstr>
      <vt:lpstr>Let’s remember the context !</vt:lpstr>
      <vt:lpstr>This book reveals several reasons we have faith in Jesus.</vt:lpstr>
      <vt:lpstr>Remember the witnesses ?</vt:lpstr>
      <vt:lpstr>But, what about His words ?</vt:lpstr>
      <vt:lpstr>Let’s listen to Jesus talk.</vt:lpstr>
      <vt:lpstr>Notice John 4v7-15.</vt:lpstr>
      <vt:lpstr>PowerPoint Presentation</vt:lpstr>
      <vt:lpstr>vs7-15 use these key words 6x !</vt:lpstr>
      <vt:lpstr>Everyone needs to drink.</vt:lpstr>
      <vt:lpstr>What is that thirst ?</vt:lpstr>
      <vt:lpstr>Jesus answered her prayer anyway.</vt:lpstr>
      <vt:lpstr>We could imagine many things.</vt:lpstr>
      <vt:lpstr>PowerPoint Presentation</vt:lpstr>
      <vt:lpstr>Jesus just talked to her. </vt:lpstr>
      <vt:lpstr>She was thirsty for the truth.</vt:lpstr>
      <vt:lpstr>He gave her more water.</vt:lpstr>
      <vt:lpstr>He gave her lots of water.  </vt:lpstr>
      <vt:lpstr>The water of His word was having an effect on her.</vt:lpstr>
      <vt:lpstr>She was converted by Christ.</vt:lpstr>
      <vt:lpstr>Jesus’ Word is convincing.</vt:lpstr>
      <vt:lpstr>What is the application for us ?</vt:lpstr>
      <vt:lpstr>Are you already a Christian ?</vt:lpstr>
      <vt:lpstr>Review, react and remember:</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www.AzBible.yolasite.com</cp:lastModifiedBy>
  <cp:revision>100</cp:revision>
  <dcterms:created xsi:type="dcterms:W3CDTF">2010-11-10T08:57:02Z</dcterms:created>
  <dcterms:modified xsi:type="dcterms:W3CDTF">2015-02-09T14:55:11Z</dcterms:modified>
</cp:coreProperties>
</file>