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58" r:id="rId3"/>
    <p:sldId id="257" r:id="rId4"/>
    <p:sldId id="262" r:id="rId5"/>
    <p:sldId id="263" r:id="rId6"/>
    <p:sldId id="264" r:id="rId7"/>
    <p:sldId id="265" r:id="rId8"/>
    <p:sldId id="266" r:id="rId9"/>
    <p:sldId id="268" r:id="rId10"/>
    <p:sldId id="269" r:id="rId11"/>
    <p:sldId id="270" r:id="rId12"/>
    <p:sldId id="271" r:id="rId13"/>
    <p:sldId id="272" r:id="rId14"/>
    <p:sldId id="26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85" autoAdjust="0"/>
    <p:restoredTop sz="27000" autoAdjust="0"/>
  </p:normalViewPr>
  <p:slideViewPr>
    <p:cSldViewPr>
      <p:cViewPr varScale="1">
        <p:scale>
          <a:sx n="22" d="100"/>
          <a:sy n="22" d="100"/>
        </p:scale>
        <p:origin x="1110" y="24"/>
      </p:cViewPr>
      <p:guideLst>
        <p:guide orient="horz" pos="2160"/>
        <p:guide pos="2880"/>
      </p:guideLst>
    </p:cSldViewPr>
  </p:slideViewPr>
  <p:notesTextViewPr>
    <p:cViewPr>
      <p:scale>
        <a:sx n="121" d="100"/>
        <a:sy n="121"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7BBF2-E1A2-4B14-BAEE-17DF40A6331B}" type="datetimeFigureOut">
              <a:rPr lang="fr-FR" smtClean="0"/>
              <a:t>12/11/2017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632BB-FDAE-46AD-AA66-78968FD932E6}" type="slidenum">
              <a:rPr lang="fr-FR" smtClean="0"/>
              <a:t>‹#›</a:t>
            </a:fld>
            <a:endParaRPr lang="fr-FR"/>
          </a:p>
        </p:txBody>
      </p:sp>
    </p:spTree>
    <p:extLst>
      <p:ext uri="{BB962C8B-B14F-4D97-AF65-F5344CB8AC3E}">
        <p14:creationId xmlns:p14="http://schemas.microsoft.com/office/powerpoint/2010/main" val="3301294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itchFamily="2" charset="2"/>
              <a:buChar char="Ø"/>
            </a:pPr>
            <a:r>
              <a:rPr lang="en-US" noProof="0" dirty="0"/>
              <a:t>160612 </a:t>
            </a:r>
            <a:r>
              <a:rPr lang="en-US" noProof="0" dirty="0" err="1"/>
              <a:t>Figeac</a:t>
            </a:r>
            <a:r>
              <a:rPr lang="en-US" noProof="0" dirty="0"/>
              <a:t> / 171112 </a:t>
            </a:r>
            <a:r>
              <a:rPr lang="en-US" noProof="0" dirty="0" err="1"/>
              <a:t>Ussel</a:t>
            </a:r>
            <a:endParaRPr lang="en-US" noProof="0" dirty="0"/>
          </a:p>
          <a:p>
            <a:pPr marL="171450" indent="-171450">
              <a:buFont typeface="Wingdings" pitchFamily="2" charset="2"/>
              <a:buChar char="Ø"/>
            </a:pPr>
            <a:endParaRPr lang="en-US" noProof="0" dirty="0"/>
          </a:p>
          <a:p>
            <a:pPr marL="171450" indent="-171450">
              <a:buFont typeface="Wingdings" pitchFamily="2" charset="2"/>
              <a:buChar char="Ø"/>
            </a:pPr>
            <a:r>
              <a:rPr lang="en-US" noProof="0" dirty="0"/>
              <a:t>(</a:t>
            </a:r>
            <a:r>
              <a:rPr lang="en-US" noProof="0" dirty="0" err="1"/>
              <a:t>Survol</a:t>
            </a:r>
            <a:r>
              <a:rPr lang="en-US" baseline="0" noProof="0" dirty="0"/>
              <a:t> de </a:t>
            </a:r>
            <a:r>
              <a:rPr lang="en-US" baseline="0" noProof="0" dirty="0" err="1"/>
              <a:t>Jn</a:t>
            </a:r>
            <a:r>
              <a:rPr lang="en-US" baseline="0" noProof="0" dirty="0"/>
              <a:t> s/ </a:t>
            </a:r>
            <a:r>
              <a:rPr lang="en-US" baseline="0" noProof="0" dirty="0" err="1"/>
              <a:t>chaque</a:t>
            </a:r>
            <a:r>
              <a:rPr lang="en-US" baseline="0" noProof="0" dirty="0"/>
              <a:t> chaise) Zoom Notes 121%</a:t>
            </a:r>
          </a:p>
          <a:p>
            <a:pPr marL="171450" indent="-171450">
              <a:buFont typeface="Wingdings" pitchFamily="2" charset="2"/>
              <a:buChar char="Ø"/>
            </a:pPr>
            <a:endParaRPr lang="en-US" baseline="0" noProof="0" dirty="0"/>
          </a:p>
          <a:p>
            <a:pPr marL="171450" indent="-171450">
              <a:buFont typeface="Wingdings" pitchFamily="2" charset="2"/>
              <a:buChar char="Ø"/>
            </a:pPr>
            <a:endParaRPr lang="en-US" baseline="0" noProof="0" dirty="0"/>
          </a:p>
          <a:p>
            <a:pPr marL="171450" indent="-171450">
              <a:buFont typeface="Wingdings" pitchFamily="2" charset="2"/>
              <a:buChar char="Ø"/>
            </a:pPr>
            <a:r>
              <a:rPr lang="en-US" baseline="0" noProof="0" dirty="0"/>
              <a:t>“Bonjour !”</a:t>
            </a:r>
            <a:endParaRPr lang="en-US"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a:t>
            </a:fld>
            <a:endParaRPr lang="fr-FR"/>
          </a:p>
        </p:txBody>
      </p:sp>
    </p:spTree>
    <p:extLst>
      <p:ext uri="{BB962C8B-B14F-4D97-AF65-F5344CB8AC3E}">
        <p14:creationId xmlns:p14="http://schemas.microsoft.com/office/powerpoint/2010/main" val="190599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Un filet de pêche n’est pas conçu pour enfoncer</a:t>
            </a:r>
            <a:r>
              <a:rPr lang="fr-FR" baseline="0" noProof="0" dirty="0"/>
              <a:t> les poissons, mais pour les </a:t>
            </a:r>
            <a:r>
              <a:rPr lang="fr-FR" i="1" u="sng" baseline="0" noProof="0" dirty="0"/>
              <a:t>élever</a:t>
            </a:r>
            <a:r>
              <a:rPr lang="fr-FR" baseline="0" noProof="0" dirty="0"/>
              <a:t> </a:t>
            </a:r>
            <a:r>
              <a:rPr lang="fr-FR" b="1" baseline="0" noProof="0" dirty="0"/>
              <a:t>ET</a:t>
            </a:r>
            <a:r>
              <a:rPr lang="fr-FR" baseline="0" noProof="0" dirty="0"/>
              <a:t> les </a:t>
            </a:r>
            <a:r>
              <a:rPr lang="fr-FR" i="1" u="sng" baseline="0" noProof="0" dirty="0"/>
              <a:t>sortir</a:t>
            </a:r>
            <a:r>
              <a:rPr lang="fr-FR" baseline="0" noProof="0" dirty="0"/>
              <a:t> de l’eau.</a:t>
            </a:r>
          </a:p>
          <a:p>
            <a:pPr marL="0" indent="0">
              <a:buFont typeface="Wingdings" pitchFamily="2" charset="2"/>
              <a:buNone/>
            </a:pPr>
            <a:r>
              <a:rPr lang="fr-FR" baseline="0" noProof="0" dirty="0"/>
              <a:t>    Les espèces de poissons secourues, des « dents de la mer », par des biologistes, sont bienheureuses dans l’aquarium !</a:t>
            </a:r>
          </a:p>
          <a:p>
            <a:pPr marL="0" indent="-171450">
              <a:buFont typeface="Wingdings" pitchFamily="2" charset="2"/>
              <a:buChar char="Ø"/>
            </a:pPr>
            <a:r>
              <a:rPr lang="fr-FR" i="1" u="sng" noProof="0" dirty="0"/>
              <a:t>Deux vérités</a:t>
            </a:r>
            <a:r>
              <a:rPr lang="fr-FR" noProof="0" dirty="0"/>
              <a:t> dans ce verset sautent aux yeux :  Jésus</a:t>
            </a:r>
            <a:r>
              <a:rPr lang="fr-FR" baseline="0" noProof="0" dirty="0"/>
              <a:t> a pris le premier pas, </a:t>
            </a:r>
            <a:r>
              <a:rPr lang="fr-FR" b="1" baseline="0" noProof="0" dirty="0"/>
              <a:t>ET</a:t>
            </a:r>
            <a:r>
              <a:rPr lang="fr-FR" baseline="0" noProof="0" dirty="0"/>
              <a:t> nous sommes perdus sans Lui.  [lire]</a:t>
            </a:r>
          </a:p>
          <a:p>
            <a:pPr marL="0" indent="0">
              <a:buFont typeface="Wingdings" pitchFamily="2" charset="2"/>
              <a:buNone/>
            </a:pPr>
            <a:r>
              <a:rPr lang="fr-FR" baseline="0" noProof="0" dirty="0"/>
              <a:t>    Comme des poissons dans l’océan, nous ne sommes même pas conscients des dangers qui nous guettent.</a:t>
            </a:r>
          </a:p>
          <a:p>
            <a:pPr marL="0" indent="-171450">
              <a:buFont typeface="Wingdings" pitchFamily="2" charset="2"/>
              <a:buChar char="Ø"/>
            </a:pPr>
            <a:r>
              <a:rPr lang="fr-FR" baseline="0" noProof="0" dirty="0"/>
              <a:t>Je dis souvent aux gens, que je rencontre, « Vous savez pourquoi je vous parle aujourd’hui ?  C’est parce que Jésus m’a envoyé vous chercher ! »</a:t>
            </a:r>
          </a:p>
          <a:p>
            <a:r>
              <a:rPr lang="fr-FR" sz="1200" b="1" kern="1200" dirty="0">
                <a:solidFill>
                  <a:schemeClr val="tx1"/>
                </a:solidFill>
                <a:latin typeface="+mn-lt"/>
                <a:ea typeface="+mn-ea"/>
                <a:cs typeface="+mn-cs"/>
              </a:rPr>
              <a:t>    2 Pierre 3v9</a:t>
            </a:r>
            <a:r>
              <a:rPr lang="fr-FR" sz="1200" b="0" kern="1200" dirty="0">
                <a:solidFill>
                  <a:schemeClr val="tx1"/>
                </a:solidFill>
                <a:latin typeface="+mn-lt"/>
                <a:ea typeface="+mn-ea"/>
                <a:cs typeface="+mn-cs"/>
              </a:rPr>
              <a:t> dit : « </a:t>
            </a:r>
            <a:r>
              <a:rPr lang="fr-FR" sz="1200" kern="1200" dirty="0">
                <a:solidFill>
                  <a:schemeClr val="tx1"/>
                </a:solidFill>
                <a:latin typeface="+mn-lt"/>
                <a:ea typeface="+mn-ea"/>
                <a:cs typeface="+mn-cs"/>
              </a:rPr>
              <a:t>Le Seigneur… use de patience envers vous, ne voulant pas qu'aucun périsse, mais voulant que tous arrivent à la repentance. »</a:t>
            </a:r>
          </a:p>
          <a:p>
            <a:r>
              <a:rPr lang="fr-FR" sz="1200" kern="1200" dirty="0">
                <a:solidFill>
                  <a:schemeClr val="tx1"/>
                </a:solidFill>
                <a:latin typeface="+mn-lt"/>
                <a:ea typeface="+mn-ea"/>
                <a:cs typeface="+mn-cs"/>
              </a:rPr>
              <a:t>    </a:t>
            </a:r>
            <a:r>
              <a:rPr lang="fr-FR" sz="1200" b="1" i="1" u="sng" kern="1200" dirty="0">
                <a:solidFill>
                  <a:schemeClr val="tx1"/>
                </a:solidFill>
                <a:latin typeface="+mn-lt"/>
                <a:ea typeface="+mn-ea"/>
                <a:cs typeface="+mn-cs"/>
              </a:rPr>
              <a:t>Jean</a:t>
            </a:r>
            <a:r>
              <a:rPr lang="fr-FR" sz="1200" kern="1200" dirty="0">
                <a:solidFill>
                  <a:schemeClr val="tx1"/>
                </a:solidFill>
                <a:latin typeface="+mn-lt"/>
                <a:ea typeface="+mn-ea"/>
                <a:cs typeface="+mn-cs"/>
              </a:rPr>
              <a:t> présente ce 7</a:t>
            </a:r>
            <a:r>
              <a:rPr lang="fr-FR" sz="1200" kern="1200" baseline="30000" dirty="0">
                <a:solidFill>
                  <a:schemeClr val="tx1"/>
                </a:solidFill>
                <a:latin typeface="+mn-lt"/>
                <a:ea typeface="+mn-ea"/>
                <a:cs typeface="+mn-cs"/>
              </a:rPr>
              <a:t>e</a:t>
            </a:r>
            <a:r>
              <a:rPr lang="fr-FR" sz="1200" kern="1200" dirty="0">
                <a:solidFill>
                  <a:schemeClr val="tx1"/>
                </a:solidFill>
                <a:latin typeface="+mn-lt"/>
                <a:ea typeface="+mn-ea"/>
                <a:cs typeface="+mn-cs"/>
              </a:rPr>
              <a:t> fil de la vérité dans Jean 12v47 : « Je suis venu non pour juger le monde, mais pour </a:t>
            </a:r>
            <a:r>
              <a:rPr lang="fr-FR" sz="1200" i="1" u="sng" kern="1200" dirty="0">
                <a:solidFill>
                  <a:schemeClr val="tx1"/>
                </a:solidFill>
                <a:latin typeface="+mn-lt"/>
                <a:ea typeface="+mn-ea"/>
                <a:cs typeface="+mn-cs"/>
              </a:rPr>
              <a:t>sauver</a:t>
            </a:r>
            <a:r>
              <a:rPr lang="fr-FR" sz="1200" kern="1200" dirty="0">
                <a:solidFill>
                  <a:schemeClr val="tx1"/>
                </a:solidFill>
                <a:latin typeface="+mn-lt"/>
                <a:ea typeface="+mn-ea"/>
                <a:cs typeface="+mn-cs"/>
              </a:rPr>
              <a:t> le monde. </a:t>
            </a:r>
            <a:r>
              <a:rPr lang="fr-FR" sz="1200" kern="1200">
                <a:solidFill>
                  <a:schemeClr val="tx1"/>
                </a:solidFill>
                <a:latin typeface="+mn-lt"/>
                <a:ea typeface="+mn-ea"/>
                <a:cs typeface="+mn-cs"/>
              </a:rPr>
              <a:t>»</a:t>
            </a:r>
            <a:endParaRPr lang="fr-FR"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10</a:t>
            </a:fld>
            <a:endParaRPr lang="fr-FR"/>
          </a:p>
        </p:txBody>
      </p:sp>
    </p:spTree>
    <p:extLst>
      <p:ext uri="{BB962C8B-B14F-4D97-AF65-F5344CB8AC3E}">
        <p14:creationId xmlns:p14="http://schemas.microsoft.com/office/powerpoint/2010/main" val="301627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La Bonne Nouvelle, est</a:t>
            </a:r>
            <a:r>
              <a:rPr lang="fr-FR" baseline="0" noProof="0" dirty="0"/>
              <a:t> une vérité que le monde ne sait pas.</a:t>
            </a:r>
          </a:p>
          <a:p>
            <a:pPr marL="0" indent="0">
              <a:buFont typeface="Wingdings" pitchFamily="2" charset="2"/>
              <a:buNone/>
            </a:pPr>
            <a:r>
              <a:rPr lang="fr-FR" baseline="0" noProof="0" dirty="0"/>
              <a:t>    C’est le </a:t>
            </a:r>
            <a:r>
              <a:rPr lang="fr-FR" i="1" u="sng" baseline="0" noProof="0" dirty="0"/>
              <a:t>fil rouge</a:t>
            </a:r>
            <a:r>
              <a:rPr lang="fr-FR" baseline="0" noProof="0" dirty="0"/>
              <a:t> à travers les Ecritures, et entrelacé dans notre petit filet de pêche.</a:t>
            </a:r>
          </a:p>
          <a:p>
            <a:pPr marL="0" indent="-171450">
              <a:buFont typeface="Wingdings" pitchFamily="2" charset="2"/>
              <a:buChar char="Ø"/>
            </a:pPr>
            <a:r>
              <a:rPr lang="fr-FR" baseline="0" noProof="0" dirty="0"/>
              <a:t>L’Evangile n’est pas compliqué, c’est juste une vérité qu’il faut </a:t>
            </a:r>
            <a:r>
              <a:rPr lang="fr-FR" i="1" u="sng" baseline="0" noProof="0" dirty="0"/>
              <a:t>annoncer</a:t>
            </a:r>
            <a:r>
              <a:rPr lang="fr-FR" baseline="0" noProof="0" dirty="0"/>
              <a:t> !  [lire]</a:t>
            </a:r>
          </a:p>
          <a:p>
            <a:r>
              <a:rPr lang="fr-FR" baseline="0" noProof="0" dirty="0"/>
              <a:t>    Quand </a:t>
            </a:r>
            <a:r>
              <a:rPr lang="fr-FR" b="1" baseline="0" noProof="0" dirty="0"/>
              <a:t>Jean 3v16 </a:t>
            </a:r>
            <a:r>
              <a:rPr lang="fr-FR" baseline="0" noProof="0" dirty="0"/>
              <a:t>dit :  « </a:t>
            </a:r>
            <a:r>
              <a:rPr lang="fr-FR" sz="1200" kern="1200" dirty="0">
                <a:solidFill>
                  <a:schemeClr val="tx1"/>
                </a:solidFill>
                <a:latin typeface="+mn-lt"/>
                <a:ea typeface="+mn-ea"/>
                <a:cs typeface="+mn-cs"/>
              </a:rPr>
              <a:t>Car Dieu a tant aimé le monde, qu'il a donné son Fils unique, afin que quiconque croit en lui ne périsse point, mais qu'il ait la vie éternelle. »  …</a:t>
            </a:r>
            <a:r>
              <a:rPr lang="fr-FR" sz="1200" i="1" u="sng" kern="1200" dirty="0">
                <a:solidFill>
                  <a:schemeClr val="tx1"/>
                </a:solidFill>
                <a:latin typeface="+mn-lt"/>
                <a:ea typeface="+mn-ea"/>
                <a:cs typeface="+mn-cs"/>
              </a:rPr>
              <a:t>ça</a:t>
            </a:r>
            <a:r>
              <a:rPr lang="fr-FR" sz="1200" i="1" u="sng" kern="1200" baseline="0" dirty="0">
                <a:solidFill>
                  <a:schemeClr val="tx1"/>
                </a:solidFill>
                <a:latin typeface="+mn-lt"/>
                <a:ea typeface="+mn-ea"/>
                <a:cs typeface="+mn-cs"/>
              </a:rPr>
              <a:t> ne </a:t>
            </a:r>
            <a:r>
              <a:rPr lang="fr-FR" sz="1200" b="1" i="1" u="sng" kern="1200" baseline="0" dirty="0">
                <a:solidFill>
                  <a:schemeClr val="tx1"/>
                </a:solidFill>
                <a:latin typeface="+mn-lt"/>
                <a:ea typeface="+mn-ea"/>
                <a:cs typeface="+mn-cs"/>
              </a:rPr>
              <a:t>s’explique</a:t>
            </a:r>
            <a:r>
              <a:rPr lang="fr-FR" sz="1200" i="1" u="sng" kern="1200" baseline="0" dirty="0">
                <a:solidFill>
                  <a:schemeClr val="tx1"/>
                </a:solidFill>
                <a:latin typeface="+mn-lt"/>
                <a:ea typeface="+mn-ea"/>
                <a:cs typeface="+mn-cs"/>
              </a:rPr>
              <a:t> pas</a:t>
            </a:r>
            <a:r>
              <a:rPr lang="fr-FR" sz="1200" kern="1200" baseline="0" dirty="0">
                <a:solidFill>
                  <a:schemeClr val="tx1"/>
                </a:solidFill>
                <a:latin typeface="+mn-lt"/>
                <a:ea typeface="+mn-ea"/>
                <a:cs typeface="+mn-cs"/>
              </a:rPr>
              <a:t> !  </a:t>
            </a:r>
          </a:p>
          <a:p>
            <a:r>
              <a:rPr lang="fr-FR" sz="1200" kern="1200" baseline="0" dirty="0">
                <a:solidFill>
                  <a:schemeClr val="tx1"/>
                </a:solidFill>
                <a:latin typeface="+mn-lt"/>
                <a:ea typeface="+mn-ea"/>
                <a:cs typeface="+mn-cs"/>
              </a:rPr>
              <a:t>    C’est le 8</a:t>
            </a:r>
            <a:r>
              <a:rPr lang="fr-FR" sz="1200" kern="1200" baseline="30000" dirty="0">
                <a:solidFill>
                  <a:schemeClr val="tx1"/>
                </a:solidFill>
                <a:latin typeface="+mn-lt"/>
                <a:ea typeface="+mn-ea"/>
                <a:cs typeface="+mn-cs"/>
              </a:rPr>
              <a:t>e</a:t>
            </a:r>
            <a:r>
              <a:rPr lang="fr-FR" sz="1200" kern="1200" baseline="0" dirty="0">
                <a:solidFill>
                  <a:schemeClr val="tx1"/>
                </a:solidFill>
                <a:latin typeface="+mn-lt"/>
                <a:ea typeface="+mn-ea"/>
                <a:cs typeface="+mn-cs"/>
              </a:rPr>
              <a:t> fil de vérités, que </a:t>
            </a:r>
            <a:r>
              <a:rPr lang="fr-FR" sz="1200" b="1" i="1" u="sng" kern="1200" baseline="0" dirty="0">
                <a:solidFill>
                  <a:schemeClr val="tx1"/>
                </a:solidFill>
                <a:latin typeface="+mn-lt"/>
                <a:ea typeface="+mn-ea"/>
                <a:cs typeface="+mn-cs"/>
              </a:rPr>
              <a:t>Jean</a:t>
            </a:r>
            <a:r>
              <a:rPr lang="fr-FR" sz="1200" kern="1200" baseline="0" dirty="0">
                <a:solidFill>
                  <a:schemeClr val="tx1"/>
                </a:solidFill>
                <a:latin typeface="+mn-lt"/>
                <a:ea typeface="+mn-ea"/>
                <a:cs typeface="+mn-cs"/>
              </a:rPr>
              <a:t> nous offre, pour notre petit filet de pêche !</a:t>
            </a:r>
            <a:endParaRPr lang="fr-FR" sz="1200" kern="1200" dirty="0">
              <a:solidFill>
                <a:schemeClr val="tx1"/>
              </a:solidFill>
              <a:latin typeface="+mn-lt"/>
              <a:ea typeface="+mn-ea"/>
              <a:cs typeface="+mn-cs"/>
            </a:endParaRPr>
          </a:p>
          <a:p>
            <a:pPr marL="0" indent="-171450">
              <a:buFont typeface="Wingdings" pitchFamily="2" charset="2"/>
              <a:buChar char="Ø"/>
            </a:pPr>
            <a:r>
              <a:rPr lang="fr-FR" noProof="0" dirty="0"/>
              <a:t>Le miracle de la </a:t>
            </a:r>
            <a:r>
              <a:rPr lang="fr-FR" b="1" noProof="0" dirty="0"/>
              <a:t>substitution</a:t>
            </a:r>
            <a:r>
              <a:rPr lang="fr-FR" noProof="0" dirty="0"/>
              <a:t> sur</a:t>
            </a:r>
            <a:r>
              <a:rPr lang="fr-FR" baseline="0" noProof="0" dirty="0"/>
              <a:t> la Croix est une vérité à croire, comme toutes les autres vérités dans la vie.</a:t>
            </a:r>
          </a:p>
          <a:p>
            <a:pPr marL="0" indent="0">
              <a:buFont typeface="Wingdings" pitchFamily="2" charset="2"/>
              <a:buNone/>
            </a:pPr>
            <a:r>
              <a:rPr lang="fr-FR" baseline="0" noProof="0" dirty="0"/>
              <a:t>    Dieu Lui-même, s’est fait homme, pour souffrir à notre place, afin de nous épargner la juste punition pour nos fautes.</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11</a:t>
            </a:fld>
            <a:endParaRPr lang="fr-FR"/>
          </a:p>
        </p:txBody>
      </p:sp>
    </p:spTree>
    <p:extLst>
      <p:ext uri="{BB962C8B-B14F-4D97-AF65-F5344CB8AC3E}">
        <p14:creationId xmlns:p14="http://schemas.microsoft.com/office/powerpoint/2010/main" val="1432054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La vérité la plus </a:t>
            </a:r>
            <a:r>
              <a:rPr lang="fr-FR" i="1" u="sng" noProof="0" dirty="0"/>
              <a:t>attaquée</a:t>
            </a:r>
            <a:r>
              <a:rPr lang="fr-FR" noProof="0" dirty="0"/>
              <a:t> aujourd’hui, est le sang précieux de JC</a:t>
            </a:r>
          </a:p>
          <a:p>
            <a:pPr marL="0" indent="-171450">
              <a:buFont typeface="Wingdings" pitchFamily="2" charset="2"/>
              <a:buChar char="Ø"/>
            </a:pPr>
            <a:r>
              <a:rPr lang="fr-FR" noProof="0" dirty="0"/>
              <a:t>Ce fil dans le filet de pêche est puissant, car sans</a:t>
            </a:r>
            <a:r>
              <a:rPr lang="fr-FR" baseline="0" noProof="0" dirty="0"/>
              <a:t> ce </a:t>
            </a:r>
            <a:r>
              <a:rPr lang="fr-FR" i="1" u="sng" baseline="0" noProof="0" dirty="0"/>
              <a:t>prix inestimable</a:t>
            </a:r>
            <a:r>
              <a:rPr lang="fr-FR" baseline="0" noProof="0" dirty="0"/>
              <a:t>, payé pour nous, il n’y aurait pas de purification.  [lire]</a:t>
            </a:r>
          </a:p>
          <a:p>
            <a:pPr marL="0" indent="0">
              <a:buFont typeface="Wingdings" pitchFamily="2" charset="2"/>
              <a:buNone/>
            </a:pPr>
            <a:r>
              <a:rPr lang="fr-FR" b="1" noProof="0" dirty="0"/>
              <a:t>    Hébreux 9v14</a:t>
            </a:r>
            <a:r>
              <a:rPr lang="fr-FR" b="0" noProof="0" dirty="0"/>
              <a:t> dit : </a:t>
            </a:r>
            <a:r>
              <a:rPr lang="fr-FR" noProof="0" dirty="0"/>
              <a:t>« Combien plus </a:t>
            </a:r>
            <a:r>
              <a:rPr lang="fr-FR" i="1" u="sng" noProof="0" dirty="0"/>
              <a:t>le sang de Christ</a:t>
            </a:r>
            <a:r>
              <a:rPr lang="fr-FR" noProof="0" dirty="0"/>
              <a:t>, qui, par un esprit éternel, s'est offert lui-même sans tache à Dieu, purifiera-t-il votre conscience des œuvres mortes, afin que vous serviez le Dieu vivant! »  </a:t>
            </a:r>
          </a:p>
          <a:p>
            <a:pPr marL="0" indent="0">
              <a:buFont typeface="Wingdings" pitchFamily="2" charset="2"/>
              <a:buNone/>
            </a:pPr>
            <a:r>
              <a:rPr lang="fr-FR" noProof="0" dirty="0"/>
              <a:t>    Ceci dit, le sang de Christ nous </a:t>
            </a:r>
            <a:r>
              <a:rPr lang="fr-FR" i="1" u="sng" noProof="0" dirty="0"/>
              <a:t>purifie de la peine</a:t>
            </a:r>
            <a:r>
              <a:rPr lang="fr-FR" noProof="0" dirty="0"/>
              <a:t> du péché, </a:t>
            </a:r>
            <a:r>
              <a:rPr lang="fr-FR" b="1" noProof="0" dirty="0"/>
              <a:t>ET</a:t>
            </a:r>
            <a:r>
              <a:rPr lang="fr-FR" noProof="0" dirty="0"/>
              <a:t> nous </a:t>
            </a:r>
            <a:r>
              <a:rPr lang="fr-FR" i="1" u="sng" noProof="0" dirty="0"/>
              <a:t>libère de</a:t>
            </a:r>
            <a:r>
              <a:rPr lang="fr-FR" i="1" u="sng" baseline="0" noProof="0" dirty="0"/>
              <a:t> la puissance</a:t>
            </a:r>
            <a:r>
              <a:rPr lang="fr-FR" baseline="0" noProof="0" dirty="0"/>
              <a:t> du péché.</a:t>
            </a:r>
            <a:endParaRPr lang="fr-FR" noProof="0" dirty="0"/>
          </a:p>
          <a:p>
            <a:pPr marL="0" indent="-171450">
              <a:buFont typeface="Wingdings" pitchFamily="2" charset="2"/>
              <a:buChar char="Ø"/>
            </a:pPr>
            <a:r>
              <a:rPr lang="fr-FR" b="1" noProof="0" dirty="0"/>
              <a:t>1 Pierre 1v18à19</a:t>
            </a:r>
            <a:r>
              <a:rPr lang="fr-FR" b="0" noProof="0" dirty="0"/>
              <a:t> disent :  « C</a:t>
            </a:r>
            <a:r>
              <a:rPr lang="fr-FR" noProof="0" dirty="0"/>
              <a:t>e n'est pas par des choses périssables, par de l'argent ou de l'or, que vous avez été </a:t>
            </a:r>
            <a:r>
              <a:rPr lang="fr-FR" i="1" u="sng" noProof="0" dirty="0"/>
              <a:t>rachetés</a:t>
            </a:r>
            <a:r>
              <a:rPr lang="fr-FR" noProof="0" dirty="0"/>
              <a:t> de la vaine manière de vivre que vous avez héritée de vos pères, mais par le sang précieux de Christ, comme d'un agneau sans défaut et sans tache. »</a:t>
            </a:r>
          </a:p>
          <a:p>
            <a:pPr marL="0" indent="0">
              <a:buFont typeface="Wingdings" pitchFamily="2" charset="2"/>
              <a:buNone/>
            </a:pPr>
            <a:r>
              <a:rPr lang="fr-FR" baseline="0" noProof="0" dirty="0"/>
              <a:t>    Le témoignage de </a:t>
            </a:r>
            <a:r>
              <a:rPr lang="fr-FR" b="1" i="1" u="sng" baseline="0" noProof="0" dirty="0"/>
              <a:t>Jean</a:t>
            </a:r>
            <a:r>
              <a:rPr lang="fr-FR" b="1" baseline="0" noProof="0" dirty="0"/>
              <a:t>19v34à35,</a:t>
            </a:r>
            <a:r>
              <a:rPr lang="fr-FR" baseline="0" noProof="0" dirty="0"/>
              <a:t> qu’il a vu le sang de Christ versé pour nos péchés est fort, comme un 9</a:t>
            </a:r>
            <a:r>
              <a:rPr lang="fr-FR" baseline="30000" noProof="0" dirty="0"/>
              <a:t>e</a:t>
            </a:r>
            <a:r>
              <a:rPr lang="fr-FR" baseline="0" noProof="0" dirty="0"/>
              <a:t> fil de vérité.</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12</a:t>
            </a:fld>
            <a:endParaRPr lang="fr-FR"/>
          </a:p>
        </p:txBody>
      </p:sp>
    </p:spTree>
    <p:extLst>
      <p:ext uri="{BB962C8B-B14F-4D97-AF65-F5344CB8AC3E}">
        <p14:creationId xmlns:p14="http://schemas.microsoft.com/office/powerpoint/2010/main" val="51073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Enfin, la vérité de la résurrection du S-J-C, nous assure qu’Il est toujours vivant, pour nous sauver, et nous</a:t>
            </a:r>
            <a:r>
              <a:rPr lang="fr-FR" baseline="0" noProof="0" dirty="0"/>
              <a:t> ressusciter.</a:t>
            </a:r>
          </a:p>
          <a:p>
            <a:pPr marL="0" indent="-171450">
              <a:buFont typeface="Wingdings" pitchFamily="2" charset="2"/>
              <a:buChar char="Ø"/>
            </a:pPr>
            <a:r>
              <a:rPr lang="fr-FR" noProof="0" dirty="0"/>
              <a:t>Deux vérités pour notre petit filet de pêche sont aussi interconnectées</a:t>
            </a:r>
            <a:r>
              <a:rPr lang="fr-FR" baseline="0" noProof="0" dirty="0"/>
              <a:t> : </a:t>
            </a:r>
            <a:r>
              <a:rPr lang="fr-FR" i="1" u="sng" baseline="0" noProof="0" dirty="0"/>
              <a:t>la résurrection de Jésus</a:t>
            </a:r>
            <a:r>
              <a:rPr lang="fr-FR" baseline="0" noProof="0" dirty="0"/>
              <a:t> </a:t>
            </a:r>
            <a:r>
              <a:rPr lang="fr-FR" b="1" baseline="0" noProof="0" dirty="0"/>
              <a:t>ET</a:t>
            </a:r>
            <a:r>
              <a:rPr lang="fr-FR" baseline="0" noProof="0" dirty="0"/>
              <a:t> </a:t>
            </a:r>
            <a:r>
              <a:rPr lang="fr-FR" i="1" u="sng" baseline="0" noProof="0" dirty="0"/>
              <a:t>la résurrection de ceux qui se confient en Lui</a:t>
            </a:r>
            <a:r>
              <a:rPr lang="fr-FR" baseline="0" noProof="0" dirty="0"/>
              <a:t>.  [lire]</a:t>
            </a:r>
          </a:p>
          <a:p>
            <a:pPr marL="0" indent="0">
              <a:buFont typeface="Wingdings" pitchFamily="2" charset="2"/>
              <a:buNone/>
            </a:pPr>
            <a:r>
              <a:rPr lang="fr-FR" baseline="0" noProof="0" dirty="0"/>
              <a:t>    L’une ne peut pas se tenir sans l’autre !</a:t>
            </a:r>
          </a:p>
          <a:p>
            <a:pPr marL="0" indent="0">
              <a:buFont typeface="Wingdings" pitchFamily="2" charset="2"/>
              <a:buNone/>
            </a:pPr>
            <a:r>
              <a:rPr lang="fr-FR" noProof="0" dirty="0"/>
              <a:t>    C’est</a:t>
            </a:r>
            <a:r>
              <a:rPr lang="fr-FR" baseline="0" noProof="0" dirty="0"/>
              <a:t> la Bonne Nouvelle, dans son ensemble, qui doit être présentée au monde.</a:t>
            </a:r>
          </a:p>
          <a:p>
            <a:pPr marL="0" indent="0">
              <a:buFont typeface="Wingdings" pitchFamily="2" charset="2"/>
              <a:buNone/>
            </a:pPr>
            <a:r>
              <a:rPr lang="fr-FR" baseline="0" noProof="0" dirty="0"/>
              <a:t>    Un Evangile sans la résurrection, est un filet de pêche avec un grand trou !</a:t>
            </a:r>
          </a:p>
          <a:p>
            <a:pPr marL="0" indent="0">
              <a:buFont typeface="Wingdings" pitchFamily="2" charset="2"/>
              <a:buNone/>
            </a:pPr>
            <a:r>
              <a:rPr lang="fr-FR" baseline="0" noProof="0" dirty="0"/>
              <a:t>    </a:t>
            </a:r>
            <a:r>
              <a:rPr lang="fr-FR" b="1" i="1" u="sng" baseline="0" noProof="0" dirty="0"/>
              <a:t>Jean</a:t>
            </a:r>
            <a:r>
              <a:rPr lang="fr-FR" baseline="0" noProof="0" dirty="0"/>
              <a:t> offre ce 10</a:t>
            </a:r>
            <a:r>
              <a:rPr lang="fr-FR" baseline="30000" noProof="0" dirty="0"/>
              <a:t>e</a:t>
            </a:r>
            <a:r>
              <a:rPr lang="fr-FR" baseline="0" noProof="0" dirty="0"/>
              <a:t> fil de vérité pour notre filet dans </a:t>
            </a:r>
            <a:r>
              <a:rPr lang="fr-FR" b="1" baseline="0" noProof="0" dirty="0"/>
              <a:t>Jn21v14</a:t>
            </a:r>
            <a:r>
              <a:rPr lang="fr-FR" baseline="0" noProof="0" dirty="0"/>
              <a:t>.</a:t>
            </a:r>
          </a:p>
          <a:p>
            <a:pPr marL="171450" indent="-171450">
              <a:buFont typeface="Wingdings" pitchFamily="2" charset="2"/>
              <a:buChar char="Ø"/>
            </a:pPr>
            <a:r>
              <a:rPr lang="fr-FR" baseline="0" noProof="0" dirty="0"/>
              <a:t>« </a:t>
            </a:r>
            <a:r>
              <a:rPr lang="fr-FR" baseline="0" noProof="0" dirty="0" err="1"/>
              <a:t>Maranatha</a:t>
            </a:r>
            <a:r>
              <a:rPr lang="fr-FR" baseline="0" noProof="0" dirty="0"/>
              <a:t> » veut dire, « Il revient ».</a:t>
            </a:r>
          </a:p>
          <a:p>
            <a:pPr marL="0" indent="0">
              <a:buFont typeface="Wingdings" pitchFamily="2" charset="2"/>
              <a:buNone/>
            </a:pPr>
            <a:r>
              <a:rPr lang="fr-FR" baseline="0" noProof="0" dirty="0"/>
              <a:t>    C’était le seul mot, qui donnait espoir aux premiers chrétiens, tellement persécutés pour leur foi en Jésus.</a:t>
            </a:r>
          </a:p>
          <a:p>
            <a:pPr marL="0" indent="0">
              <a:buFont typeface="Wingdings" pitchFamily="2" charset="2"/>
              <a:buNone/>
            </a:pPr>
            <a:r>
              <a:rPr lang="fr-FR" baseline="0" noProof="0" dirty="0"/>
              <a:t>    Que cela fasse partie de notre petit filet de pêche aujourd’hui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13</a:t>
            </a:fld>
            <a:endParaRPr lang="fr-FR"/>
          </a:p>
        </p:txBody>
      </p:sp>
    </p:spTree>
    <p:extLst>
      <p:ext uri="{BB962C8B-B14F-4D97-AF65-F5344CB8AC3E}">
        <p14:creationId xmlns:p14="http://schemas.microsoft.com/office/powerpoint/2010/main" val="1396231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fr-FR" dirty="0"/>
              <a:t>    Quelles sont des vérités qui font un bon filet de pêche ?</a:t>
            </a:r>
          </a:p>
          <a:p>
            <a:pPr marL="171450" indent="-171450">
              <a:buFont typeface="Wingdings" panose="05000000000000000000" pitchFamily="2" charset="2"/>
              <a:buChar char="Ø"/>
            </a:pPr>
            <a:endParaRPr lang="fr-FR" dirty="0"/>
          </a:p>
          <a:p>
            <a:pPr marL="171450" indent="-171450">
              <a:buFont typeface="Wingdings" panose="05000000000000000000" pitchFamily="2" charset="2"/>
              <a:buChar char="Ø"/>
            </a:pPr>
            <a:r>
              <a:rPr lang="fr-FR" dirty="0"/>
              <a:t>Voici dix ! [cliquer 9x…]</a:t>
            </a:r>
          </a:p>
          <a:p>
            <a:pPr marL="171450" indent="-171450">
              <a:buFont typeface="Wingdings" panose="05000000000000000000" pitchFamily="2" charset="2"/>
              <a:buChar char="Ø"/>
            </a:pPr>
            <a:endParaRPr lang="fr-FR" dirty="0"/>
          </a:p>
          <a:p>
            <a:pPr marL="171450" indent="-171450">
              <a:buFont typeface="Wingdings" panose="05000000000000000000" pitchFamily="2" charset="2"/>
              <a:buChar char="Ø"/>
            </a:pPr>
            <a:r>
              <a:rPr lang="fr-FR" b="1" i="1" u="sng" dirty="0"/>
              <a:t>Je vous offre</a:t>
            </a:r>
            <a:r>
              <a:rPr lang="fr-FR" dirty="0"/>
              <a:t> un support pratique pour votre petit filet de pêche…</a:t>
            </a:r>
          </a:p>
          <a:p>
            <a:pPr marL="171450" indent="-171450">
              <a:buFont typeface="Wingdings" panose="05000000000000000000" pitchFamily="2" charset="2"/>
              <a:buChar char="Ø"/>
            </a:pPr>
            <a:endParaRPr lang="fr-FR" dirty="0"/>
          </a:p>
          <a:p>
            <a:pPr marL="171450" indent="-171450">
              <a:buFont typeface="Wingdings" panose="05000000000000000000" pitchFamily="2" charset="2"/>
              <a:buChar char="Ø"/>
            </a:pPr>
            <a:r>
              <a:rPr lang="fr-FR" dirty="0"/>
              <a:t>Les références bibliques se trouvent sur le site web,</a:t>
            </a:r>
            <a:r>
              <a:rPr lang="fr-FR" baseline="0" dirty="0"/>
              <a:t> mais je offre un résumé des versets de l’Evangile selon Jean.  [feuille]</a:t>
            </a:r>
            <a:endParaRPr lang="fr-FR" dirty="0"/>
          </a:p>
          <a:p>
            <a:pPr marL="171450" indent="-171450">
              <a:buFont typeface="Wingdings" panose="05000000000000000000" pitchFamily="2" charset="2"/>
              <a:buChar char="Ø"/>
            </a:pPr>
            <a:endParaRPr lang="fr-FR" dirty="0"/>
          </a:p>
          <a:p>
            <a:pPr marL="0" indent="0">
              <a:buFont typeface="Wingdings" panose="05000000000000000000" pitchFamily="2" charset="2"/>
              <a:buNone/>
            </a:pPr>
            <a:r>
              <a:rPr lang="fr-FR" dirty="0"/>
              <a:t>    Prions que le Seigneur nous donne le </a:t>
            </a:r>
            <a:r>
              <a:rPr lang="fr-FR" b="1" u="sng" dirty="0"/>
              <a:t>courage</a:t>
            </a:r>
            <a:r>
              <a:rPr lang="fr-FR" dirty="0"/>
              <a:t> de</a:t>
            </a:r>
            <a:r>
              <a:rPr lang="fr-FR" baseline="0" dirty="0"/>
              <a:t> parler de Jésus cette semaine !</a:t>
            </a:r>
            <a:endParaRPr lang="fr-FR" dirty="0"/>
          </a:p>
        </p:txBody>
      </p:sp>
      <p:sp>
        <p:nvSpPr>
          <p:cNvPr id="4" name="Slide Number Placeholder 3"/>
          <p:cNvSpPr>
            <a:spLocks noGrp="1"/>
          </p:cNvSpPr>
          <p:nvPr>
            <p:ph type="sldNum" sz="quarter" idx="10"/>
          </p:nvPr>
        </p:nvSpPr>
        <p:spPr/>
        <p:txBody>
          <a:bodyPr/>
          <a:lstStyle/>
          <a:p>
            <a:fld id="{DFE632BB-FDAE-46AD-AA66-78968FD932E6}" type="slidenum">
              <a:rPr lang="fr-FR" smtClean="0"/>
              <a:t>14</a:t>
            </a:fld>
            <a:endParaRPr lang="fr-FR"/>
          </a:p>
        </p:txBody>
      </p:sp>
    </p:spTree>
    <p:extLst>
      <p:ext uri="{BB962C8B-B14F-4D97-AF65-F5344CB8AC3E}">
        <p14:creationId xmlns:p14="http://schemas.microsoft.com/office/powerpoint/2010/main" val="502352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Ouvrons notre Bible à Jn21v1à11,</a:t>
            </a:r>
            <a:r>
              <a:rPr lang="fr-FR" baseline="0" noProof="0" dirty="0"/>
              <a:t> afin de lire le CONTEXTE du verset clé pour aujourd’hui. [lire Bible]</a:t>
            </a:r>
          </a:p>
          <a:p>
            <a:pPr marL="0" indent="-171450">
              <a:buFont typeface="Wingdings" pitchFamily="2" charset="2"/>
              <a:buChar char="Ø"/>
            </a:pPr>
            <a:r>
              <a:rPr lang="fr-FR" baseline="0" noProof="0" dirty="0"/>
              <a:t>Pierre obéit à Jésus, et tire son filet plein de poissons vivants, qu’ils venaient de prendre.  [lire]</a:t>
            </a:r>
          </a:p>
          <a:p>
            <a:pPr marL="0" indent="0">
              <a:buFont typeface="Wingdings" pitchFamily="2" charset="2"/>
              <a:buNone/>
            </a:pPr>
            <a:r>
              <a:rPr lang="fr-FR" baseline="0" noProof="0" dirty="0"/>
              <a:t>    Le </a:t>
            </a:r>
            <a:r>
              <a:rPr lang="fr-FR" i="1" u="sng" baseline="0" noProof="0" dirty="0"/>
              <a:t>nombre</a:t>
            </a:r>
            <a:r>
              <a:rPr lang="fr-FR" baseline="0" noProof="0" dirty="0"/>
              <a:t> de poisson est donné, pour une raison importante !</a:t>
            </a:r>
          </a:p>
          <a:p>
            <a:pPr marL="0" indent="0">
              <a:buFont typeface="Wingdings" pitchFamily="2" charset="2"/>
              <a:buNone/>
            </a:pPr>
            <a:r>
              <a:rPr lang="fr-FR" baseline="0" noProof="0" dirty="0"/>
              <a:t>    Rappelons-nous comme Jean, l’écrivain de ce récit, et selon v7, que Jésus avait déjà fait ce miracle, et que la 1</a:t>
            </a:r>
            <a:r>
              <a:rPr lang="fr-FR" baseline="30000" noProof="0" dirty="0"/>
              <a:t>ere</a:t>
            </a:r>
            <a:r>
              <a:rPr lang="fr-FR" baseline="0" noProof="0" dirty="0"/>
              <a:t> fois leur filets s’étaient ROMPUS.</a:t>
            </a:r>
          </a:p>
          <a:p>
            <a:pPr marL="0" indent="0">
              <a:buFont typeface="Wingdings" pitchFamily="2" charset="2"/>
              <a:buNone/>
            </a:pPr>
            <a:r>
              <a:rPr lang="fr-FR" baseline="0" noProof="0" dirty="0"/>
              <a:t>    Cette fois le filet de pêche ne s’est pas cassé.  </a:t>
            </a:r>
            <a:r>
              <a:rPr lang="fr-FR" b="1" baseline="0" noProof="0" dirty="0"/>
              <a:t>POURQUOI</a:t>
            </a:r>
            <a:r>
              <a:rPr lang="fr-FR" baseline="0" noProof="0" dirty="0"/>
              <a:t> ?</a:t>
            </a:r>
          </a:p>
          <a:p>
            <a:pPr marL="171450" indent="-171450">
              <a:buFont typeface="Wingdings" pitchFamily="2" charset="2"/>
              <a:buChar char="Ø"/>
            </a:pPr>
            <a:r>
              <a:rPr lang="fr-FR" i="1" u="sng" baseline="0" noProof="0" dirty="0"/>
              <a:t>Deux</a:t>
            </a:r>
            <a:r>
              <a:rPr lang="fr-FR" baseline="0" noProof="0" dirty="0"/>
              <a:t> fois dans ce verset il est question du filet de pêche.</a:t>
            </a:r>
          </a:p>
          <a:p>
            <a:pPr marL="0" indent="0">
              <a:buFont typeface="Wingdings" pitchFamily="2" charset="2"/>
              <a:buNone/>
            </a:pPr>
            <a:r>
              <a:rPr lang="fr-FR" baseline="0" noProof="0" dirty="0"/>
              <a:t>    - D’abord, il faut obéir au Maître de la pêche et RETIRER le filet.</a:t>
            </a:r>
          </a:p>
          <a:p>
            <a:pPr marL="0" indent="0">
              <a:buFont typeface="Wingdings" pitchFamily="2" charset="2"/>
              <a:buNone/>
            </a:pPr>
            <a:r>
              <a:rPr lang="fr-FR" baseline="0" noProof="0" dirty="0"/>
              <a:t>    Nous avons déjà vu que Jésus </a:t>
            </a:r>
            <a:r>
              <a:rPr lang="fr-FR" b="1" i="1" baseline="0" noProof="0" dirty="0"/>
              <a:t>VEUT ET PEUT</a:t>
            </a:r>
            <a:r>
              <a:rPr lang="fr-FR" b="1" baseline="0" noProof="0" dirty="0"/>
              <a:t> </a:t>
            </a:r>
            <a:r>
              <a:rPr lang="fr-FR" baseline="0" noProof="0" dirty="0"/>
              <a:t>faire de chaque chrétien un pêcheur d’hommes selon </a:t>
            </a:r>
            <a:r>
              <a:rPr lang="fr-FR" b="0" i="1" u="sng" baseline="0" noProof="0" dirty="0"/>
              <a:t>Mc1v17, Lc5v10 et 10v1</a:t>
            </a:r>
            <a:r>
              <a:rPr lang="fr-FR" baseline="0" noProof="0" dirty="0"/>
              <a:t>.    </a:t>
            </a:r>
          </a:p>
          <a:p>
            <a:pPr marL="0" indent="0">
              <a:buFont typeface="Wingdings" pitchFamily="2" charset="2"/>
              <a:buNone/>
            </a:pPr>
            <a:r>
              <a:rPr lang="fr-FR" baseline="0" noProof="0" dirty="0"/>
              <a:t>    - Ensuite, il faut AVOIR UN FILET qui ne se rompe point !</a:t>
            </a:r>
          </a:p>
          <a:p>
            <a:pPr marL="0" indent="0" algn="ctr">
              <a:buFont typeface="Wingdings" pitchFamily="2" charset="2"/>
              <a:buNone/>
            </a:pPr>
            <a:r>
              <a:rPr lang="fr-FR" i="1" u="sng" baseline="0" noProof="0" dirty="0"/>
              <a:t>Avez-vous</a:t>
            </a:r>
            <a:r>
              <a:rPr lang="fr-FR" baseline="0" noProof="0" dirty="0"/>
              <a:t> le filet de pêche qu’il en faut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2</a:t>
            </a:fld>
            <a:endParaRPr lang="fr-FR"/>
          </a:p>
        </p:txBody>
      </p:sp>
    </p:spTree>
    <p:extLst>
      <p:ext uri="{BB962C8B-B14F-4D97-AF65-F5344CB8AC3E}">
        <p14:creationId xmlns:p14="http://schemas.microsoft.com/office/powerpoint/2010/main" val="1700275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baseline="0" noProof="0" dirty="0"/>
              <a:t>     </a:t>
            </a:r>
            <a:r>
              <a:rPr lang="fr-FR" noProof="0" dirty="0"/>
              <a:t>Permettons à la Parole de Dieu de nous guider.</a:t>
            </a:r>
          </a:p>
          <a:p>
            <a:pPr marL="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fr-FR" sz="1200" b="0" i="0" u="none" strike="noStrike" kern="1200" baseline="0" dirty="0">
                <a:solidFill>
                  <a:schemeClr val="tx1"/>
                </a:solidFill>
                <a:latin typeface="+mn-lt"/>
                <a:ea typeface="+mn-ea"/>
                <a:cs typeface="+mn-cs"/>
              </a:rPr>
              <a:t>[lire]  Le mot « filet(s) » se trouve 51x dans l'AT.  47x c’est un </a:t>
            </a:r>
            <a:r>
              <a:rPr lang="fr-FR" sz="1200" b="0" i="1" u="sng" strike="noStrike" kern="1200" baseline="0" dirty="0">
                <a:solidFill>
                  <a:schemeClr val="tx1"/>
                </a:solidFill>
                <a:latin typeface="+mn-lt"/>
                <a:ea typeface="+mn-ea"/>
                <a:cs typeface="+mn-cs"/>
              </a:rPr>
              <a:t>piège</a:t>
            </a:r>
            <a:r>
              <a:rPr lang="fr-FR" sz="1200" b="0" i="0" u="none" strike="noStrike" kern="1200" baseline="0" dirty="0">
                <a:solidFill>
                  <a:schemeClr val="tx1"/>
                </a:solidFill>
                <a:latin typeface="+mn-lt"/>
                <a:ea typeface="+mn-ea"/>
                <a:cs typeface="+mn-cs"/>
              </a:rPr>
              <a:t> des animaux, des oiseaux ou des hommes.  4x c’est un filet de pêche.</a:t>
            </a:r>
          </a:p>
          <a:p>
            <a:pPr marL="0" indent="-171450">
              <a:buFont typeface="Wingdings" pitchFamily="2" charset="2"/>
              <a:buChar char="Ø"/>
            </a:pPr>
            <a:r>
              <a:rPr lang="fr-FR" noProof="0" dirty="0"/>
              <a:t>[lire]  Le mot « filet(s) » se trouve 20x dans le NT.</a:t>
            </a:r>
            <a:r>
              <a:rPr lang="fr-FR" baseline="0" noProof="0" dirty="0"/>
              <a:t> </a:t>
            </a:r>
            <a:r>
              <a:rPr lang="fr-FR" noProof="0" dirty="0"/>
              <a:t> 5x c’est un </a:t>
            </a:r>
            <a:r>
              <a:rPr lang="fr-FR" i="1" u="sng" noProof="0" dirty="0"/>
              <a:t>piège</a:t>
            </a:r>
            <a:r>
              <a:rPr lang="fr-FR" noProof="0" dirty="0"/>
              <a:t> (« </a:t>
            </a:r>
            <a:r>
              <a:rPr lang="fr-FR" noProof="0" dirty="0" err="1"/>
              <a:t>pagis</a:t>
            </a:r>
            <a:r>
              <a:rPr lang="fr-FR" noProof="0" dirty="0"/>
              <a:t> », cf Lc21v35, Rm11v9 et 1Ti3v7, 6v9, 2Ti2v26).</a:t>
            </a:r>
            <a:r>
              <a:rPr lang="fr-FR" baseline="0" noProof="0" dirty="0"/>
              <a:t> </a:t>
            </a:r>
            <a:r>
              <a:rPr lang="fr-FR" noProof="0" dirty="0"/>
              <a:t> 2x c’est un </a:t>
            </a:r>
            <a:r>
              <a:rPr lang="fr-FR" i="1" u="sng" noProof="0" dirty="0"/>
              <a:t>grand</a:t>
            </a:r>
            <a:r>
              <a:rPr lang="fr-FR" noProof="0" dirty="0"/>
              <a:t> filet de pêche (« </a:t>
            </a:r>
            <a:r>
              <a:rPr lang="fr-FR" noProof="0" dirty="0" err="1"/>
              <a:t>amphibléstron</a:t>
            </a:r>
            <a:r>
              <a:rPr lang="fr-FR" noProof="0" dirty="0"/>
              <a:t> » [filet circulaire] Mt4v18, Mc1v16).</a:t>
            </a:r>
            <a:r>
              <a:rPr lang="fr-FR" baseline="0" noProof="0" dirty="0"/>
              <a:t> </a:t>
            </a:r>
            <a:r>
              <a:rPr lang="fr-FR" noProof="0" dirty="0"/>
              <a:t> 1x c’est une </a:t>
            </a:r>
            <a:r>
              <a:rPr lang="fr-FR" i="1" u="sng" noProof="0" dirty="0"/>
              <a:t>drège</a:t>
            </a:r>
            <a:r>
              <a:rPr lang="fr-FR" noProof="0" dirty="0"/>
              <a:t> qui rafle tout (« </a:t>
            </a:r>
            <a:r>
              <a:rPr lang="fr-FR" noProof="0" dirty="0" err="1"/>
              <a:t>sagène</a:t>
            </a:r>
            <a:r>
              <a:rPr lang="fr-FR" noProof="0" dirty="0"/>
              <a:t> » [une seine ou grand filet] Mt13v47).  12x c’est un </a:t>
            </a:r>
            <a:r>
              <a:rPr lang="fr-FR" i="1" u="sng" noProof="0" dirty="0"/>
              <a:t>petit</a:t>
            </a:r>
            <a:r>
              <a:rPr lang="fr-FR" noProof="0" dirty="0"/>
              <a:t> filet ("</a:t>
            </a:r>
            <a:r>
              <a:rPr lang="fr-FR" noProof="0" dirty="0" err="1"/>
              <a:t>diktuov</a:t>
            </a:r>
            <a:r>
              <a:rPr lang="fr-FR" noProof="0" dirty="0"/>
              <a:t>" [« </a:t>
            </a:r>
            <a:r>
              <a:rPr lang="fr-FR" noProof="0" dirty="0" err="1"/>
              <a:t>diko</a:t>
            </a:r>
            <a:r>
              <a:rPr lang="fr-FR" noProof="0" dirty="0"/>
              <a:t> » veut dire jeter] Mt4v20, 21, Mc1v18, 19, Lc5v2, 4, 5, 6, Jn21v6, 8, 11(2x) ).</a:t>
            </a:r>
          </a:p>
          <a:p>
            <a:pPr marL="0" indent="-171450">
              <a:buFont typeface="Wingdings" pitchFamily="2" charset="2"/>
              <a:buChar char="Ø"/>
            </a:pPr>
            <a:r>
              <a:rPr lang="fr-FR" b="1" noProof="0" dirty="0"/>
              <a:t>2 Corinthiens 4v2</a:t>
            </a:r>
            <a:r>
              <a:rPr lang="fr-FR" b="0" noProof="0" dirty="0"/>
              <a:t> dit : « </a:t>
            </a:r>
            <a:r>
              <a:rPr lang="fr-FR" noProof="0" dirty="0"/>
              <a:t>Nous rejetons les choses honteuses qui se font en secret, nous n'avons point une conduite astucieuse, et nous n'altérons point la parole de Dieu.  Mais, en publiant la vérité, nous nous recommandons à toute conscience d'homme devant Dieu. »  </a:t>
            </a:r>
          </a:p>
          <a:p>
            <a:pPr marL="0" indent="0">
              <a:buFont typeface="Wingdings" pitchFamily="2" charset="2"/>
              <a:buNone/>
            </a:pPr>
            <a:r>
              <a:rPr lang="fr-FR" noProof="0" dirty="0"/>
              <a:t>    Le Seigneur nous donne un </a:t>
            </a:r>
            <a:r>
              <a:rPr lang="fr-FR" b="1" i="1" u="sng" noProof="0" dirty="0"/>
              <a:t>PETIT</a:t>
            </a:r>
            <a:r>
              <a:rPr lang="fr-FR" noProof="0" dirty="0"/>
              <a:t> filet, de la vérité, à lancer.</a:t>
            </a:r>
          </a:p>
        </p:txBody>
      </p:sp>
      <p:sp>
        <p:nvSpPr>
          <p:cNvPr id="4" name="Slide Number Placeholder 3"/>
          <p:cNvSpPr>
            <a:spLocks noGrp="1"/>
          </p:cNvSpPr>
          <p:nvPr>
            <p:ph type="sldNum" sz="quarter" idx="10"/>
          </p:nvPr>
        </p:nvSpPr>
        <p:spPr/>
        <p:txBody>
          <a:bodyPr/>
          <a:lstStyle/>
          <a:p>
            <a:fld id="{DFE632BB-FDAE-46AD-AA66-78968FD932E6}" type="slidenum">
              <a:rPr lang="fr-FR" smtClean="0"/>
              <a:t>3</a:t>
            </a:fld>
            <a:endParaRPr lang="fr-FR"/>
          </a:p>
        </p:txBody>
      </p:sp>
    </p:spTree>
    <p:extLst>
      <p:ext uri="{BB962C8B-B14F-4D97-AF65-F5344CB8AC3E}">
        <p14:creationId xmlns:p14="http://schemas.microsoft.com/office/powerpoint/2010/main" val="3498221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Jésus n'a jamais dit aux disciples d'utiliser un filet </a:t>
            </a:r>
            <a:r>
              <a:rPr lang="fr-FR" i="1" u="sng" noProof="0" dirty="0"/>
              <a:t>piège</a:t>
            </a:r>
            <a:r>
              <a:rPr lang="fr-FR" noProof="0" dirty="0"/>
              <a:t>… ni un filet Seine qui </a:t>
            </a:r>
            <a:r>
              <a:rPr lang="fr-FR" i="1" u="sng" noProof="0" dirty="0"/>
              <a:t>entoure</a:t>
            </a:r>
            <a:r>
              <a:rPr lang="fr-FR" noProof="0" dirty="0"/>
              <a:t>… ni un filet Drège qui </a:t>
            </a:r>
            <a:r>
              <a:rPr lang="fr-FR" i="1" u="sng" noProof="0" dirty="0"/>
              <a:t>racle</a:t>
            </a:r>
            <a:r>
              <a:rPr lang="fr-FR" noProof="0" dirty="0"/>
              <a:t> tout, mais un </a:t>
            </a:r>
            <a:r>
              <a:rPr lang="fr-FR" b="0" i="0" u="none" noProof="0" dirty="0"/>
              <a:t>PETIT FILET </a:t>
            </a:r>
            <a:r>
              <a:rPr lang="fr-FR" noProof="0" dirty="0"/>
              <a:t>pour les poissons qu’</a:t>
            </a:r>
            <a:r>
              <a:rPr lang="fr-FR" b="1" noProof="0" dirty="0"/>
              <a:t>Il</a:t>
            </a:r>
            <a:r>
              <a:rPr lang="fr-FR" noProof="0" dirty="0"/>
              <a:t> amène vers le bateau.</a:t>
            </a:r>
          </a:p>
          <a:p>
            <a:pPr marL="0" indent="-171450">
              <a:buFont typeface="Wingdings" pitchFamily="2" charset="2"/>
              <a:buChar char="Ø"/>
            </a:pPr>
            <a:r>
              <a:rPr lang="fr-FR" noProof="0" dirty="0"/>
              <a:t>Dans </a:t>
            </a:r>
            <a:r>
              <a:rPr lang="fr-FR" i="1" u="sng" noProof="0" dirty="0"/>
              <a:t>tous</a:t>
            </a:r>
            <a:r>
              <a:rPr lang="fr-FR" baseline="0" noProof="0" dirty="0"/>
              <a:t> les 11 versets, où Jésus parle de la pêche, le mot en grec est toujours « </a:t>
            </a:r>
            <a:r>
              <a:rPr lang="fr-FR" baseline="0" noProof="0" dirty="0" err="1"/>
              <a:t>diktuon</a:t>
            </a:r>
            <a:r>
              <a:rPr lang="fr-FR" baseline="0" noProof="0" dirty="0"/>
              <a:t> » pour un petit filet.  </a:t>
            </a:r>
            <a:r>
              <a:rPr lang="fr-FR" b="1" i="1" u="sng" baseline="0" noProof="0" dirty="0"/>
              <a:t>Pourquoi</a:t>
            </a:r>
            <a:r>
              <a:rPr lang="fr-FR" b="0" i="1" u="sng" baseline="0" noProof="0" dirty="0"/>
              <a:t> ?</a:t>
            </a:r>
            <a:r>
              <a:rPr lang="fr-FR" b="0" i="0" u="none" baseline="0" noProof="0" dirty="0"/>
              <a:t>  [lire]</a:t>
            </a:r>
          </a:p>
          <a:p>
            <a:pPr marL="0" indent="0">
              <a:buFont typeface="Wingdings" pitchFamily="2" charset="2"/>
              <a:buNone/>
            </a:pPr>
            <a:r>
              <a:rPr lang="fr-FR" baseline="0" noProof="0" dirty="0"/>
              <a:t>    Le verbe « jeter », nous rappelle qu’il s’agit </a:t>
            </a:r>
            <a:r>
              <a:rPr lang="fr-FR" i="0" u="none" baseline="0" noProof="0" dirty="0"/>
              <a:t>d’</a:t>
            </a:r>
            <a:r>
              <a:rPr lang="fr-FR" i="1" u="sng" baseline="0" noProof="0" dirty="0"/>
              <a:t>annoncer</a:t>
            </a:r>
            <a:r>
              <a:rPr lang="fr-FR" baseline="0" noProof="0" dirty="0"/>
              <a:t> la Bonne Nouvelle, </a:t>
            </a:r>
            <a:r>
              <a:rPr lang="fr-FR" b="1" u="sng" baseline="0" noProof="0" dirty="0"/>
              <a:t>ni</a:t>
            </a:r>
            <a:r>
              <a:rPr lang="fr-FR" baseline="0" noProof="0" dirty="0"/>
              <a:t> de l’enseigner </a:t>
            </a:r>
            <a:r>
              <a:rPr lang="fr-FR" b="1" u="sng" baseline="0" noProof="0" dirty="0"/>
              <a:t>ni</a:t>
            </a:r>
            <a:r>
              <a:rPr lang="fr-FR" baseline="0" noProof="0" dirty="0"/>
              <a:t> de la prouver par des miracles.</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noProof="0" dirty="0"/>
              <a:t>    </a:t>
            </a:r>
            <a:r>
              <a:rPr lang="fr-FR" b="1" noProof="0" dirty="0"/>
              <a:t>1 Corinthiens 1v22à24 </a:t>
            </a:r>
            <a:r>
              <a:rPr lang="fr-FR" noProof="0" dirty="0"/>
              <a:t>disent : « Les Juifs demandent des miracles et les Grecs cherchent la sagesse :  nous, nous prêchons Christ crucifié ;  scandale pour les Juifs et folie pour les païens, mais puissance de Dieu et sagesse de Dieu pour ceux qui sont appelés, tant Juifs que Grecs. » </a:t>
            </a:r>
          </a:p>
          <a:p>
            <a:pPr marL="0" indent="-171450">
              <a:buFont typeface="Wingdings" pitchFamily="2" charset="2"/>
              <a:buChar char="Ø"/>
            </a:pPr>
            <a:r>
              <a:rPr lang="fr-FR" noProof="0" dirty="0"/>
              <a:t>Vous n’avez ni besoin d’un diplôme de théologie, ni un témoignage</a:t>
            </a:r>
            <a:r>
              <a:rPr lang="fr-FR" baseline="0" noProof="0" dirty="0"/>
              <a:t> de miracles dans ta vie, pour </a:t>
            </a:r>
            <a:r>
              <a:rPr lang="fr-FR" i="1" u="sng" baseline="0" noProof="0" dirty="0"/>
              <a:t>votre</a:t>
            </a:r>
            <a:r>
              <a:rPr lang="fr-FR" baseline="0" noProof="0" dirty="0"/>
              <a:t> filet de pêche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4</a:t>
            </a:fld>
            <a:endParaRPr lang="fr-FR"/>
          </a:p>
        </p:txBody>
      </p:sp>
    </p:spTree>
    <p:extLst>
      <p:ext uri="{BB962C8B-B14F-4D97-AF65-F5344CB8AC3E}">
        <p14:creationId xmlns:p14="http://schemas.microsoft.com/office/powerpoint/2010/main" val="3378590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Rappelons-nous que Jésus utilise des</a:t>
            </a:r>
            <a:r>
              <a:rPr lang="fr-FR" baseline="0" noProof="0" dirty="0"/>
              <a:t> choses physiques et visibles pour enseigner des choses spirituelles et invisibles.</a:t>
            </a:r>
            <a:endParaRPr lang="fr-FR" noProof="0" dirty="0"/>
          </a:p>
          <a:p>
            <a:pPr marL="0" indent="0">
              <a:buFont typeface="Wingdings" pitchFamily="2" charset="2"/>
              <a:buNone/>
            </a:pPr>
            <a:r>
              <a:rPr lang="fr-FR" noProof="0" dirty="0"/>
              <a:t>    Un</a:t>
            </a:r>
            <a:r>
              <a:rPr lang="fr-FR" baseline="0" noProof="0" dirty="0"/>
              <a:t> bon filet, est fait de maillage parfaitement espacé, et de fils fins, de la plus haute qualité.</a:t>
            </a:r>
          </a:p>
          <a:p>
            <a:pPr marL="171450" indent="-171450">
              <a:buFont typeface="Wingdings" pitchFamily="2" charset="2"/>
              <a:buChar char="Ø"/>
            </a:pPr>
            <a:r>
              <a:rPr lang="fr-FR" i="1" u="sng" baseline="0" noProof="0" dirty="0"/>
              <a:t>Le 1</a:t>
            </a:r>
            <a:r>
              <a:rPr lang="fr-FR" i="1" u="sng" baseline="30000" noProof="0" dirty="0"/>
              <a:t>er</a:t>
            </a:r>
            <a:r>
              <a:rPr lang="fr-FR" i="1" u="sng" baseline="0" noProof="0" dirty="0"/>
              <a:t> fil, et avant tout, est la vérité sur la personne du Christ</a:t>
            </a:r>
            <a:r>
              <a:rPr lang="fr-FR" baseline="0" noProof="0" dirty="0"/>
              <a:t> !  [lire]</a:t>
            </a:r>
          </a:p>
          <a:p>
            <a:pPr marL="0" indent="0">
              <a:buFont typeface="Wingdings" pitchFamily="2" charset="2"/>
              <a:buNone/>
            </a:pPr>
            <a:r>
              <a:rPr lang="fr-FR" baseline="0" noProof="0" dirty="0"/>
              <a:t>    Paul dit dans </a:t>
            </a:r>
            <a:r>
              <a:rPr lang="fr-FR" b="1" baseline="0" noProof="0" dirty="0"/>
              <a:t>2 Corinthiens 4v5</a:t>
            </a:r>
            <a:r>
              <a:rPr lang="fr-FR" baseline="0" noProof="0" dirty="0"/>
              <a:t> : «</a:t>
            </a:r>
            <a:r>
              <a:rPr lang="fr-FR" baseline="0" noProof="0"/>
              <a:t> Nous </a:t>
            </a:r>
            <a:r>
              <a:rPr lang="fr-FR" baseline="0" noProof="0" dirty="0"/>
              <a:t>ne nous prêchons pas nous-mêmes; c'est Jésus Christ </a:t>
            </a:r>
            <a:r>
              <a:rPr lang="fr-FR" b="0" i="0" u="none" baseline="0" noProof="0" dirty="0"/>
              <a:t>le Seigneur </a:t>
            </a:r>
            <a:r>
              <a:rPr lang="fr-FR" baseline="0" noProof="0"/>
              <a:t>que nous </a:t>
            </a:r>
            <a:r>
              <a:rPr lang="fr-FR" baseline="0" noProof="0" dirty="0"/>
              <a:t>prêchons. »</a:t>
            </a:r>
          </a:p>
          <a:p>
            <a:pPr marL="0" indent="0">
              <a:buFont typeface="Wingdings" pitchFamily="2" charset="2"/>
              <a:buNone/>
            </a:pPr>
            <a:r>
              <a:rPr lang="fr-FR" baseline="0" noProof="0" dirty="0"/>
              <a:t>    </a:t>
            </a:r>
            <a:r>
              <a:rPr lang="fr-FR" b="0" i="0" baseline="0" noProof="0" dirty="0" err="1"/>
              <a:t>L’Evan</a:t>
            </a:r>
            <a:r>
              <a:rPr lang="fr-FR" b="0" i="0" baseline="0" noProof="0" dirty="0"/>
              <a:t> de </a:t>
            </a:r>
            <a:r>
              <a:rPr lang="fr-FR" b="1" i="1" u="sng" baseline="0" noProof="0" dirty="0"/>
              <a:t>Jean</a:t>
            </a:r>
            <a:r>
              <a:rPr lang="fr-FR" b="0" i="0" baseline="0" noProof="0" dirty="0"/>
              <a:t> </a:t>
            </a:r>
            <a:r>
              <a:rPr lang="fr-FR" baseline="0" noProof="0" dirty="0"/>
              <a:t>commence aussi avec ce 1</a:t>
            </a:r>
            <a:r>
              <a:rPr lang="fr-FR" baseline="30000" noProof="0" dirty="0"/>
              <a:t>er</a:t>
            </a:r>
            <a:r>
              <a:rPr lang="fr-FR" baseline="0" noProof="0" dirty="0"/>
              <a:t> fil :  J-C est Dieu.</a:t>
            </a:r>
          </a:p>
          <a:p>
            <a:pPr marL="0" indent="0">
              <a:buFont typeface="Wingdings" pitchFamily="2" charset="2"/>
              <a:buNone/>
            </a:pPr>
            <a:r>
              <a:rPr lang="fr-FR" i="1" u="none" baseline="0" noProof="0" dirty="0"/>
              <a:t>    </a:t>
            </a:r>
            <a:r>
              <a:rPr lang="fr-FR" i="1" u="sng" baseline="0" noProof="0" dirty="0"/>
              <a:t>Le 2</a:t>
            </a:r>
            <a:r>
              <a:rPr lang="fr-FR" i="1" u="sng" baseline="30000" noProof="0" dirty="0"/>
              <a:t>e</a:t>
            </a:r>
            <a:r>
              <a:rPr lang="fr-FR" i="1" u="sng" baseline="0" noProof="0" dirty="0"/>
              <a:t> fil est la vérité sur la mort du S-J-C pour nos péchés</a:t>
            </a:r>
            <a:r>
              <a:rPr lang="fr-FR" baseline="0" noProof="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noProof="0" dirty="0"/>
              <a:t>    Jésus dit dans </a:t>
            </a:r>
            <a:r>
              <a:rPr lang="fr-FR" b="1" baseline="0" noProof="0" dirty="0"/>
              <a:t>Luc 24v46à47 </a:t>
            </a:r>
            <a:r>
              <a:rPr lang="fr-FR" baseline="0" noProof="0" dirty="0"/>
              <a:t>: « Ainsi il est écrit que le Christ souffrirait, et qu'il ressusciterait des morts le troisième jour, et que </a:t>
            </a:r>
            <a:r>
              <a:rPr lang="fr-FR" b="0" i="0" u="none" baseline="0" noProof="0" dirty="0"/>
              <a:t>la repentance </a:t>
            </a:r>
            <a:r>
              <a:rPr lang="fr-FR" baseline="0" noProof="0" dirty="0"/>
              <a:t>et le pardon des péchés seraient prêchés en son nom à toutes les nations, à commencer par Jérusalem.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noProof="0" dirty="0">
                <a:solidFill>
                  <a:schemeClr val="tx1"/>
                </a:solidFill>
                <a:latin typeface="+mn-lt"/>
                <a:ea typeface="+mn-ea"/>
                <a:cs typeface="+mn-cs"/>
              </a:rPr>
              <a:t>   L’Evangile de </a:t>
            </a:r>
            <a:r>
              <a:rPr lang="fr-FR" sz="1200" b="1" i="1" u="sng" kern="1200" baseline="0" noProof="0" dirty="0">
                <a:solidFill>
                  <a:schemeClr val="tx1"/>
                </a:solidFill>
                <a:latin typeface="+mn-lt"/>
                <a:ea typeface="+mn-ea"/>
                <a:cs typeface="+mn-cs"/>
              </a:rPr>
              <a:t>Jean</a:t>
            </a:r>
            <a:r>
              <a:rPr lang="fr-FR" sz="1200" kern="1200" baseline="0" noProof="0" dirty="0">
                <a:solidFill>
                  <a:schemeClr val="tx1"/>
                </a:solidFill>
                <a:latin typeface="+mn-lt"/>
                <a:ea typeface="+mn-ea"/>
                <a:cs typeface="+mn-cs"/>
              </a:rPr>
              <a:t> utilise aussi ce 2</a:t>
            </a:r>
            <a:r>
              <a:rPr lang="fr-FR" sz="1200" kern="1200" baseline="30000" noProof="0" dirty="0">
                <a:solidFill>
                  <a:schemeClr val="tx1"/>
                </a:solidFill>
                <a:latin typeface="+mn-lt"/>
                <a:ea typeface="+mn-ea"/>
                <a:cs typeface="+mn-cs"/>
              </a:rPr>
              <a:t>e</a:t>
            </a:r>
            <a:r>
              <a:rPr lang="fr-FR" sz="1200" kern="1200" baseline="0" noProof="0" dirty="0">
                <a:solidFill>
                  <a:schemeClr val="tx1"/>
                </a:solidFill>
                <a:latin typeface="+mn-lt"/>
                <a:ea typeface="+mn-ea"/>
                <a:cs typeface="+mn-cs"/>
              </a:rPr>
              <a:t> fil :  Voici, l’Agneau de Dieu.</a:t>
            </a:r>
          </a:p>
          <a:p>
            <a:pPr marL="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fr-FR" baseline="0" noProof="0" dirty="0"/>
              <a:t>Un maillage trop serré, avec des vérités non-essentielles, est aussi néfaste qu’un maillage trop ouvert, oubliant des vérités essentielles.</a:t>
            </a:r>
          </a:p>
        </p:txBody>
      </p:sp>
      <p:sp>
        <p:nvSpPr>
          <p:cNvPr id="4" name="Slide Number Placeholder 3"/>
          <p:cNvSpPr>
            <a:spLocks noGrp="1"/>
          </p:cNvSpPr>
          <p:nvPr>
            <p:ph type="sldNum" sz="quarter" idx="10"/>
          </p:nvPr>
        </p:nvSpPr>
        <p:spPr/>
        <p:txBody>
          <a:bodyPr/>
          <a:lstStyle/>
          <a:p>
            <a:fld id="{DFE632BB-FDAE-46AD-AA66-78968FD932E6}" type="slidenum">
              <a:rPr lang="fr-FR" smtClean="0"/>
              <a:t>5</a:t>
            </a:fld>
            <a:endParaRPr lang="fr-FR"/>
          </a:p>
        </p:txBody>
      </p:sp>
    </p:spTree>
    <p:extLst>
      <p:ext uri="{BB962C8B-B14F-4D97-AF65-F5344CB8AC3E}">
        <p14:creationId xmlns:p14="http://schemas.microsoft.com/office/powerpoint/2010/main" val="4130450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Un </a:t>
            </a:r>
            <a:r>
              <a:rPr lang="fr-FR" i="1" u="sng" noProof="0" dirty="0"/>
              <a:t>maillage trop ouvert</a:t>
            </a:r>
            <a:r>
              <a:rPr lang="fr-FR" noProof="0" dirty="0"/>
              <a:t> ne sert à rien pour un</a:t>
            </a:r>
            <a:r>
              <a:rPr lang="fr-FR" baseline="0" noProof="0" dirty="0"/>
              <a:t> filet de pêche !</a:t>
            </a:r>
          </a:p>
          <a:p>
            <a:pPr marL="0" indent="0">
              <a:buFont typeface="Wingdings" pitchFamily="2" charset="2"/>
              <a:buNone/>
            </a:pPr>
            <a:r>
              <a:rPr lang="fr-FR" baseline="0" noProof="0" dirty="0"/>
              <a:t>    Si les poissons passe à travers, c’est que nous n’avons pas présenté assez de vérités bibliques.</a:t>
            </a:r>
          </a:p>
          <a:p>
            <a:pPr marL="0" indent="-171450">
              <a:buFont typeface="Wingdings" pitchFamily="2" charset="2"/>
              <a:buChar char="Ø"/>
            </a:pPr>
            <a:r>
              <a:rPr lang="fr-FR" noProof="0" dirty="0"/>
              <a:t>Bien cousues ensemble, les vérités bibliques commence à </a:t>
            </a:r>
            <a:r>
              <a:rPr lang="fr-FR" i="1" u="sng" noProof="0" dirty="0"/>
              <a:t>définir la direction</a:t>
            </a:r>
            <a:r>
              <a:rPr lang="fr-FR" noProof="0" dirty="0"/>
              <a:t> qu’il faut prendre pour être sorti de l’océan.  [lire]</a:t>
            </a:r>
          </a:p>
          <a:p>
            <a:pPr marL="0" indent="0">
              <a:buFont typeface="Wingdings" pitchFamily="2" charset="2"/>
              <a:buNone/>
            </a:pPr>
            <a:r>
              <a:rPr lang="fr-FR" noProof="0" dirty="0"/>
              <a:t>    Encore,</a:t>
            </a:r>
            <a:r>
              <a:rPr lang="fr-FR" baseline="0" noProof="0" dirty="0"/>
              <a:t> l’Evangile de </a:t>
            </a:r>
            <a:r>
              <a:rPr lang="fr-FR" b="1" i="1" u="sng" baseline="0" noProof="0" dirty="0"/>
              <a:t>Jean</a:t>
            </a:r>
            <a:r>
              <a:rPr lang="fr-FR" baseline="0" noProof="0" dirty="0"/>
              <a:t> nous guide avec ce 3</a:t>
            </a:r>
            <a:r>
              <a:rPr lang="fr-FR" baseline="30000" noProof="0" dirty="0"/>
              <a:t>e</a:t>
            </a:r>
            <a:r>
              <a:rPr lang="fr-FR" baseline="0" noProof="0" dirty="0"/>
              <a:t> fil important.</a:t>
            </a:r>
            <a:endParaRPr lang="fr-FR" noProof="0" dirty="0"/>
          </a:p>
          <a:p>
            <a:pPr marL="0" indent="-171450">
              <a:buFont typeface="Wingdings" pitchFamily="2" charset="2"/>
              <a:buChar char="Ø"/>
            </a:pPr>
            <a:r>
              <a:rPr lang="fr-FR" noProof="0" dirty="0"/>
              <a:t>Deux fois dans ce verset, il est question du « salut ».  [lire]</a:t>
            </a:r>
          </a:p>
          <a:p>
            <a:pPr marL="0" indent="0">
              <a:buFont typeface="Wingdings" pitchFamily="2" charset="2"/>
              <a:buNone/>
            </a:pPr>
            <a:r>
              <a:rPr lang="fr-FR" noProof="0" dirty="0"/>
              <a:t>    N’ayons</a:t>
            </a:r>
            <a:r>
              <a:rPr lang="fr-FR" baseline="0" noProof="0" dirty="0"/>
              <a:t> pas peur des mots « repentir » et « salut » car c’est des vérités bibliques </a:t>
            </a:r>
            <a:r>
              <a:rPr lang="fr-FR" i="1" u="sng" baseline="0" noProof="0" dirty="0"/>
              <a:t>nécessaires</a:t>
            </a:r>
            <a:r>
              <a:rPr lang="fr-FR" baseline="0" noProof="0" dirty="0"/>
              <a:t> pour amener quelqu’un à Jésus.</a:t>
            </a:r>
          </a:p>
          <a:p>
            <a:r>
              <a:rPr lang="fr-FR" baseline="0" noProof="0" dirty="0"/>
              <a:t>    Jésus a dit dans </a:t>
            </a:r>
            <a:r>
              <a:rPr lang="fr-FR" sz="1200" b="1" kern="1200" dirty="0">
                <a:solidFill>
                  <a:schemeClr val="tx1"/>
                </a:solidFill>
                <a:latin typeface="+mn-lt"/>
                <a:ea typeface="+mn-ea"/>
                <a:cs typeface="+mn-cs"/>
              </a:rPr>
              <a:t>Matthieu 7v13 </a:t>
            </a:r>
            <a:r>
              <a:rPr lang="fr-FR" sz="1200" kern="1200" dirty="0">
                <a:solidFill>
                  <a:schemeClr val="tx1"/>
                </a:solidFill>
                <a:latin typeface="+mn-lt"/>
                <a:ea typeface="+mn-ea"/>
                <a:cs typeface="+mn-cs"/>
              </a:rPr>
              <a:t>: « Entrez par la porte étroite. Car large est la porte, spacieux est le chemin qui mènent à la perdition, et il y en a beaucoup qui entrent par là. »  </a:t>
            </a:r>
          </a:p>
          <a:p>
            <a:pPr marL="0" indent="-171450">
              <a:buFont typeface="Wingdings" pitchFamily="2" charset="2"/>
              <a:buChar char="Ø"/>
            </a:pPr>
            <a:r>
              <a:rPr lang="fr-FR" baseline="0" noProof="0" dirty="0"/>
              <a:t>Ne pêchons pas avec </a:t>
            </a:r>
            <a:r>
              <a:rPr lang="fr-FR" i="1" u="sng" baseline="0" noProof="0" dirty="0"/>
              <a:t>un filet rompu</a:t>
            </a:r>
            <a:r>
              <a:rPr lang="fr-FR" baseline="0" noProof="0" dirty="0"/>
              <a:t> par l’influence de notre société dites de « tolérance », qui ne tolère pas l’Evangile.</a:t>
            </a:r>
          </a:p>
          <a:p>
            <a:pPr marL="171450" indent="-171450">
              <a:buFont typeface="Wingdings" pitchFamily="2" charset="2"/>
              <a:buChar char="Ø"/>
            </a:pP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6</a:t>
            </a:fld>
            <a:endParaRPr lang="fr-FR"/>
          </a:p>
        </p:txBody>
      </p:sp>
    </p:spTree>
    <p:extLst>
      <p:ext uri="{BB962C8B-B14F-4D97-AF65-F5344CB8AC3E}">
        <p14:creationId xmlns:p14="http://schemas.microsoft.com/office/powerpoint/2010/main" val="3330489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Certaines choses sont évidentes,</a:t>
            </a:r>
            <a:r>
              <a:rPr lang="fr-FR" baseline="0" noProof="0" dirty="0"/>
              <a:t> mais l’homme d’aujourd’hui vie dans le </a:t>
            </a:r>
            <a:r>
              <a:rPr lang="fr-FR" i="1" u="sng" baseline="0" noProof="0" dirty="0"/>
              <a:t>déni</a:t>
            </a:r>
            <a:r>
              <a:rPr lang="fr-FR" baseline="0" noProof="0" dirty="0"/>
              <a:t> !</a:t>
            </a:r>
          </a:p>
          <a:p>
            <a:pPr marL="0" indent="0">
              <a:buFont typeface="Wingdings" pitchFamily="2" charset="2"/>
              <a:buNone/>
            </a:pPr>
            <a:r>
              <a:rPr lang="fr-FR" baseline="0" noProof="0" dirty="0"/>
              <a:t>    Nous savons tous, que nous allons mourir.</a:t>
            </a:r>
          </a:p>
          <a:p>
            <a:pPr marL="0" indent="-171450">
              <a:buFont typeface="Wingdings" pitchFamily="2" charset="2"/>
              <a:buChar char="Ø"/>
            </a:pPr>
            <a:r>
              <a:rPr lang="fr-FR" baseline="0" noProof="0" dirty="0"/>
              <a:t>Le fil de la vérité sur le </a:t>
            </a:r>
            <a:r>
              <a:rPr lang="fr-FR" i="1" u="sng" baseline="0" noProof="0" dirty="0"/>
              <a:t>jugement</a:t>
            </a:r>
            <a:r>
              <a:rPr lang="fr-FR" baseline="0" noProof="0" dirty="0"/>
              <a:t> est évident, car personne ne peut changer sa vie après la mort ;  c’est trop tard.  [lire]</a:t>
            </a:r>
          </a:p>
          <a:p>
            <a:pPr marL="0" indent="0">
              <a:buFont typeface="Wingdings" pitchFamily="2" charset="2"/>
              <a:buNone/>
            </a:pPr>
            <a:r>
              <a:rPr lang="fr-FR" baseline="0" noProof="0" dirty="0"/>
              <a:t>    Au moins, il est </a:t>
            </a:r>
            <a:r>
              <a:rPr lang="fr-FR" i="1" u="sng" baseline="0" noProof="0" dirty="0"/>
              <a:t>évident</a:t>
            </a:r>
            <a:r>
              <a:rPr lang="fr-FR" baseline="0" noProof="0" dirty="0"/>
              <a:t> que nous serons jugés par nos semblables après notre mort, et nous ne pouvons rien y faire.</a:t>
            </a:r>
          </a:p>
          <a:p>
            <a:pPr marL="0" indent="-171450">
              <a:buFont typeface="Wingdings" pitchFamily="2" charset="2"/>
              <a:buChar char="Ø"/>
            </a:pPr>
            <a:r>
              <a:rPr lang="fr-FR" baseline="0" noProof="0" dirty="0"/>
              <a:t>Mais, dans notre filet de pêche, il est importante d’annoncer que tous seront jugés par Jésus-Christ.  [lire]</a:t>
            </a:r>
          </a:p>
          <a:p>
            <a:pPr marL="0" indent="0">
              <a:buFont typeface="Wingdings" pitchFamily="2" charset="2"/>
              <a:buNone/>
            </a:pPr>
            <a:r>
              <a:rPr lang="fr-FR" baseline="0" noProof="0" dirty="0"/>
              <a:t>    C’est le 4</a:t>
            </a:r>
            <a:r>
              <a:rPr lang="fr-FR" baseline="30000" noProof="0" dirty="0"/>
              <a:t>e</a:t>
            </a:r>
            <a:r>
              <a:rPr lang="fr-FR" baseline="0" noProof="0" dirty="0"/>
              <a:t> fil que l’Evangile de </a:t>
            </a:r>
            <a:r>
              <a:rPr lang="fr-FR" b="1" i="1" u="sng" baseline="0" noProof="0" dirty="0"/>
              <a:t>Jean</a:t>
            </a:r>
            <a:r>
              <a:rPr lang="fr-FR" baseline="0" noProof="0" dirty="0"/>
              <a:t> présente dans </a:t>
            </a:r>
            <a:r>
              <a:rPr lang="fr-FR" baseline="0" noProof="0" dirty="0" err="1"/>
              <a:t>ch</a:t>
            </a:r>
            <a:r>
              <a:rPr lang="fr-FR" baseline="0" noProof="0" dirty="0"/>
              <a:t> 3v19.</a:t>
            </a:r>
          </a:p>
          <a:p>
            <a:r>
              <a:rPr lang="fr-FR" sz="1200" kern="1200" dirty="0">
                <a:solidFill>
                  <a:schemeClr val="tx1"/>
                </a:solidFill>
                <a:latin typeface="+mn-lt"/>
                <a:ea typeface="+mn-ea"/>
                <a:cs typeface="+mn-cs"/>
              </a:rPr>
              <a:t>    Le </a:t>
            </a:r>
            <a:r>
              <a:rPr lang="fr-FR" sz="1200" b="1" kern="1200" dirty="0">
                <a:solidFill>
                  <a:schemeClr val="tx1"/>
                </a:solidFill>
                <a:latin typeface="+mn-lt"/>
                <a:ea typeface="+mn-ea"/>
                <a:cs typeface="+mn-cs"/>
              </a:rPr>
              <a:t>Psaumes 111v10</a:t>
            </a:r>
            <a:r>
              <a:rPr lang="fr-FR" sz="1200" b="0" kern="1200" dirty="0">
                <a:solidFill>
                  <a:schemeClr val="tx1"/>
                </a:solidFill>
                <a:latin typeface="+mn-lt"/>
                <a:ea typeface="+mn-ea"/>
                <a:cs typeface="+mn-cs"/>
              </a:rPr>
              <a:t> dit</a:t>
            </a:r>
            <a:r>
              <a:rPr lang="fr-FR" sz="1200" b="0" kern="1200" baseline="0" dirty="0">
                <a:solidFill>
                  <a:schemeClr val="tx1"/>
                </a:solidFill>
                <a:latin typeface="+mn-lt"/>
                <a:ea typeface="+mn-ea"/>
                <a:cs typeface="+mn-cs"/>
              </a:rPr>
              <a:t> : «</a:t>
            </a:r>
            <a:r>
              <a:rPr lang="fr-FR" sz="1200" b="1" kern="1200" baseline="0" dirty="0">
                <a:solidFill>
                  <a:schemeClr val="tx1"/>
                </a:solidFill>
                <a:latin typeface="+mn-lt"/>
                <a:ea typeface="+mn-ea"/>
                <a:cs typeface="+mn-cs"/>
              </a:rPr>
              <a:t> </a:t>
            </a:r>
            <a:r>
              <a:rPr lang="fr-FR" sz="1200" kern="1200" dirty="0">
                <a:solidFill>
                  <a:schemeClr val="tx1"/>
                </a:solidFill>
                <a:latin typeface="+mn-lt"/>
                <a:ea typeface="+mn-ea"/>
                <a:cs typeface="+mn-cs"/>
              </a:rPr>
              <a:t>La </a:t>
            </a:r>
            <a:r>
              <a:rPr lang="fr-FR" sz="1200" i="1" u="sng" kern="1200" dirty="0">
                <a:solidFill>
                  <a:schemeClr val="tx1"/>
                </a:solidFill>
                <a:latin typeface="+mn-lt"/>
                <a:ea typeface="+mn-ea"/>
                <a:cs typeface="+mn-cs"/>
              </a:rPr>
              <a:t>crainte</a:t>
            </a:r>
            <a:r>
              <a:rPr lang="fr-FR" sz="1200" kern="1200" dirty="0">
                <a:solidFill>
                  <a:schemeClr val="tx1"/>
                </a:solidFill>
                <a:latin typeface="+mn-lt"/>
                <a:ea typeface="+mn-ea"/>
                <a:cs typeface="+mn-cs"/>
              </a:rPr>
              <a:t> de l'Éternel est le commencement de la sagesse. »  </a:t>
            </a:r>
          </a:p>
          <a:p>
            <a:pPr marL="0" indent="-171450">
              <a:buFont typeface="Wingdings" pitchFamily="2" charset="2"/>
              <a:buChar char="Ø"/>
            </a:pPr>
            <a:r>
              <a:rPr lang="fr-FR" noProof="0" dirty="0"/>
              <a:t>Trop souvent, nous renions</a:t>
            </a:r>
            <a:r>
              <a:rPr lang="fr-FR" baseline="0" noProof="0" dirty="0"/>
              <a:t> les Ecritures, en disant que la crainte de Dieu n’est qu’un simple « respect », mais est-ce vraie ???</a:t>
            </a:r>
          </a:p>
          <a:p>
            <a:pPr marL="0" indent="0">
              <a:buFont typeface="Wingdings" pitchFamily="2" charset="2"/>
              <a:buNone/>
            </a:pPr>
            <a:r>
              <a:rPr lang="fr-FR" baseline="0" noProof="0" dirty="0"/>
              <a:t>    Votre filet de pêche a un trou énorme, si vous ne parlez pas de la crainte du jugement !</a:t>
            </a:r>
            <a:endParaRPr lang="fr-FR" noProof="0" dirty="0"/>
          </a:p>
        </p:txBody>
      </p:sp>
      <p:sp>
        <p:nvSpPr>
          <p:cNvPr id="4" name="Slide Number Placeholder 3"/>
          <p:cNvSpPr>
            <a:spLocks noGrp="1"/>
          </p:cNvSpPr>
          <p:nvPr>
            <p:ph type="sldNum" sz="quarter" idx="10"/>
          </p:nvPr>
        </p:nvSpPr>
        <p:spPr/>
        <p:txBody>
          <a:bodyPr/>
          <a:lstStyle/>
          <a:p>
            <a:fld id="{DFE632BB-FDAE-46AD-AA66-78968FD932E6}" type="slidenum">
              <a:rPr lang="fr-FR" smtClean="0"/>
              <a:t>7</a:t>
            </a:fld>
            <a:endParaRPr lang="fr-FR"/>
          </a:p>
        </p:txBody>
      </p:sp>
    </p:spTree>
    <p:extLst>
      <p:ext uri="{BB962C8B-B14F-4D97-AF65-F5344CB8AC3E}">
        <p14:creationId xmlns:p14="http://schemas.microsoft.com/office/powerpoint/2010/main" val="2642539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L’idée reçue, que nos bonnes actions vont compenser pour nos mauvaises, est mortelle.</a:t>
            </a:r>
          </a:p>
          <a:p>
            <a:pPr marL="0" indent="0">
              <a:buFont typeface="Wingdings" pitchFamily="2" charset="2"/>
              <a:buNone/>
            </a:pPr>
            <a:r>
              <a:rPr lang="fr-FR" noProof="0" dirty="0"/>
              <a:t>    Il faut savoir que </a:t>
            </a:r>
            <a:r>
              <a:rPr lang="fr-FR" i="1" u="sng" noProof="0" dirty="0"/>
              <a:t>Dieu est un bon juge</a:t>
            </a:r>
            <a:r>
              <a:rPr lang="fr-FR" noProof="0" dirty="0"/>
              <a:t>.</a:t>
            </a:r>
          </a:p>
          <a:p>
            <a:pPr marL="0" indent="0">
              <a:buFont typeface="Wingdings" pitchFamily="2" charset="2"/>
              <a:buNone/>
            </a:pPr>
            <a:r>
              <a:rPr lang="fr-FR" noProof="0" dirty="0"/>
              <a:t>    On n’excuse pas un assassin </a:t>
            </a:r>
            <a:r>
              <a:rPr lang="fr-FR" baseline="0" noProof="0" dirty="0"/>
              <a:t>parce qu’il a donné au Téléthon.</a:t>
            </a:r>
          </a:p>
          <a:p>
            <a:pPr marL="171450" indent="-171450">
              <a:buFont typeface="Wingdings" pitchFamily="2" charset="2"/>
              <a:buChar char="Ø"/>
            </a:pPr>
            <a:r>
              <a:rPr lang="fr-FR" baseline="0" noProof="0" dirty="0"/>
              <a:t>Pourquoi pensez-vs que Dieu ne condamne pas le coupable ?</a:t>
            </a:r>
          </a:p>
          <a:p>
            <a:pPr marL="0" indent="0">
              <a:buFont typeface="Wingdings" pitchFamily="2" charset="2"/>
              <a:buNone/>
            </a:pPr>
            <a:r>
              <a:rPr lang="fr-FR" baseline="0" noProof="0" dirty="0"/>
              <a:t>    Quand vous faites du mal, vous êtes coupables.  [lire]</a:t>
            </a:r>
          </a:p>
          <a:p>
            <a:pPr marL="0" indent="0">
              <a:buFont typeface="Wingdings" pitchFamily="2" charset="2"/>
              <a:buNone/>
            </a:pPr>
            <a:r>
              <a:rPr lang="fr-FR" baseline="0" noProof="0" dirty="0"/>
              <a:t>    Il n’y a pas de « bonus-malus » au jugement dernier.</a:t>
            </a:r>
          </a:p>
          <a:p>
            <a:pPr marL="0" indent="-171450">
              <a:buFont typeface="Wingdings" pitchFamily="2" charset="2"/>
              <a:buChar char="Ø"/>
            </a:pPr>
            <a:r>
              <a:rPr lang="fr-FR" noProof="0" dirty="0"/>
              <a:t>Ce fil dans le filet de pêche est aussi important que les autres.</a:t>
            </a:r>
          </a:p>
          <a:p>
            <a:r>
              <a:rPr lang="fr-FR" sz="1200" kern="1200" baseline="0" dirty="0">
                <a:solidFill>
                  <a:schemeClr val="tx1"/>
                </a:solidFill>
                <a:latin typeface="+mn-lt"/>
                <a:ea typeface="+mn-ea"/>
                <a:cs typeface="+mn-cs"/>
              </a:rPr>
              <a:t>    « </a:t>
            </a:r>
            <a:r>
              <a:rPr lang="fr-FR" sz="1200" kern="1200" dirty="0">
                <a:solidFill>
                  <a:schemeClr val="tx1"/>
                </a:solidFill>
                <a:latin typeface="+mn-lt"/>
                <a:ea typeface="+mn-ea"/>
                <a:cs typeface="+mn-cs"/>
              </a:rPr>
              <a:t>Car le salaire du péché, c'est la mort, » selon </a:t>
            </a:r>
            <a:r>
              <a:rPr lang="fr-FR" sz="1200" b="1" kern="1200" dirty="0">
                <a:solidFill>
                  <a:schemeClr val="tx1"/>
                </a:solidFill>
                <a:latin typeface="+mn-lt"/>
                <a:ea typeface="+mn-ea"/>
                <a:cs typeface="+mn-cs"/>
              </a:rPr>
              <a:t>Rom 6v23.</a:t>
            </a:r>
          </a:p>
          <a:p>
            <a:r>
              <a:rPr lang="fr-FR" sz="1200" b="1" kern="1200" noProof="0" dirty="0">
                <a:solidFill>
                  <a:schemeClr val="tx1"/>
                </a:solidFill>
                <a:latin typeface="+mn-lt"/>
                <a:ea typeface="+mn-ea"/>
                <a:cs typeface="+mn-cs"/>
              </a:rPr>
              <a:t>    </a:t>
            </a:r>
            <a:r>
              <a:rPr lang="fr-FR" sz="1200" b="0" kern="1200" noProof="0" dirty="0">
                <a:solidFill>
                  <a:schemeClr val="tx1"/>
                </a:solidFill>
                <a:latin typeface="+mn-lt"/>
                <a:ea typeface="+mn-ea"/>
                <a:cs typeface="+mn-cs"/>
              </a:rPr>
              <a:t>Nous</a:t>
            </a:r>
            <a:r>
              <a:rPr lang="fr-FR" sz="1200" b="0" kern="1200" baseline="0" noProof="0" dirty="0">
                <a:solidFill>
                  <a:schemeClr val="tx1"/>
                </a:solidFill>
                <a:latin typeface="+mn-lt"/>
                <a:ea typeface="+mn-ea"/>
                <a:cs typeface="+mn-cs"/>
              </a:rPr>
              <a:t> avons suivi l’Evangile de </a:t>
            </a:r>
            <a:r>
              <a:rPr lang="fr-FR" sz="1200" b="1" i="1" u="sng" kern="1200" baseline="0" noProof="0" dirty="0">
                <a:solidFill>
                  <a:schemeClr val="tx1"/>
                </a:solidFill>
                <a:latin typeface="+mn-lt"/>
                <a:ea typeface="+mn-ea"/>
                <a:cs typeface="+mn-cs"/>
              </a:rPr>
              <a:t>Jean</a:t>
            </a:r>
            <a:r>
              <a:rPr lang="fr-FR" sz="1200" b="0" kern="1200" baseline="0" noProof="0" dirty="0">
                <a:solidFill>
                  <a:schemeClr val="tx1"/>
                </a:solidFill>
                <a:latin typeface="+mn-lt"/>
                <a:ea typeface="+mn-ea"/>
                <a:cs typeface="+mn-cs"/>
              </a:rPr>
              <a:t>, pour voir comment avoir les bons fils de vérités, dans notre petit filet de pêche, et cela continue avec ce 5</a:t>
            </a:r>
            <a:r>
              <a:rPr lang="fr-FR" sz="1200" b="0" kern="1200" baseline="30000" noProof="0" dirty="0">
                <a:solidFill>
                  <a:schemeClr val="tx1"/>
                </a:solidFill>
                <a:latin typeface="+mn-lt"/>
                <a:ea typeface="+mn-ea"/>
                <a:cs typeface="+mn-cs"/>
              </a:rPr>
              <a:t>e</a:t>
            </a:r>
            <a:r>
              <a:rPr lang="fr-FR" sz="1200" b="0" kern="1200" baseline="0" noProof="0" dirty="0">
                <a:solidFill>
                  <a:schemeClr val="tx1"/>
                </a:solidFill>
                <a:latin typeface="+mn-lt"/>
                <a:ea typeface="+mn-ea"/>
                <a:cs typeface="+mn-cs"/>
              </a:rPr>
              <a:t> fil dans </a:t>
            </a:r>
            <a:r>
              <a:rPr lang="fr-FR" sz="1200" b="1" kern="1200" baseline="0" noProof="0" dirty="0">
                <a:solidFill>
                  <a:schemeClr val="tx1"/>
                </a:solidFill>
                <a:latin typeface="+mn-lt"/>
                <a:ea typeface="+mn-ea"/>
                <a:cs typeface="+mn-cs"/>
              </a:rPr>
              <a:t>Jean 3v36 </a:t>
            </a:r>
            <a:r>
              <a:rPr lang="fr-FR" sz="1200" b="0" kern="1200" baseline="0" noProof="0" dirty="0">
                <a:solidFill>
                  <a:schemeClr val="tx1"/>
                </a:solidFill>
                <a:latin typeface="+mn-lt"/>
                <a:ea typeface="+mn-ea"/>
                <a:cs typeface="+mn-cs"/>
              </a:rPr>
              <a:t>où il dit : « Celui qui croit au Fils a la vie éternelle ;  celui qui ne croit pas au Fils ne verra point la vie, mais la colère de Dieu demeure sur lui. »</a:t>
            </a:r>
          </a:p>
          <a:p>
            <a:r>
              <a:rPr lang="fr-FR" sz="1200" b="0" kern="1200" baseline="0" noProof="0" dirty="0">
                <a:solidFill>
                  <a:schemeClr val="tx1"/>
                </a:solidFill>
                <a:latin typeface="+mn-lt"/>
                <a:ea typeface="+mn-ea"/>
                <a:cs typeface="+mn-cs"/>
              </a:rPr>
              <a:t>    L’Evangile selon </a:t>
            </a:r>
            <a:r>
              <a:rPr lang="fr-FR" sz="1200" b="1" i="1" u="sng" kern="1200" baseline="0" noProof="0" dirty="0">
                <a:solidFill>
                  <a:schemeClr val="tx1"/>
                </a:solidFill>
                <a:latin typeface="+mn-lt"/>
                <a:ea typeface="+mn-ea"/>
                <a:cs typeface="+mn-cs"/>
              </a:rPr>
              <a:t>Jean</a:t>
            </a:r>
            <a:r>
              <a:rPr lang="fr-FR" sz="1200" b="1" i="1" u="none" kern="1200" baseline="0" noProof="0" dirty="0">
                <a:solidFill>
                  <a:schemeClr val="tx1"/>
                </a:solidFill>
                <a:latin typeface="+mn-lt"/>
                <a:ea typeface="+mn-ea"/>
                <a:cs typeface="+mn-cs"/>
              </a:rPr>
              <a:t>,</a:t>
            </a:r>
            <a:r>
              <a:rPr lang="fr-FR" sz="1200" b="0" kern="1200" baseline="0" noProof="0" dirty="0">
                <a:solidFill>
                  <a:schemeClr val="tx1"/>
                </a:solidFill>
                <a:latin typeface="+mn-lt"/>
                <a:ea typeface="+mn-ea"/>
                <a:cs typeface="+mn-cs"/>
              </a:rPr>
              <a:t> est un véritable </a:t>
            </a:r>
            <a:r>
              <a:rPr lang="fr-FR" sz="1200" b="0" i="1" u="sng" kern="1200" baseline="0" noProof="0" dirty="0">
                <a:solidFill>
                  <a:schemeClr val="tx1"/>
                </a:solidFill>
                <a:latin typeface="+mn-lt"/>
                <a:ea typeface="+mn-ea"/>
                <a:cs typeface="+mn-cs"/>
              </a:rPr>
              <a:t>manuel du pêcheur</a:t>
            </a:r>
            <a:r>
              <a:rPr lang="fr-FR" sz="1200" b="0" i="0" u="none" kern="1200" baseline="0" noProof="0" dirty="0">
                <a:solidFill>
                  <a:schemeClr val="tx1"/>
                </a:solidFill>
                <a:latin typeface="+mn-lt"/>
                <a:ea typeface="+mn-ea"/>
                <a:cs typeface="+mn-cs"/>
              </a:rPr>
              <a:t>.</a:t>
            </a:r>
            <a:endParaRPr lang="fr-FR" sz="1200" b="0" kern="1200" baseline="0" noProof="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FE632BB-FDAE-46AD-AA66-78968FD932E6}" type="slidenum">
              <a:rPr lang="fr-FR" smtClean="0"/>
              <a:t>8</a:t>
            </a:fld>
            <a:endParaRPr lang="fr-FR"/>
          </a:p>
        </p:txBody>
      </p:sp>
    </p:spTree>
    <p:extLst>
      <p:ext uri="{BB962C8B-B14F-4D97-AF65-F5344CB8AC3E}">
        <p14:creationId xmlns:p14="http://schemas.microsoft.com/office/powerpoint/2010/main" val="2587611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itchFamily="2" charset="2"/>
              <a:buNone/>
            </a:pPr>
            <a:r>
              <a:rPr lang="fr-FR" noProof="0" dirty="0"/>
              <a:t>     D’autres fils importants</a:t>
            </a:r>
            <a:r>
              <a:rPr lang="fr-FR" baseline="0" noProof="0" dirty="0"/>
              <a:t> dans notre filet de pêche, sont </a:t>
            </a:r>
            <a:r>
              <a:rPr lang="fr-FR" i="1" u="sng" baseline="0" noProof="0" dirty="0"/>
              <a:t>universelles</a:t>
            </a:r>
            <a:r>
              <a:rPr lang="fr-FR" baseline="0" noProof="0" dirty="0"/>
              <a:t>.</a:t>
            </a:r>
          </a:p>
          <a:p>
            <a:pPr marL="0" indent="0">
              <a:buFont typeface="Wingdings" pitchFamily="2" charset="2"/>
              <a:buNone/>
            </a:pPr>
            <a:r>
              <a:rPr lang="fr-FR" baseline="0" noProof="0" dirty="0"/>
              <a:t>    Elles s’appliquent à tout le monde !</a:t>
            </a:r>
          </a:p>
          <a:p>
            <a:pPr marL="0" indent="-171450">
              <a:buFont typeface="Wingdings" pitchFamily="2" charset="2"/>
              <a:buChar char="Ø"/>
            </a:pPr>
            <a:r>
              <a:rPr lang="fr-FR" baseline="0" noProof="0" dirty="0"/>
              <a:t>Voici </a:t>
            </a:r>
            <a:r>
              <a:rPr lang="fr-FR" i="1" u="sng" baseline="0" noProof="0" dirty="0"/>
              <a:t>deux vérités</a:t>
            </a:r>
            <a:r>
              <a:rPr lang="fr-FR" baseline="0" noProof="0" dirty="0"/>
              <a:t>, que personne ne peut contester :  nous avons tous fait du mal, </a:t>
            </a:r>
            <a:r>
              <a:rPr lang="fr-FR" b="1" baseline="0" noProof="0" dirty="0"/>
              <a:t>ET</a:t>
            </a:r>
            <a:r>
              <a:rPr lang="fr-FR" baseline="0" noProof="0" dirty="0"/>
              <a:t> nous sommes tous loin de l’hauteur de la bonté et de la perfection de Dieu.  [lire]</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b="1" noProof="0" dirty="0"/>
              <a:t>    Esaïe 53v6</a:t>
            </a:r>
            <a:r>
              <a:rPr lang="fr-FR" noProof="0" dirty="0"/>
              <a:t> dit : « Nous étions tous errants comme des brebis, chacun suivait sa propre voie. »</a:t>
            </a:r>
          </a:p>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fr-FR" b="1" noProof="0" dirty="0"/>
              <a:t>    Romains 3v12</a:t>
            </a:r>
            <a:r>
              <a:rPr lang="fr-FR" b="0" baseline="0" noProof="0" dirty="0"/>
              <a:t> dit : « </a:t>
            </a:r>
            <a:r>
              <a:rPr lang="fr-FR" noProof="0" dirty="0"/>
              <a:t>Il n'en est aucun qui fasse le bien, pas même un seul.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Ø"/>
              <a:tabLst/>
              <a:defRPr/>
            </a:pPr>
            <a:r>
              <a:rPr lang="fr-FR" noProof="0" dirty="0"/>
              <a:t>C’est un triste bilan, qu’il faut constater, si on est honnête.</a:t>
            </a:r>
          </a:p>
          <a:p>
            <a:r>
              <a:rPr lang="fr-FR" noProof="0" dirty="0"/>
              <a:t>    L’Evangile de </a:t>
            </a:r>
            <a:r>
              <a:rPr lang="fr-FR" b="1" i="1" u="sng" noProof="0" dirty="0"/>
              <a:t>Jean</a:t>
            </a:r>
            <a:r>
              <a:rPr lang="fr-FR" noProof="0" dirty="0"/>
              <a:t> nous montre</a:t>
            </a:r>
            <a:r>
              <a:rPr lang="fr-FR" baseline="0" noProof="0" dirty="0"/>
              <a:t> ce 6</a:t>
            </a:r>
            <a:r>
              <a:rPr lang="fr-FR" baseline="30000" noProof="0" dirty="0"/>
              <a:t>e</a:t>
            </a:r>
            <a:r>
              <a:rPr lang="fr-FR" baseline="0" noProof="0" dirty="0"/>
              <a:t> fil de vérité d’une manière positive dans </a:t>
            </a:r>
            <a:r>
              <a:rPr lang="fr-FR" b="1" baseline="0" noProof="0" dirty="0"/>
              <a:t>Jean 5v24</a:t>
            </a:r>
            <a:r>
              <a:rPr lang="fr-FR" baseline="0" noProof="0" dirty="0"/>
              <a:t> : « </a:t>
            </a:r>
            <a:r>
              <a:rPr lang="fr-FR" sz="1200" kern="1200" dirty="0">
                <a:solidFill>
                  <a:schemeClr val="tx1"/>
                </a:solidFill>
                <a:latin typeface="+mn-lt"/>
                <a:ea typeface="+mn-ea"/>
                <a:cs typeface="+mn-cs"/>
              </a:rPr>
              <a:t>En vérité, en vérité, je vous le dis, celui qui écoute ma parole, et qui croit à celui qui m'a envoyé, a la vie éternelle et ne vient point en jugement, mais il est passé </a:t>
            </a:r>
            <a:r>
              <a:rPr lang="fr-FR" sz="1200" i="1" u="sng" kern="1200" dirty="0">
                <a:solidFill>
                  <a:schemeClr val="tx1"/>
                </a:solidFill>
                <a:latin typeface="+mn-lt"/>
                <a:ea typeface="+mn-ea"/>
                <a:cs typeface="+mn-cs"/>
              </a:rPr>
              <a:t>de la mort</a:t>
            </a:r>
            <a:r>
              <a:rPr lang="fr-FR" sz="1200" kern="1200" dirty="0">
                <a:solidFill>
                  <a:schemeClr val="tx1"/>
                </a:solidFill>
                <a:latin typeface="+mn-lt"/>
                <a:ea typeface="+mn-ea"/>
                <a:cs typeface="+mn-cs"/>
              </a:rPr>
              <a:t> à la vie. »</a:t>
            </a:r>
          </a:p>
        </p:txBody>
      </p:sp>
      <p:sp>
        <p:nvSpPr>
          <p:cNvPr id="4" name="Slide Number Placeholder 3"/>
          <p:cNvSpPr>
            <a:spLocks noGrp="1"/>
          </p:cNvSpPr>
          <p:nvPr>
            <p:ph type="sldNum" sz="quarter" idx="10"/>
          </p:nvPr>
        </p:nvSpPr>
        <p:spPr/>
        <p:txBody>
          <a:bodyPr/>
          <a:lstStyle/>
          <a:p>
            <a:fld id="{DFE632BB-FDAE-46AD-AA66-78968FD932E6}" type="slidenum">
              <a:rPr lang="fr-FR" smtClean="0"/>
              <a:t>9</a:t>
            </a:fld>
            <a:endParaRPr lang="fr-FR"/>
          </a:p>
        </p:txBody>
      </p:sp>
    </p:spTree>
    <p:extLst>
      <p:ext uri="{BB962C8B-B14F-4D97-AF65-F5344CB8AC3E}">
        <p14:creationId xmlns:p14="http://schemas.microsoft.com/office/powerpoint/2010/main" val="1220422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a:t>Click to </a:t>
            </a:r>
            <a:r>
              <a:rPr lang="fr-FR" noProof="0" dirty="0" err="1"/>
              <a:t>edit</a:t>
            </a:r>
            <a:r>
              <a:rPr lang="fr-FR" noProof="0" dirty="0"/>
              <a:t> Master </a:t>
            </a:r>
            <a:r>
              <a:rPr lang="fr-FR" noProof="0" dirty="0" err="1"/>
              <a:t>title</a:t>
            </a:r>
            <a:r>
              <a:rPr lang="fr-FR" noProof="0" dirty="0"/>
              <a:t> style</a:t>
            </a:r>
          </a:p>
        </p:txBody>
      </p:sp>
      <p:sp>
        <p:nvSpPr>
          <p:cNvPr id="3"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a:t>Click to </a:t>
            </a:r>
            <a:r>
              <a:rPr lang="fr-FR" noProof="0" dirty="0" err="1"/>
              <a:t>edit</a:t>
            </a:r>
            <a:r>
              <a:rPr lang="fr-FR" noProof="0" dirty="0"/>
              <a:t> Master </a:t>
            </a:r>
            <a:r>
              <a:rPr lang="fr-FR" noProof="0" dirty="0" err="1"/>
              <a:t>text</a:t>
            </a:r>
            <a:r>
              <a:rPr lang="fr-FR" noProof="0" dirty="0"/>
              <a:t> styles</a:t>
            </a:r>
          </a:p>
        </p:txBody>
      </p:sp>
      <p:sp>
        <p:nvSpPr>
          <p:cNvPr id="4"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a:t>Click to </a:t>
            </a:r>
            <a:r>
              <a:rPr lang="fr-FR" noProof="0" dirty="0" err="1"/>
              <a:t>edit</a:t>
            </a:r>
            <a:r>
              <a:rPr lang="fr-FR" noProof="0" dirty="0"/>
              <a:t> Master </a:t>
            </a:r>
            <a:r>
              <a:rPr lang="fr-FR" noProof="0" dirty="0" err="1"/>
              <a:t>text</a:t>
            </a:r>
            <a:r>
              <a:rPr lang="fr-FR" noProof="0" dirty="0"/>
              <a:t> styles</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55970" y="5959541"/>
            <a:ext cx="888030" cy="897477"/>
          </a:xfrm>
          <a:prstGeom prst="rect">
            <a:avLst/>
          </a:prstGeom>
        </p:spPr>
      </p:pic>
    </p:spTree>
    <p:extLst>
      <p:ext uri="{BB962C8B-B14F-4D97-AF65-F5344CB8AC3E}">
        <p14:creationId xmlns:p14="http://schemas.microsoft.com/office/powerpoint/2010/main" val="25829487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P spid="4" grpId="0" build="p">
        <p:tmplLst>
          <p:tmpl lvl="1">
            <p:tnLst>
              <p:par>
                <p:cTn presetID="14" presetClass="entr" presetSubtype="10" fill="hold" nodeType="click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randombar(horizontal)">
                      <p:cBhvr>
                        <p:cTn dur="500"/>
                        <p:tgtEl>
                          <p:spTgt spid="4"/>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gradFill rotWithShape="1">
          <a:gsLst>
            <a:gs pos="3000">
              <a:srgbClr val="CC0000">
                <a:lumMod val="74000"/>
              </a:srgb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0" y="34482"/>
            <a:ext cx="9144000" cy="874238"/>
          </a:xfrm>
          <a:prstGeom prst="rect">
            <a:avLst/>
          </a:prstGeom>
        </p:spPr>
        <p:txBody>
          <a:bodyPr>
            <a:normAutofit/>
          </a:bodyPr>
          <a:lstStyle>
            <a:lvl1pPr>
              <a:defRPr sz="5000" b="1" i="1">
                <a:solidFill>
                  <a:srgbClr val="00FF00"/>
                </a:solidFill>
                <a:latin typeface="Arial Narrow" pitchFamily="34" charset="0"/>
              </a:defRPr>
            </a:lvl1pPr>
          </a:lstStyle>
          <a:p>
            <a:r>
              <a:rPr lang="fr-FR" noProof="0" dirty="0"/>
              <a:t>Click to </a:t>
            </a:r>
            <a:r>
              <a:rPr lang="fr-FR" noProof="0" dirty="0" err="1"/>
              <a:t>edit</a:t>
            </a:r>
            <a:r>
              <a:rPr lang="fr-FR" noProof="0" dirty="0"/>
              <a:t> Master </a:t>
            </a:r>
            <a:r>
              <a:rPr lang="fr-FR" noProof="0" dirty="0" err="1"/>
              <a:t>title</a:t>
            </a:r>
            <a:r>
              <a:rPr lang="fr-FR" noProof="0" dirty="0"/>
              <a:t> style</a:t>
            </a:r>
          </a:p>
        </p:txBody>
      </p:sp>
      <p:sp>
        <p:nvSpPr>
          <p:cNvPr id="8" name="Content Placeholder 2"/>
          <p:cNvSpPr>
            <a:spLocks noGrp="1"/>
          </p:cNvSpPr>
          <p:nvPr>
            <p:ph sz="half" idx="1"/>
          </p:nvPr>
        </p:nvSpPr>
        <p:spPr>
          <a:xfrm>
            <a:off x="0" y="908720"/>
            <a:ext cx="9144000" cy="5040560"/>
          </a:xfrm>
          <a:prstGeom prst="rect">
            <a:avLst/>
          </a:prstGeom>
        </p:spPr>
        <p:txBody>
          <a:bodyPr anchor="ctr">
            <a:normAutofit/>
          </a:bodyPr>
          <a:lstStyle>
            <a:lvl1pPr marL="0" indent="0" algn="ctr">
              <a:buNone/>
              <a:defRPr sz="5000">
                <a:latin typeface="Arial Narrow" pitchFamily="34" charset="0"/>
              </a:defRPr>
            </a:lvl1pPr>
            <a:lvl2pPr marL="457200" indent="0" algn="ctr">
              <a:buNone/>
              <a:defRPr sz="5000">
                <a:latin typeface="Arial Narrow" pitchFamily="34" charset="0"/>
              </a:defRPr>
            </a:lvl2pPr>
            <a:lvl3pPr marL="914400" indent="0" algn="ctr">
              <a:buNone/>
              <a:defRPr sz="5000">
                <a:latin typeface="Arial Narrow" pitchFamily="34" charset="0"/>
              </a:defRPr>
            </a:lvl3pPr>
            <a:lvl4pPr marL="1371600" indent="0" algn="ctr">
              <a:buNone/>
              <a:defRPr sz="5000">
                <a:latin typeface="Arial Narrow" pitchFamily="34" charset="0"/>
              </a:defRPr>
            </a:lvl4pPr>
            <a:lvl5pPr marL="1828800" indent="0" algn="ctr">
              <a:buNone/>
              <a:defRPr sz="5000">
                <a:latin typeface="Arial Narrow" pitchFamily="34" charset="0"/>
              </a:defRPr>
            </a:lvl5pPr>
            <a:lvl6pPr>
              <a:defRPr sz="1800"/>
            </a:lvl6pPr>
            <a:lvl7pPr>
              <a:defRPr sz="1800"/>
            </a:lvl7pPr>
            <a:lvl8pPr>
              <a:defRPr sz="1800"/>
            </a:lvl8pPr>
            <a:lvl9pPr>
              <a:defRPr sz="1800"/>
            </a:lvl9pPr>
          </a:lstStyle>
          <a:p>
            <a:pPr lvl="0"/>
            <a:r>
              <a:rPr lang="fr-FR" noProof="0" dirty="0"/>
              <a:t>Click to </a:t>
            </a:r>
            <a:r>
              <a:rPr lang="fr-FR" noProof="0" dirty="0" err="1"/>
              <a:t>edit</a:t>
            </a:r>
            <a:r>
              <a:rPr lang="fr-FR" noProof="0" dirty="0"/>
              <a:t> Master </a:t>
            </a:r>
            <a:r>
              <a:rPr lang="fr-FR" noProof="0" dirty="0" err="1"/>
              <a:t>text</a:t>
            </a:r>
            <a:r>
              <a:rPr lang="fr-FR" noProof="0" dirty="0"/>
              <a:t> styles</a:t>
            </a:r>
          </a:p>
        </p:txBody>
      </p:sp>
      <p:sp>
        <p:nvSpPr>
          <p:cNvPr id="9" name="Content Placeholder 3"/>
          <p:cNvSpPr>
            <a:spLocks noGrp="1"/>
          </p:cNvSpPr>
          <p:nvPr>
            <p:ph sz="half" idx="2"/>
          </p:nvPr>
        </p:nvSpPr>
        <p:spPr>
          <a:xfrm>
            <a:off x="11562" y="5949280"/>
            <a:ext cx="8232846" cy="922311"/>
          </a:xfrm>
          <a:prstGeom prst="rect">
            <a:avLst/>
          </a:prstGeom>
        </p:spPr>
        <p:txBody>
          <a:bodyPr>
            <a:noAutofit/>
          </a:bodyPr>
          <a:lstStyle>
            <a:lvl1pPr marL="0" indent="0" algn="ctr">
              <a:buNone/>
              <a:defRPr sz="5000" b="1" i="1">
                <a:solidFill>
                  <a:srgbClr val="FFFF00"/>
                </a:solidFill>
                <a:latin typeface="Arial Narrow" pitchFamily="34" charset="0"/>
              </a:defRPr>
            </a:lvl1pPr>
            <a:lvl2pPr marL="457200" indent="0" algn="ctr">
              <a:buNone/>
              <a:defRPr sz="5000" b="1" i="1">
                <a:latin typeface="Arial Narrow" pitchFamily="34" charset="0"/>
              </a:defRPr>
            </a:lvl2pPr>
            <a:lvl3pPr marL="914400" indent="0" algn="ctr">
              <a:buNone/>
              <a:defRPr sz="5000" b="1" i="1">
                <a:latin typeface="Arial Narrow" pitchFamily="34" charset="0"/>
              </a:defRPr>
            </a:lvl3pPr>
            <a:lvl4pPr marL="1371600" indent="0" algn="ctr">
              <a:buNone/>
              <a:defRPr sz="5000" b="1" i="1">
                <a:latin typeface="Arial Narrow" pitchFamily="34" charset="0"/>
              </a:defRPr>
            </a:lvl4pPr>
            <a:lvl5pPr marL="1828800" indent="0" algn="ctr">
              <a:buNone/>
              <a:defRPr sz="5000" b="1" i="1">
                <a:latin typeface="Arial Narrow" pitchFamily="34" charset="0"/>
              </a:defRPr>
            </a:lvl5pPr>
            <a:lvl6pPr>
              <a:defRPr sz="1800"/>
            </a:lvl6pPr>
            <a:lvl7pPr>
              <a:defRPr sz="1800"/>
            </a:lvl7pPr>
            <a:lvl8pPr>
              <a:defRPr sz="1800"/>
            </a:lvl8pPr>
            <a:lvl9pPr>
              <a:defRPr sz="1800"/>
            </a:lvl9pPr>
          </a:lstStyle>
          <a:p>
            <a:pPr lvl="0"/>
            <a:r>
              <a:rPr lang="fr-FR" noProof="0" dirty="0"/>
              <a:t>Click to </a:t>
            </a:r>
            <a:r>
              <a:rPr lang="fr-FR" noProof="0" dirty="0" err="1"/>
              <a:t>edit</a:t>
            </a:r>
            <a:r>
              <a:rPr lang="fr-FR" noProof="0" dirty="0"/>
              <a:t> Master </a:t>
            </a:r>
            <a:r>
              <a:rPr lang="fr-FR" noProof="0" dirty="0" err="1"/>
              <a:t>text</a:t>
            </a:r>
            <a:r>
              <a:rPr lang="fr-FR" noProof="0" dirty="0"/>
              <a:t> styles</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4408" y="5948838"/>
            <a:ext cx="899592" cy="909162"/>
          </a:xfrm>
          <a:prstGeom prst="rect">
            <a:avLst/>
          </a:prstGeom>
        </p:spPr>
      </p:pic>
    </p:spTree>
    <p:extLst>
      <p:ext uri="{BB962C8B-B14F-4D97-AF65-F5344CB8AC3E}">
        <p14:creationId xmlns:p14="http://schemas.microsoft.com/office/powerpoint/2010/main" val="324614656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1000"/>
                                        <p:tgtEl>
                                          <p:spTgt spid="8">
                                            <p:txEl>
                                              <p:pRg st="0" end="0"/>
                                            </p:txEl>
                                          </p:spTgt>
                                        </p:tgtEl>
                                      </p:cBhvr>
                                    </p:animEffect>
                                    <p:anim calcmode="lin" valueType="num">
                                      <p:cBhvr>
                                        <p:cTn id="13"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heel(1)">
                                      <p:cBhvr>
                                        <p:cTn id="19"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tmplLst>
          <p:tmpl lvl="1">
            <p:tnLst>
              <p:par>
                <p:cTn presetID="42"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1000"/>
                        <p:tgtEl>
                          <p:spTgt spid="8"/>
                        </p:tgtEl>
                      </p:cBhvr>
                    </p:animEffect>
                    <p:anim calcmode="lin" valueType="num">
                      <p:cBhvr>
                        <p:cTn dur="1000" fill="hold"/>
                        <p:tgtEl>
                          <p:spTgt spid="8"/>
                        </p:tgtEl>
                        <p:attrNameLst>
                          <p:attrName>ppt_x</p:attrName>
                        </p:attrNameLst>
                      </p:cBhvr>
                      <p:tavLst>
                        <p:tav tm="0">
                          <p:val>
                            <p:strVal val="#ppt_x"/>
                          </p:val>
                        </p:tav>
                        <p:tav tm="100000">
                          <p:val>
                            <p:strVal val="#ppt_x"/>
                          </p:val>
                        </p:tav>
                      </p:tavLst>
                    </p:anim>
                    <p:anim calcmode="lin" valueType="num">
                      <p:cBhvr>
                        <p:cTn dur="10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21" presetClass="entr" presetSubtype="1"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heel(1)">
                      <p:cBhvr>
                        <p:cTn dur="2000"/>
                        <p:tgtEl>
                          <p:spTgt spid="9"/>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3474754"/>
      </p:ext>
    </p:extLst>
  </p:cSld>
  <p:clrMap bg1="dk1" tx1="lt1" bg2="dk2" tx2="lt2" accent1="accent1" accent2="accent2" accent3="accent3" accent4="accent4" accent5="accent5" accent6="accent6" hlink="hlink" folHlink="folHlink"/>
  <p:sldLayoutIdLst>
    <p:sldLayoutId id="2147483652" r:id="rId1"/>
    <p:sldLayoutId id="2147483649" r:id="rId2"/>
  </p:sldLayoutIdLst>
  <p:transition spd="slow">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0" y="620688"/>
            <a:ext cx="9144000" cy="6237312"/>
          </a:xfrm>
        </p:spPr>
      </p:pic>
    </p:spTree>
    <p:extLst>
      <p:ext uri="{BB962C8B-B14F-4D97-AF65-F5344CB8AC3E}">
        <p14:creationId xmlns:p14="http://schemas.microsoft.com/office/powerpoint/2010/main" val="2347257143"/>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 d’espoir</a:t>
            </a:r>
          </a:p>
        </p:txBody>
      </p:sp>
      <p:sp>
        <p:nvSpPr>
          <p:cNvPr id="3" name="Content Placeholder 2"/>
          <p:cNvSpPr>
            <a:spLocks noGrp="1"/>
          </p:cNvSpPr>
          <p:nvPr>
            <p:ph sz="half" idx="1"/>
          </p:nvPr>
        </p:nvSpPr>
        <p:spPr>
          <a:xfrm>
            <a:off x="0" y="1196752"/>
            <a:ext cx="9144000" cy="4752528"/>
          </a:xfrm>
        </p:spPr>
        <p:txBody>
          <a:bodyPr/>
          <a:lstStyle/>
          <a:p>
            <a:r>
              <a:rPr lang="fr-FR" dirty="0">
                <a:latin typeface="Arial" pitchFamily="34" charset="0"/>
                <a:cs typeface="Arial" pitchFamily="34" charset="0"/>
              </a:rPr>
              <a:t>« Le Fils de l'homme est venu chercher et </a:t>
            </a:r>
            <a:r>
              <a:rPr lang="fr-FR" b="1" i="1" u="sng" dirty="0">
                <a:latin typeface="Arial" pitchFamily="34" charset="0"/>
                <a:cs typeface="Arial" pitchFamily="34" charset="0"/>
              </a:rPr>
              <a:t>sauver</a:t>
            </a:r>
            <a:r>
              <a:rPr lang="fr-FR" dirty="0">
                <a:latin typeface="Arial" pitchFamily="34" charset="0"/>
                <a:cs typeface="Arial" pitchFamily="34" charset="0"/>
              </a:rPr>
              <a:t> ce qui était perdu. » </a:t>
            </a:r>
            <a:r>
              <a:rPr lang="fr-FR" b="1" i="1" dirty="0">
                <a:solidFill>
                  <a:srgbClr val="00FF00"/>
                </a:solidFill>
                <a:latin typeface="Arial" pitchFamily="34" charset="0"/>
                <a:cs typeface="Arial" pitchFamily="34" charset="0"/>
              </a:rPr>
              <a:t> Luc 19v10</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Dieu vous cherche.</a:t>
            </a:r>
          </a:p>
        </p:txBody>
      </p:sp>
    </p:spTree>
    <p:extLst>
      <p:ext uri="{BB962C8B-B14F-4D97-AF65-F5344CB8AC3E}">
        <p14:creationId xmlns:p14="http://schemas.microsoft.com/office/powerpoint/2010/main" val="2179528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 merveilleuse</a:t>
            </a:r>
          </a:p>
        </p:txBody>
      </p:sp>
      <p:sp>
        <p:nvSpPr>
          <p:cNvPr id="3" name="Content Placeholder 2"/>
          <p:cNvSpPr>
            <a:spLocks noGrp="1"/>
          </p:cNvSpPr>
          <p:nvPr>
            <p:ph sz="half" idx="1"/>
          </p:nvPr>
        </p:nvSpPr>
        <p:spPr>
          <a:xfrm>
            <a:off x="0" y="1196752"/>
            <a:ext cx="9144000" cy="4752528"/>
          </a:xfrm>
        </p:spPr>
        <p:txBody>
          <a:bodyPr>
            <a:normAutofit fontScale="92500"/>
          </a:bodyPr>
          <a:lstStyle/>
          <a:p>
            <a:r>
              <a:rPr lang="fr-FR" dirty="0">
                <a:latin typeface="Arial" pitchFamily="34" charset="0"/>
                <a:cs typeface="Arial" pitchFamily="34" charset="0"/>
              </a:rPr>
              <a:t>« Il était blessé </a:t>
            </a:r>
            <a:r>
              <a:rPr lang="fr-FR" b="1" i="1" u="sng" dirty="0">
                <a:latin typeface="Arial" pitchFamily="34" charset="0"/>
                <a:cs typeface="Arial" pitchFamily="34" charset="0"/>
              </a:rPr>
              <a:t>pour</a:t>
            </a:r>
            <a:r>
              <a:rPr lang="fr-FR" dirty="0">
                <a:latin typeface="Arial" pitchFamily="34" charset="0"/>
                <a:cs typeface="Arial" pitchFamily="34" charset="0"/>
              </a:rPr>
              <a:t> nos péchés, brisé </a:t>
            </a:r>
            <a:r>
              <a:rPr lang="fr-FR" b="1" i="1" u="sng" dirty="0">
                <a:latin typeface="Arial" pitchFamily="34" charset="0"/>
                <a:cs typeface="Arial" pitchFamily="34" charset="0"/>
              </a:rPr>
              <a:t>pour</a:t>
            </a:r>
            <a:r>
              <a:rPr lang="fr-FR" dirty="0">
                <a:latin typeface="Arial" pitchFamily="34" charset="0"/>
                <a:cs typeface="Arial" pitchFamily="34" charset="0"/>
              </a:rPr>
              <a:t> nos iniquités; le châtiment qui nous donne la paix est tombé sur lui, et c'est </a:t>
            </a:r>
            <a:r>
              <a:rPr lang="fr-FR" b="1" i="1" u="sng" dirty="0">
                <a:latin typeface="Arial" pitchFamily="34" charset="0"/>
                <a:cs typeface="Arial" pitchFamily="34" charset="0"/>
              </a:rPr>
              <a:t>par</a:t>
            </a:r>
            <a:r>
              <a:rPr lang="fr-FR" dirty="0">
                <a:latin typeface="Arial" pitchFamily="34" charset="0"/>
                <a:cs typeface="Arial" pitchFamily="34" charset="0"/>
              </a:rPr>
              <a:t> ses meurtrissures que nous sommes guéris. »  </a:t>
            </a:r>
            <a:r>
              <a:rPr lang="fr-FR" b="1" i="1" dirty="0">
                <a:solidFill>
                  <a:srgbClr val="00FF00"/>
                </a:solidFill>
                <a:latin typeface="Arial" pitchFamily="34" charset="0"/>
                <a:cs typeface="Arial" pitchFamily="34" charset="0"/>
              </a:rPr>
              <a:t>Esaïe 53v5</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Jésus a pris notre place.</a:t>
            </a:r>
          </a:p>
        </p:txBody>
      </p:sp>
    </p:spTree>
    <p:extLst>
      <p:ext uri="{BB962C8B-B14F-4D97-AF65-F5344CB8AC3E}">
        <p14:creationId xmlns:p14="http://schemas.microsoft.com/office/powerpoint/2010/main" val="32457580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 puissante</a:t>
            </a:r>
          </a:p>
        </p:txBody>
      </p:sp>
      <p:sp>
        <p:nvSpPr>
          <p:cNvPr id="3" name="Content Placeholder 2"/>
          <p:cNvSpPr>
            <a:spLocks noGrp="1"/>
          </p:cNvSpPr>
          <p:nvPr>
            <p:ph sz="half" idx="1"/>
          </p:nvPr>
        </p:nvSpPr>
        <p:spPr>
          <a:xfrm>
            <a:off x="0" y="1196752"/>
            <a:ext cx="9144000" cy="4752528"/>
          </a:xfrm>
        </p:spPr>
        <p:txBody>
          <a:bodyPr>
            <a:normAutofit/>
          </a:bodyPr>
          <a:lstStyle/>
          <a:p>
            <a:r>
              <a:rPr lang="fr-FR" dirty="0">
                <a:latin typeface="Arial" pitchFamily="34" charset="0"/>
                <a:cs typeface="Arial" pitchFamily="34" charset="0"/>
              </a:rPr>
              <a:t> « Le </a:t>
            </a:r>
            <a:r>
              <a:rPr lang="fr-FR" b="1" i="1" u="sng" dirty="0">
                <a:latin typeface="Arial" pitchFamily="34" charset="0"/>
                <a:cs typeface="Arial" pitchFamily="34" charset="0"/>
              </a:rPr>
              <a:t>sang</a:t>
            </a:r>
            <a:r>
              <a:rPr lang="fr-FR" dirty="0">
                <a:latin typeface="Arial" pitchFamily="34" charset="0"/>
                <a:cs typeface="Arial" pitchFamily="34" charset="0"/>
              </a:rPr>
              <a:t> de Jésus son Fils nous purifie de tout péché. »    </a:t>
            </a:r>
            <a:r>
              <a:rPr lang="fr-FR" b="1" i="1" dirty="0">
                <a:solidFill>
                  <a:srgbClr val="00FF00"/>
                </a:solidFill>
                <a:latin typeface="Arial" pitchFamily="34" charset="0"/>
                <a:cs typeface="Arial" pitchFamily="34" charset="0"/>
              </a:rPr>
              <a:t>1 Jean 1v7</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Racheté par Son sang !</a:t>
            </a:r>
          </a:p>
        </p:txBody>
      </p:sp>
    </p:spTree>
    <p:extLst>
      <p:ext uri="{BB962C8B-B14F-4D97-AF65-F5344CB8AC3E}">
        <p14:creationId xmlns:p14="http://schemas.microsoft.com/office/powerpoint/2010/main" val="15442825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Vérités rassurantes</a:t>
            </a:r>
          </a:p>
        </p:txBody>
      </p:sp>
      <p:sp>
        <p:nvSpPr>
          <p:cNvPr id="3" name="Content Placeholder 2"/>
          <p:cNvSpPr>
            <a:spLocks noGrp="1"/>
          </p:cNvSpPr>
          <p:nvPr>
            <p:ph sz="half" idx="1"/>
          </p:nvPr>
        </p:nvSpPr>
        <p:spPr>
          <a:xfrm>
            <a:off x="0" y="1196752"/>
            <a:ext cx="9144000" cy="4752528"/>
          </a:xfrm>
        </p:spPr>
        <p:txBody>
          <a:bodyPr/>
          <a:lstStyle/>
          <a:p>
            <a:r>
              <a:rPr lang="fr-FR" dirty="0">
                <a:latin typeface="Arial" pitchFamily="34" charset="0"/>
                <a:cs typeface="Arial" pitchFamily="34" charset="0"/>
              </a:rPr>
              <a:t>« </a:t>
            </a:r>
            <a:r>
              <a:rPr lang="fr-FR" b="1" i="1" u="sng" dirty="0">
                <a:latin typeface="Arial" pitchFamily="34" charset="0"/>
                <a:cs typeface="Arial" pitchFamily="34" charset="0"/>
              </a:rPr>
              <a:t>Christ est ressuscité</a:t>
            </a:r>
            <a:r>
              <a:rPr lang="fr-FR" dirty="0">
                <a:latin typeface="Arial" pitchFamily="34" charset="0"/>
                <a:cs typeface="Arial" pitchFamily="34" charset="0"/>
              </a:rPr>
              <a:t> des morts, il est les prémices de ceux qui sont morts. »              </a:t>
            </a:r>
            <a:r>
              <a:rPr lang="fr-FR" b="1" i="1" dirty="0">
                <a:solidFill>
                  <a:srgbClr val="00FF00"/>
                </a:solidFill>
                <a:latin typeface="Arial" pitchFamily="34" charset="0"/>
                <a:cs typeface="Arial" pitchFamily="34" charset="0"/>
              </a:rPr>
              <a:t>1 Corinthiens 15v20</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Il revient pour les siens.</a:t>
            </a:r>
          </a:p>
        </p:txBody>
      </p:sp>
    </p:spTree>
    <p:extLst>
      <p:ext uri="{BB962C8B-B14F-4D97-AF65-F5344CB8AC3E}">
        <p14:creationId xmlns:p14="http://schemas.microsoft.com/office/powerpoint/2010/main" val="15008559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Revoir, réagir et revenir :</a:t>
            </a:r>
          </a:p>
        </p:txBody>
      </p:sp>
      <p:sp>
        <p:nvSpPr>
          <p:cNvPr id="3" name="Content Placeholder 2"/>
          <p:cNvSpPr>
            <a:spLocks noGrp="1"/>
          </p:cNvSpPr>
          <p:nvPr>
            <p:ph sz="half" idx="1"/>
          </p:nvPr>
        </p:nvSpPr>
        <p:spPr/>
        <p:txBody>
          <a:bodyPr numCol="2">
            <a:normAutofit/>
          </a:bodyPr>
          <a:lstStyle/>
          <a:p>
            <a:pPr marL="685800" indent="-685800" algn="l">
              <a:buClr>
                <a:srgbClr val="FFC000"/>
              </a:buClr>
              <a:buFont typeface="Wingdings" panose="05000000000000000000" pitchFamily="2" charset="2"/>
              <a:buChar char="Ø"/>
            </a:pPr>
            <a:r>
              <a:rPr lang="fr-FR" sz="3600" dirty="0"/>
              <a:t>Christ est Dieu.</a:t>
            </a:r>
          </a:p>
          <a:p>
            <a:pPr marL="685800" indent="-685800" algn="l">
              <a:buClr>
                <a:srgbClr val="FFC000"/>
              </a:buClr>
              <a:buFont typeface="Wingdings" panose="05000000000000000000" pitchFamily="2" charset="2"/>
              <a:buChar char="Ø"/>
            </a:pPr>
            <a:r>
              <a:rPr lang="fr-FR" sz="3600" dirty="0"/>
              <a:t>Il est mort à cause de nos péchés.</a:t>
            </a:r>
          </a:p>
          <a:p>
            <a:pPr marL="685800" indent="-685800" algn="l">
              <a:buClr>
                <a:srgbClr val="FFC000"/>
              </a:buClr>
              <a:buFont typeface="Wingdings" panose="05000000000000000000" pitchFamily="2" charset="2"/>
              <a:buChar char="Ø"/>
            </a:pPr>
            <a:r>
              <a:rPr lang="fr-FR" sz="3600" dirty="0"/>
              <a:t>C’est le seul Sauveur.</a:t>
            </a:r>
          </a:p>
          <a:p>
            <a:pPr marL="685800" indent="-685800" algn="l">
              <a:buClr>
                <a:srgbClr val="FFC000"/>
              </a:buClr>
              <a:buFont typeface="Wingdings" panose="05000000000000000000" pitchFamily="2" charset="2"/>
              <a:buChar char="Ø"/>
            </a:pPr>
            <a:r>
              <a:rPr lang="fr-FR" sz="3600" dirty="0"/>
              <a:t>Il y aura un jugement.</a:t>
            </a:r>
          </a:p>
          <a:p>
            <a:pPr marL="685800" indent="-685800" algn="l">
              <a:buClr>
                <a:srgbClr val="FFC000"/>
              </a:buClr>
              <a:buFont typeface="Wingdings" panose="05000000000000000000" pitchFamily="2" charset="2"/>
              <a:buChar char="Ø"/>
            </a:pPr>
            <a:r>
              <a:rPr lang="fr-FR" sz="3600" dirty="0"/>
              <a:t>Les bonnes œuvres n’effacent pas le mal.</a:t>
            </a:r>
          </a:p>
          <a:p>
            <a:pPr marL="685800" indent="-685800" algn="l">
              <a:buClr>
                <a:srgbClr val="FFC000"/>
              </a:buClr>
              <a:buFont typeface="Wingdings" panose="05000000000000000000" pitchFamily="2" charset="2"/>
              <a:buChar char="Ø"/>
            </a:pPr>
            <a:r>
              <a:rPr lang="fr-FR" sz="3600" dirty="0"/>
              <a:t>Tous sont pécheurs.</a:t>
            </a:r>
          </a:p>
          <a:p>
            <a:pPr marL="685800" indent="-685800" algn="l">
              <a:buClr>
                <a:srgbClr val="FFC000"/>
              </a:buClr>
              <a:buFont typeface="Wingdings" panose="05000000000000000000" pitchFamily="2" charset="2"/>
              <a:buChar char="Ø"/>
            </a:pPr>
            <a:r>
              <a:rPr lang="fr-FR" sz="3600" dirty="0"/>
              <a:t>Il a pris le premier pas.</a:t>
            </a:r>
          </a:p>
          <a:p>
            <a:pPr marL="685800" indent="-685800" algn="l">
              <a:buClr>
                <a:srgbClr val="FFC000"/>
              </a:buClr>
              <a:buFont typeface="Wingdings" panose="05000000000000000000" pitchFamily="2" charset="2"/>
              <a:buChar char="Ø"/>
            </a:pPr>
            <a:r>
              <a:rPr lang="fr-FR" sz="3600" dirty="0"/>
              <a:t>Il est mort à notre place sur la croix.</a:t>
            </a:r>
          </a:p>
          <a:p>
            <a:pPr marL="685800" indent="-685800" algn="l">
              <a:buClr>
                <a:srgbClr val="FFC000"/>
              </a:buClr>
              <a:buFont typeface="Wingdings" panose="05000000000000000000" pitchFamily="2" charset="2"/>
              <a:buChar char="Ø"/>
            </a:pPr>
            <a:r>
              <a:rPr lang="fr-FR" sz="3600" dirty="0"/>
              <a:t>Son sang est puissant.</a:t>
            </a:r>
          </a:p>
          <a:p>
            <a:pPr marL="685800" indent="-685800" algn="l">
              <a:buClr>
                <a:srgbClr val="FFC000"/>
              </a:buClr>
              <a:buFont typeface="Wingdings" panose="05000000000000000000" pitchFamily="2" charset="2"/>
              <a:buChar char="Ø"/>
            </a:pPr>
            <a:r>
              <a:rPr lang="fr-FR" sz="3600" dirty="0"/>
              <a:t>Par Sa résurrection Il est le garant de la vie éternelle pour tous ceux qui Le croient.</a:t>
            </a:r>
          </a:p>
        </p:txBody>
      </p:sp>
      <p:sp>
        <p:nvSpPr>
          <p:cNvPr id="4" name="Content Placeholder 3"/>
          <p:cNvSpPr>
            <a:spLocks noGrp="1"/>
          </p:cNvSpPr>
          <p:nvPr>
            <p:ph sz="half" idx="2"/>
          </p:nvPr>
        </p:nvSpPr>
        <p:spPr/>
        <p:txBody>
          <a:bodyPr/>
          <a:lstStyle/>
          <a:p>
            <a:r>
              <a:rPr lang="fr-FR" dirty="0"/>
              <a:t>www.AzBible.yolasite.com/fr</a:t>
            </a:r>
          </a:p>
        </p:txBody>
      </p:sp>
    </p:spTree>
    <p:extLst>
      <p:ext uri="{BB962C8B-B14F-4D97-AF65-F5344CB8AC3E}">
        <p14:creationId xmlns:p14="http://schemas.microsoft.com/office/powerpoint/2010/main" val="372974947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322514"/>
            <a:ext cx="9144000" cy="874238"/>
          </a:xfrm>
        </p:spPr>
        <p:txBody>
          <a:bodyPr>
            <a:noAutofit/>
          </a:bodyPr>
          <a:lstStyle/>
          <a:p>
            <a:r>
              <a:rPr lang="fr-FR" sz="4000" dirty="0">
                <a:solidFill>
                  <a:schemeClr val="tx1"/>
                </a:solidFill>
                <a:latin typeface="Arial" pitchFamily="34" charset="0"/>
                <a:cs typeface="Arial" pitchFamily="34" charset="0"/>
              </a:rPr>
              <a:t>A</a:t>
            </a:r>
            <a:r>
              <a:rPr lang="fr-FR" sz="4000" b="0" dirty="0">
                <a:latin typeface="Arial" pitchFamily="34" charset="0"/>
                <a:cs typeface="Arial" pitchFamily="34" charset="0"/>
              </a:rPr>
              <a:t>pprofondir la </a:t>
            </a:r>
            <a:r>
              <a:rPr lang="fr-FR" sz="4000" dirty="0">
                <a:solidFill>
                  <a:schemeClr val="tx1"/>
                </a:solidFill>
                <a:latin typeface="Arial" pitchFamily="34" charset="0"/>
                <a:cs typeface="Arial" pitchFamily="34" charset="0"/>
              </a:rPr>
              <a:t>B</a:t>
            </a:r>
            <a:r>
              <a:rPr lang="fr-FR" sz="4000" b="0" dirty="0">
                <a:latin typeface="Arial" pitchFamily="34" charset="0"/>
                <a:cs typeface="Arial" pitchFamily="34" charset="0"/>
              </a:rPr>
              <a:t>ible dans son </a:t>
            </a:r>
            <a:r>
              <a:rPr lang="fr-FR" sz="4000" dirty="0">
                <a:solidFill>
                  <a:schemeClr val="tx1"/>
                </a:solidFill>
                <a:latin typeface="Arial" pitchFamily="34" charset="0"/>
                <a:cs typeface="Arial" pitchFamily="34" charset="0"/>
              </a:rPr>
              <a:t>C</a:t>
            </a:r>
            <a:r>
              <a:rPr lang="fr-FR" sz="4000" b="0" dirty="0">
                <a:latin typeface="Arial" pitchFamily="34" charset="0"/>
                <a:cs typeface="Arial" pitchFamily="34" charset="0"/>
              </a:rPr>
              <a:t>ontexte</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Le Filet de Pêche</a:t>
            </a:r>
          </a:p>
        </p:txBody>
      </p:sp>
      <p:sp>
        <p:nvSpPr>
          <p:cNvPr id="7" name="Content Placeholder 6"/>
          <p:cNvSpPr>
            <a:spLocks noGrp="1"/>
          </p:cNvSpPr>
          <p:nvPr>
            <p:ph sz="half" idx="1"/>
          </p:nvPr>
        </p:nvSpPr>
        <p:spPr>
          <a:xfrm>
            <a:off x="0" y="1196752"/>
            <a:ext cx="9144000" cy="4752528"/>
          </a:xfrm>
        </p:spPr>
        <p:txBody>
          <a:bodyPr/>
          <a:lstStyle/>
          <a:p>
            <a:r>
              <a:rPr lang="fr-FR" dirty="0">
                <a:latin typeface="Arial" pitchFamily="34" charset="0"/>
                <a:cs typeface="Arial" pitchFamily="34" charset="0"/>
              </a:rPr>
              <a:t>« Simon Pierre monta dans la barque, et tira à terre </a:t>
            </a:r>
            <a:r>
              <a:rPr lang="fr-FR" b="1" i="1" u="sng" dirty="0">
                <a:latin typeface="Arial" pitchFamily="34" charset="0"/>
                <a:cs typeface="Arial" pitchFamily="34" charset="0"/>
              </a:rPr>
              <a:t>le filet</a:t>
            </a:r>
            <a:r>
              <a:rPr lang="fr-FR" dirty="0">
                <a:latin typeface="Arial" pitchFamily="34" charset="0"/>
                <a:cs typeface="Arial" pitchFamily="34" charset="0"/>
              </a:rPr>
              <a:t> plein de cent cinquante-trois grands poissons ;  et quoiqu'il y en eût tant, </a:t>
            </a:r>
            <a:r>
              <a:rPr lang="fr-FR" b="1" i="1" u="sng" dirty="0">
                <a:latin typeface="Arial" pitchFamily="34" charset="0"/>
                <a:cs typeface="Arial" pitchFamily="34" charset="0"/>
              </a:rPr>
              <a:t>le filet</a:t>
            </a:r>
            <a:r>
              <a:rPr lang="fr-FR" dirty="0">
                <a:latin typeface="Arial" pitchFamily="34" charset="0"/>
                <a:cs typeface="Arial" pitchFamily="34" charset="0"/>
              </a:rPr>
              <a:t> ne se rompit point. »  </a:t>
            </a:r>
            <a:r>
              <a:rPr lang="fr-FR" b="1" i="1" dirty="0">
                <a:solidFill>
                  <a:srgbClr val="00FF00"/>
                </a:solidFill>
                <a:latin typeface="Arial" pitchFamily="34" charset="0"/>
                <a:cs typeface="Arial" pitchFamily="34" charset="0"/>
              </a:rPr>
              <a:t>Jean 21v11</a:t>
            </a:r>
          </a:p>
        </p:txBody>
      </p:sp>
    </p:spTree>
    <p:extLst>
      <p:ext uri="{BB962C8B-B14F-4D97-AF65-F5344CB8AC3E}">
        <p14:creationId xmlns:p14="http://schemas.microsoft.com/office/powerpoint/2010/main" val="5907292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heel(1)">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40767"/>
            <a:ext cx="9144000" cy="4608513"/>
          </a:xfrm>
          <a:prstGeom prst="rect">
            <a:avLst/>
          </a:prstGeom>
        </p:spPr>
      </p:pic>
      <p:sp>
        <p:nvSpPr>
          <p:cNvPr id="2" name="Title 1"/>
          <p:cNvSpPr>
            <a:spLocks noGrp="1"/>
          </p:cNvSpPr>
          <p:nvPr>
            <p:ph type="title"/>
          </p:nvPr>
        </p:nvSpPr>
        <p:spPr>
          <a:xfrm>
            <a:off x="0" y="322514"/>
            <a:ext cx="9144000" cy="933080"/>
          </a:xfrm>
        </p:spPr>
        <p:txBody>
          <a:bodyPr/>
          <a:lstStyle/>
          <a:p>
            <a:r>
              <a:rPr lang="fr-FR" dirty="0">
                <a:latin typeface="Arial" pitchFamily="34" charset="0"/>
                <a:cs typeface="Arial" pitchFamily="34" charset="0"/>
              </a:rPr>
              <a:t>Il y a toutes sortes de filets.</a:t>
            </a:r>
          </a:p>
        </p:txBody>
      </p:sp>
      <p:sp>
        <p:nvSpPr>
          <p:cNvPr id="3" name="Content Placeholder 2"/>
          <p:cNvSpPr>
            <a:spLocks noGrp="1"/>
          </p:cNvSpPr>
          <p:nvPr>
            <p:ph sz="half" idx="1"/>
          </p:nvPr>
        </p:nvSpPr>
        <p:spPr>
          <a:xfrm>
            <a:off x="0" y="1196752"/>
            <a:ext cx="9144000" cy="4752528"/>
          </a:xfrm>
        </p:spPr>
        <p:txBody>
          <a:bodyPr>
            <a:normAutofit lnSpcReduction="10000"/>
          </a:bodyPr>
          <a:lstStyle/>
          <a:p>
            <a:r>
              <a:rPr lang="fr-FR" dirty="0">
                <a:latin typeface="Arial" pitchFamily="34" charset="0"/>
                <a:cs typeface="Arial" pitchFamily="34" charset="0"/>
              </a:rPr>
              <a:t>« Un homme qui flatte son prochain Tend un </a:t>
            </a:r>
            <a:r>
              <a:rPr lang="fr-FR" b="1" i="1" u="sng" dirty="0">
                <a:latin typeface="Arial" pitchFamily="34" charset="0"/>
                <a:cs typeface="Arial" pitchFamily="34" charset="0"/>
              </a:rPr>
              <a:t>filet</a:t>
            </a:r>
            <a:r>
              <a:rPr lang="fr-FR" dirty="0">
                <a:latin typeface="Arial" pitchFamily="34" charset="0"/>
                <a:cs typeface="Arial" pitchFamily="34" charset="0"/>
              </a:rPr>
              <a:t> sous ses pas. »  </a:t>
            </a:r>
            <a:r>
              <a:rPr lang="fr-FR" b="1" i="1" dirty="0">
                <a:solidFill>
                  <a:srgbClr val="00FF00"/>
                </a:solidFill>
                <a:latin typeface="Arial" pitchFamily="34" charset="0"/>
                <a:cs typeface="Arial" pitchFamily="34" charset="0"/>
              </a:rPr>
              <a:t>Proverbes 29v5</a:t>
            </a:r>
          </a:p>
          <a:p>
            <a:r>
              <a:rPr lang="fr-FR" dirty="0">
                <a:latin typeface="Arial" pitchFamily="34" charset="0"/>
                <a:cs typeface="Arial" pitchFamily="34" charset="0"/>
              </a:rPr>
              <a:t>« …ne pas tomber dans l'opprobre et dans les </a:t>
            </a:r>
            <a:r>
              <a:rPr lang="fr-FR" b="1" i="1" u="sng" dirty="0">
                <a:latin typeface="Arial" pitchFamily="34" charset="0"/>
                <a:cs typeface="Arial" pitchFamily="34" charset="0"/>
              </a:rPr>
              <a:t>pièges</a:t>
            </a:r>
            <a:r>
              <a:rPr lang="fr-FR" dirty="0">
                <a:latin typeface="Arial" pitchFamily="34" charset="0"/>
                <a:cs typeface="Arial" pitchFamily="34" charset="0"/>
              </a:rPr>
              <a:t> du diable.  </a:t>
            </a:r>
            <a:r>
              <a:rPr lang="fr-FR" b="1" i="1" dirty="0">
                <a:solidFill>
                  <a:srgbClr val="00FF00"/>
                </a:solidFill>
                <a:latin typeface="Arial" pitchFamily="34" charset="0"/>
                <a:cs typeface="Arial" pitchFamily="34" charset="0"/>
              </a:rPr>
              <a:t>1 Timothée 3v7</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Evitons les filets pièges.</a:t>
            </a:r>
          </a:p>
        </p:txBody>
      </p:sp>
    </p:spTree>
    <p:extLst>
      <p:ext uri="{BB962C8B-B14F-4D97-AF65-F5344CB8AC3E}">
        <p14:creationId xmlns:p14="http://schemas.microsoft.com/office/powerpoint/2010/main" val="27566743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Notre filet de pêche est petit.</a:t>
            </a:r>
          </a:p>
        </p:txBody>
      </p:sp>
      <p:sp>
        <p:nvSpPr>
          <p:cNvPr id="3" name="Content Placeholder 2"/>
          <p:cNvSpPr>
            <a:spLocks noGrp="1"/>
          </p:cNvSpPr>
          <p:nvPr>
            <p:ph sz="half" idx="1"/>
          </p:nvPr>
        </p:nvSpPr>
        <p:spPr>
          <a:xfrm>
            <a:off x="0" y="1196752"/>
            <a:ext cx="9144000" cy="4752528"/>
          </a:xfrm>
        </p:spPr>
        <p:txBody>
          <a:bodyPr/>
          <a:lstStyle/>
          <a:p>
            <a:r>
              <a:rPr lang="fr-FR" dirty="0">
                <a:latin typeface="Arial" pitchFamily="34" charset="0"/>
                <a:cs typeface="Arial" pitchFamily="34" charset="0"/>
              </a:rPr>
              <a:t>« Lorsqu'il eut cessé de parler, il dit à Simon: Avance en pleine eau, et jetez </a:t>
            </a:r>
            <a:r>
              <a:rPr lang="fr-FR" b="1" i="1" u="sng" dirty="0">
                <a:latin typeface="Arial" pitchFamily="34" charset="0"/>
                <a:cs typeface="Arial" pitchFamily="34" charset="0"/>
              </a:rPr>
              <a:t>vos filets</a:t>
            </a:r>
            <a:r>
              <a:rPr lang="fr-FR" b="1" dirty="0">
                <a:latin typeface="Arial" pitchFamily="34" charset="0"/>
                <a:cs typeface="Arial" pitchFamily="34" charset="0"/>
              </a:rPr>
              <a:t> </a:t>
            </a:r>
            <a:r>
              <a:rPr lang="fr-FR" dirty="0">
                <a:latin typeface="Arial" pitchFamily="34" charset="0"/>
                <a:cs typeface="Arial" pitchFamily="34" charset="0"/>
              </a:rPr>
              <a:t>pour pêcher. »  </a:t>
            </a:r>
            <a:r>
              <a:rPr lang="fr-FR" b="1" i="1" dirty="0">
                <a:solidFill>
                  <a:srgbClr val="00FF00"/>
                </a:solidFill>
                <a:latin typeface="Arial" pitchFamily="34" charset="0"/>
                <a:cs typeface="Arial" pitchFamily="34" charset="0"/>
              </a:rPr>
              <a:t>Luc 5v4</a:t>
            </a:r>
          </a:p>
        </p:txBody>
      </p:sp>
      <p:sp>
        <p:nvSpPr>
          <p:cNvPr id="4" name="Content Placeholder 3"/>
          <p:cNvSpPr>
            <a:spLocks noGrp="1"/>
          </p:cNvSpPr>
          <p:nvPr>
            <p:ph sz="half" idx="2"/>
          </p:nvPr>
        </p:nvSpPr>
        <p:spPr/>
        <p:txBody>
          <a:bodyPr/>
          <a:lstStyle/>
          <a:p>
            <a:r>
              <a:rPr lang="fr-FR" sz="4400" dirty="0">
                <a:latin typeface="Arial" pitchFamily="34" charset="0"/>
                <a:cs typeface="Arial" pitchFamily="34" charset="0"/>
              </a:rPr>
              <a:t>Evitons les grands discours.</a:t>
            </a:r>
          </a:p>
        </p:txBody>
      </p:sp>
    </p:spTree>
    <p:extLst>
      <p:ext uri="{BB962C8B-B14F-4D97-AF65-F5344CB8AC3E}">
        <p14:creationId xmlns:p14="http://schemas.microsoft.com/office/powerpoint/2010/main" val="17787973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normAutofit/>
          </a:bodyPr>
          <a:lstStyle/>
          <a:p>
            <a:r>
              <a:rPr lang="fr-FR" sz="4900" dirty="0">
                <a:latin typeface="Arial" pitchFamily="34" charset="0"/>
                <a:cs typeface="Arial" pitchFamily="34" charset="0"/>
              </a:rPr>
              <a:t>Quel est notre filet de pêche ?</a:t>
            </a:r>
          </a:p>
        </p:txBody>
      </p:sp>
      <p:sp>
        <p:nvSpPr>
          <p:cNvPr id="3" name="Content Placeholder 2"/>
          <p:cNvSpPr>
            <a:spLocks noGrp="1"/>
          </p:cNvSpPr>
          <p:nvPr>
            <p:ph sz="half" idx="1"/>
          </p:nvPr>
        </p:nvSpPr>
        <p:spPr>
          <a:xfrm>
            <a:off x="0" y="1196752"/>
            <a:ext cx="9144000" cy="4752528"/>
          </a:xfrm>
        </p:spPr>
        <p:txBody>
          <a:bodyPr>
            <a:normAutofit/>
          </a:bodyPr>
          <a:lstStyle/>
          <a:p>
            <a:r>
              <a:rPr lang="fr-FR" dirty="0">
                <a:latin typeface="Arial" pitchFamily="34" charset="0"/>
                <a:cs typeface="Arial" pitchFamily="34" charset="0"/>
              </a:rPr>
              <a:t>« Je vous ai enseigné </a:t>
            </a:r>
            <a:r>
              <a:rPr lang="fr-FR" b="1" i="1" u="sng" dirty="0">
                <a:latin typeface="Arial" pitchFamily="34" charset="0"/>
                <a:cs typeface="Arial" pitchFamily="34" charset="0"/>
              </a:rPr>
              <a:t>avant tout</a:t>
            </a:r>
            <a:r>
              <a:rPr lang="fr-FR" dirty="0">
                <a:latin typeface="Arial" pitchFamily="34" charset="0"/>
                <a:cs typeface="Arial" pitchFamily="34" charset="0"/>
              </a:rPr>
              <a:t>, comme je l'avais aussi reçu, que Christ est mort pour nos péchés, selon les Écritures. »  </a:t>
            </a:r>
            <a:r>
              <a:rPr lang="fr-FR" b="1" i="1" dirty="0">
                <a:solidFill>
                  <a:srgbClr val="00FF00"/>
                </a:solidFill>
                <a:latin typeface="Arial" pitchFamily="34" charset="0"/>
                <a:cs typeface="Arial" pitchFamily="34" charset="0"/>
              </a:rPr>
              <a:t>1 Cor. 15v3</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Vérités interconnectées</a:t>
            </a:r>
          </a:p>
        </p:txBody>
      </p:sp>
    </p:spTree>
    <p:extLst>
      <p:ext uri="{BB962C8B-B14F-4D97-AF65-F5344CB8AC3E}">
        <p14:creationId xmlns:p14="http://schemas.microsoft.com/office/powerpoint/2010/main" val="38180042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Vérités incontournables</a:t>
            </a: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fr-FR" dirty="0"/>
              <a:t>« Jésus lui dit: </a:t>
            </a:r>
            <a:r>
              <a:rPr lang="fr-FR" b="1" i="1" u="sng" dirty="0"/>
              <a:t>Je suis le chemin</a:t>
            </a:r>
            <a:r>
              <a:rPr lang="fr-FR" dirty="0"/>
              <a:t>, la vérité, et la vie.  Nul ne vient au Père que par moi. »</a:t>
            </a:r>
            <a:r>
              <a:rPr lang="fr-FR" b="1" i="1" dirty="0">
                <a:solidFill>
                  <a:srgbClr val="00FF00"/>
                </a:solidFill>
              </a:rPr>
              <a:t> </a:t>
            </a:r>
            <a:r>
              <a:rPr lang="en-US" b="1" i="1" dirty="0">
                <a:solidFill>
                  <a:srgbClr val="00FF00"/>
                </a:solidFill>
              </a:rPr>
              <a:t>Jean 14v6</a:t>
            </a:r>
          </a:p>
          <a:p>
            <a:r>
              <a:rPr lang="fr-FR" dirty="0"/>
              <a:t>« Il n'y a de salut en aucun autre; car il n'y a sous le ciel </a:t>
            </a:r>
            <a:r>
              <a:rPr lang="fr-FR" b="1" i="1" u="sng" dirty="0"/>
              <a:t>aucun autre nom</a:t>
            </a:r>
            <a:r>
              <a:rPr lang="fr-FR" dirty="0"/>
              <a:t> qui ait été donné parmi les hommes, par lequel nous devions être sauvés</a:t>
            </a:r>
            <a:r>
              <a:rPr lang="fr-FR" b="1" i="1" dirty="0">
                <a:solidFill>
                  <a:srgbClr val="00FF00"/>
                </a:solidFill>
              </a:rPr>
              <a:t>.</a:t>
            </a:r>
            <a:r>
              <a:rPr lang="fr-FR" dirty="0"/>
              <a:t> »</a:t>
            </a:r>
            <a:r>
              <a:rPr lang="fr-FR" b="1" i="1" dirty="0">
                <a:solidFill>
                  <a:srgbClr val="00FF00"/>
                </a:solidFill>
              </a:rPr>
              <a:t>  Actes 4v12</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Chaque fil est important.</a:t>
            </a:r>
          </a:p>
        </p:txBody>
      </p:sp>
    </p:spTree>
    <p:extLst>
      <p:ext uri="{BB962C8B-B14F-4D97-AF65-F5344CB8AC3E}">
        <p14:creationId xmlns:p14="http://schemas.microsoft.com/office/powerpoint/2010/main" val="15245568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Vérités éternelles</a:t>
            </a:r>
          </a:p>
        </p:txBody>
      </p:sp>
      <p:sp>
        <p:nvSpPr>
          <p:cNvPr id="3" name="Content Placeholder 2"/>
          <p:cNvSpPr>
            <a:spLocks noGrp="1"/>
          </p:cNvSpPr>
          <p:nvPr>
            <p:ph sz="half" idx="1"/>
          </p:nvPr>
        </p:nvSpPr>
        <p:spPr>
          <a:xfrm>
            <a:off x="0" y="1196752"/>
            <a:ext cx="9144000" cy="4752528"/>
          </a:xfrm>
        </p:spPr>
        <p:txBody>
          <a:bodyPr>
            <a:normAutofit fontScale="92500" lnSpcReduction="10000"/>
          </a:bodyPr>
          <a:lstStyle/>
          <a:p>
            <a:r>
              <a:rPr lang="fr-FR" dirty="0"/>
              <a:t>« Il est réservé aux hommes de mourir une seul fois, après quoi vient le </a:t>
            </a:r>
            <a:r>
              <a:rPr lang="fr-FR" b="1" i="1" u="sng" dirty="0"/>
              <a:t>jugement</a:t>
            </a:r>
            <a:r>
              <a:rPr lang="fr-FR" dirty="0"/>
              <a:t>. »  </a:t>
            </a:r>
            <a:r>
              <a:rPr lang="fr-FR" b="1" i="1" dirty="0">
                <a:solidFill>
                  <a:srgbClr val="00FF00"/>
                </a:solidFill>
              </a:rPr>
              <a:t>Hébreux 9v27</a:t>
            </a:r>
          </a:p>
          <a:p>
            <a:r>
              <a:rPr lang="fr-FR" dirty="0"/>
              <a:t>« Jésus nous a ordonné de prêcher au peuple et d'attester que c'est lui qui a été établi par Dieu </a:t>
            </a:r>
            <a:r>
              <a:rPr lang="fr-FR" b="1" i="1" u="sng" dirty="0"/>
              <a:t>juge</a:t>
            </a:r>
            <a:r>
              <a:rPr lang="fr-FR" dirty="0"/>
              <a:t> des vivants et des morts. »</a:t>
            </a:r>
            <a:r>
              <a:rPr lang="fr-FR" b="1" i="1" dirty="0">
                <a:solidFill>
                  <a:srgbClr val="00FF00"/>
                </a:solidFill>
              </a:rPr>
              <a:t>  Actes 10v42</a:t>
            </a:r>
          </a:p>
        </p:txBody>
      </p:sp>
      <p:sp>
        <p:nvSpPr>
          <p:cNvPr id="4" name="Content Placeholder 3"/>
          <p:cNvSpPr>
            <a:spLocks noGrp="1"/>
          </p:cNvSpPr>
          <p:nvPr>
            <p:ph sz="half" idx="2"/>
          </p:nvPr>
        </p:nvSpPr>
        <p:spPr/>
        <p:txBody>
          <a:bodyPr/>
          <a:lstStyle/>
          <a:p>
            <a:r>
              <a:rPr lang="fr-FR" sz="4400" dirty="0">
                <a:latin typeface="Arial" pitchFamily="34" charset="0"/>
                <a:cs typeface="Arial" pitchFamily="34" charset="0"/>
              </a:rPr>
              <a:t>N’ayons pas peur d’en parler.</a:t>
            </a:r>
          </a:p>
        </p:txBody>
      </p:sp>
    </p:spTree>
    <p:extLst>
      <p:ext uri="{BB962C8B-B14F-4D97-AF65-F5344CB8AC3E}">
        <p14:creationId xmlns:p14="http://schemas.microsoft.com/office/powerpoint/2010/main" val="19291813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6"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Vérités inconnues</a:t>
            </a:r>
          </a:p>
        </p:txBody>
      </p:sp>
      <p:sp>
        <p:nvSpPr>
          <p:cNvPr id="3" name="Content Placeholder 2"/>
          <p:cNvSpPr>
            <a:spLocks noGrp="1"/>
          </p:cNvSpPr>
          <p:nvPr>
            <p:ph sz="half" idx="1"/>
          </p:nvPr>
        </p:nvSpPr>
        <p:spPr>
          <a:xfrm>
            <a:off x="0" y="1196752"/>
            <a:ext cx="9144000" cy="4752528"/>
          </a:xfrm>
        </p:spPr>
        <p:txBody>
          <a:bodyPr>
            <a:normAutofit fontScale="92500" lnSpcReduction="20000"/>
          </a:bodyPr>
          <a:lstStyle/>
          <a:p>
            <a:r>
              <a:rPr lang="fr-FR" dirty="0">
                <a:latin typeface="Arial" pitchFamily="34" charset="0"/>
                <a:cs typeface="Arial" pitchFamily="34" charset="0"/>
              </a:rPr>
              <a:t>« Si le juste se détourne de sa justice et commet l'iniquité, s'il imite toutes les abominations du méchant, vivra-t-il ? </a:t>
            </a:r>
            <a:r>
              <a:rPr lang="fr-FR" b="1" i="1" u="sng" dirty="0">
                <a:latin typeface="Arial" pitchFamily="34" charset="0"/>
                <a:cs typeface="Arial" pitchFamily="34" charset="0"/>
              </a:rPr>
              <a:t>Toute sa justice sera oubliée</a:t>
            </a:r>
            <a:r>
              <a:rPr lang="fr-FR" dirty="0">
                <a:latin typeface="Arial" pitchFamily="34" charset="0"/>
                <a:cs typeface="Arial" pitchFamily="34" charset="0"/>
              </a:rPr>
              <a:t>, parce qu'il s'est livré à l'iniquité et au péché; à cause de cela, il mourra. » </a:t>
            </a:r>
            <a:r>
              <a:rPr lang="fr-FR" b="1" i="1" dirty="0">
                <a:solidFill>
                  <a:srgbClr val="00FF00"/>
                </a:solidFill>
                <a:latin typeface="Arial" pitchFamily="34" charset="0"/>
                <a:cs typeface="Arial" pitchFamily="34" charset="0"/>
              </a:rPr>
              <a:t>Ezéchiel 18v24</a:t>
            </a:r>
          </a:p>
        </p:txBody>
      </p:sp>
      <p:sp>
        <p:nvSpPr>
          <p:cNvPr id="4" name="Content Placeholder 3"/>
          <p:cNvSpPr>
            <a:spLocks noGrp="1"/>
          </p:cNvSpPr>
          <p:nvPr>
            <p:ph sz="half" idx="2"/>
          </p:nvPr>
        </p:nvSpPr>
        <p:spPr/>
        <p:txBody>
          <a:bodyPr/>
          <a:lstStyle/>
          <a:p>
            <a:r>
              <a:rPr lang="fr-FR" dirty="0">
                <a:latin typeface="Arial" pitchFamily="34" charset="0"/>
                <a:cs typeface="Arial" pitchFamily="34" charset="0"/>
              </a:rPr>
              <a:t>Le « salaire » du péché !</a:t>
            </a:r>
          </a:p>
        </p:txBody>
      </p:sp>
    </p:spTree>
    <p:extLst>
      <p:ext uri="{BB962C8B-B14F-4D97-AF65-F5344CB8AC3E}">
        <p14:creationId xmlns:p14="http://schemas.microsoft.com/office/powerpoint/2010/main" val="18081887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136" y="-92122"/>
            <a:ext cx="7020272" cy="7020272"/>
          </a:xfrm>
          <a:prstGeom prst="rect">
            <a:avLst/>
          </a:prstGeom>
        </p:spPr>
      </p:pic>
      <p:sp>
        <p:nvSpPr>
          <p:cNvPr id="2" name="Title 1"/>
          <p:cNvSpPr>
            <a:spLocks noGrp="1"/>
          </p:cNvSpPr>
          <p:nvPr>
            <p:ph type="title"/>
          </p:nvPr>
        </p:nvSpPr>
        <p:spPr>
          <a:xfrm>
            <a:off x="0" y="322514"/>
            <a:ext cx="9144000" cy="874238"/>
          </a:xfrm>
        </p:spPr>
        <p:txBody>
          <a:bodyPr/>
          <a:lstStyle/>
          <a:p>
            <a:r>
              <a:rPr lang="fr-FR" dirty="0">
                <a:latin typeface="Arial" pitchFamily="34" charset="0"/>
                <a:cs typeface="Arial" pitchFamily="34" charset="0"/>
              </a:rPr>
              <a:t>Vérités universelles</a:t>
            </a:r>
          </a:p>
        </p:txBody>
      </p:sp>
      <p:sp>
        <p:nvSpPr>
          <p:cNvPr id="3" name="Content Placeholder 2"/>
          <p:cNvSpPr>
            <a:spLocks noGrp="1"/>
          </p:cNvSpPr>
          <p:nvPr>
            <p:ph sz="half" idx="1"/>
          </p:nvPr>
        </p:nvSpPr>
        <p:spPr>
          <a:xfrm>
            <a:off x="0" y="1196752"/>
            <a:ext cx="9144000" cy="4752528"/>
          </a:xfrm>
        </p:spPr>
        <p:txBody>
          <a:bodyPr/>
          <a:lstStyle/>
          <a:p>
            <a:r>
              <a:rPr lang="fr-FR" dirty="0">
                <a:latin typeface="Arial" pitchFamily="34" charset="0"/>
                <a:cs typeface="Arial" pitchFamily="34" charset="0"/>
              </a:rPr>
              <a:t>« </a:t>
            </a:r>
            <a:r>
              <a:rPr lang="fr-FR" b="1" i="1" u="sng" dirty="0">
                <a:latin typeface="Arial" pitchFamily="34" charset="0"/>
                <a:cs typeface="Arial" pitchFamily="34" charset="0"/>
              </a:rPr>
              <a:t>Tous</a:t>
            </a:r>
            <a:r>
              <a:rPr lang="fr-FR" dirty="0">
                <a:latin typeface="Arial" pitchFamily="34" charset="0"/>
                <a:cs typeface="Arial" pitchFamily="34" charset="0"/>
              </a:rPr>
              <a:t> ont péché et sont privés de la gloire de Dieu. »  </a:t>
            </a:r>
            <a:r>
              <a:rPr lang="fr-FR" b="1" i="1" dirty="0">
                <a:solidFill>
                  <a:srgbClr val="00FF00"/>
                </a:solidFill>
                <a:latin typeface="Arial" pitchFamily="34" charset="0"/>
                <a:cs typeface="Arial" pitchFamily="34" charset="0"/>
              </a:rPr>
              <a:t>Romains 3v23</a:t>
            </a:r>
          </a:p>
        </p:txBody>
      </p:sp>
      <p:sp>
        <p:nvSpPr>
          <p:cNvPr id="4" name="Content Placeholder 3"/>
          <p:cNvSpPr>
            <a:spLocks noGrp="1"/>
          </p:cNvSpPr>
          <p:nvPr>
            <p:ph sz="half" idx="2"/>
          </p:nvPr>
        </p:nvSpPr>
        <p:spPr/>
        <p:txBody>
          <a:bodyPr/>
          <a:lstStyle/>
          <a:p>
            <a:r>
              <a:rPr lang="fr-FR" sz="4300" dirty="0">
                <a:latin typeface="Arial" pitchFamily="34" charset="0"/>
                <a:cs typeface="Arial" pitchFamily="34" charset="0"/>
              </a:rPr>
              <a:t>Nous sommes tous coupables.</a:t>
            </a:r>
          </a:p>
        </p:txBody>
      </p:sp>
    </p:spTree>
    <p:extLst>
      <p:ext uri="{BB962C8B-B14F-4D97-AF65-F5344CB8AC3E}">
        <p14:creationId xmlns:p14="http://schemas.microsoft.com/office/powerpoint/2010/main" val="18732634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1226</Words>
  <Application>Microsoft Office PowerPoint</Application>
  <PresentationFormat>On-screen Show (4:3)</PresentationFormat>
  <Paragraphs>172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Wingdings</vt:lpstr>
      <vt:lpstr>Office Theme</vt:lpstr>
      <vt:lpstr>PowerPoint Presentation</vt:lpstr>
      <vt:lpstr>Approfondir la Bible dans son Contexte</vt:lpstr>
      <vt:lpstr>Il y a toutes sortes de filets.</vt:lpstr>
      <vt:lpstr>Notre filet de pêche est petit.</vt:lpstr>
      <vt:lpstr>Quel est notre filet de pêche ?</vt:lpstr>
      <vt:lpstr>Vérités incontournables</vt:lpstr>
      <vt:lpstr>Vérités éternelles</vt:lpstr>
      <vt:lpstr>Vérités inconnues</vt:lpstr>
      <vt:lpstr>Vérités universelles</vt:lpstr>
      <vt:lpstr>Vérité d’espoir</vt:lpstr>
      <vt:lpstr>Vérité merveilleuse</vt:lpstr>
      <vt:lpstr>Vérité puissante</vt:lpstr>
      <vt:lpstr>Vérités rassurantes</vt:lpstr>
      <vt:lpstr>Revoir, réagir et revenir :</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Arizona Bible Courses</dc:creator>
  <cp:lastModifiedBy>Howland</cp:lastModifiedBy>
  <cp:revision>139</cp:revision>
  <dcterms:created xsi:type="dcterms:W3CDTF">2010-11-10T08:57:02Z</dcterms:created>
  <dcterms:modified xsi:type="dcterms:W3CDTF">2017-11-12T08:16:31Z</dcterms:modified>
</cp:coreProperties>
</file>