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8" r:id="rId2"/>
    <p:sldId id="261" r:id="rId3"/>
    <p:sldId id="257" r:id="rId4"/>
    <p:sldId id="262" r:id="rId5"/>
    <p:sldId id="263" r:id="rId6"/>
    <p:sldId id="264" r:id="rId7"/>
    <p:sldId id="265" r:id="rId8"/>
    <p:sldId id="273" r:id="rId9"/>
    <p:sldId id="274" r:id="rId10"/>
    <p:sldId id="275" r:id="rId11"/>
    <p:sldId id="268" r:id="rId12"/>
    <p:sldId id="269" r:id="rId13"/>
    <p:sldId id="270" r:id="rId14"/>
    <p:sldId id="271" r:id="rId15"/>
    <p:sldId id="272" r:id="rId16"/>
    <p:sldId id="267" r:id="rId17"/>
    <p:sldId id="266" r:id="rId18"/>
    <p:sldId id="260"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0000"/>
    <a:srgbClr val="53FF53"/>
    <a:srgbClr val="00C4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735" autoAdjust="0"/>
  </p:normalViewPr>
  <p:slideViewPr>
    <p:cSldViewPr>
      <p:cViewPr varScale="1">
        <p:scale>
          <a:sx n="49" d="100"/>
          <a:sy n="49" d="100"/>
        </p:scale>
        <p:origin x="432" y="29"/>
      </p:cViewPr>
      <p:guideLst>
        <p:guide orient="horz" pos="2160"/>
        <p:guide pos="2880"/>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97BBF2-E1A2-4B14-BAEE-17DF40A6331B}" type="datetimeFigureOut">
              <a:rPr lang="fr-FR" smtClean="0"/>
              <a:t>05/02/2015</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E632BB-FDAE-46AD-AA66-78968FD932E6}" type="slidenum">
              <a:rPr lang="fr-FR" smtClean="0"/>
              <a:t>‹#›</a:t>
            </a:fld>
            <a:endParaRPr lang="fr-FR"/>
          </a:p>
        </p:txBody>
      </p:sp>
    </p:spTree>
    <p:extLst>
      <p:ext uri="{BB962C8B-B14F-4D97-AF65-F5344CB8AC3E}">
        <p14:creationId xmlns:p14="http://schemas.microsoft.com/office/powerpoint/2010/main" val="3301294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a:t>
            </a:fld>
            <a:endParaRPr lang="fr-FR"/>
          </a:p>
        </p:txBody>
      </p:sp>
    </p:spTree>
    <p:extLst>
      <p:ext uri="{BB962C8B-B14F-4D97-AF65-F5344CB8AC3E}">
        <p14:creationId xmlns:p14="http://schemas.microsoft.com/office/powerpoint/2010/main" val="17002753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10</a:t>
            </a:fld>
            <a:endParaRPr lang="fr-FR"/>
          </a:p>
        </p:txBody>
      </p:sp>
    </p:spTree>
    <p:extLst>
      <p:ext uri="{BB962C8B-B14F-4D97-AF65-F5344CB8AC3E}">
        <p14:creationId xmlns:p14="http://schemas.microsoft.com/office/powerpoint/2010/main" val="8830634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11</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12</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13</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14</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15</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16</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17</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18</a:t>
            </a:fld>
            <a:endParaRPr lang="fr-FR"/>
          </a:p>
        </p:txBody>
      </p:sp>
    </p:spTree>
    <p:extLst>
      <p:ext uri="{BB962C8B-B14F-4D97-AF65-F5344CB8AC3E}">
        <p14:creationId xmlns:p14="http://schemas.microsoft.com/office/powerpoint/2010/main" val="1700275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2</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3</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4</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5</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6</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7</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8</a:t>
            </a:fld>
            <a:endParaRPr lang="fr-FR"/>
          </a:p>
        </p:txBody>
      </p:sp>
    </p:spTree>
    <p:extLst>
      <p:ext uri="{BB962C8B-B14F-4D97-AF65-F5344CB8AC3E}">
        <p14:creationId xmlns:p14="http://schemas.microsoft.com/office/powerpoint/2010/main" val="41964168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9</a:t>
            </a:fld>
            <a:endParaRPr lang="fr-FR"/>
          </a:p>
        </p:txBody>
      </p:sp>
    </p:spTree>
    <p:extLst>
      <p:ext uri="{BB962C8B-B14F-4D97-AF65-F5344CB8AC3E}">
        <p14:creationId xmlns:p14="http://schemas.microsoft.com/office/powerpoint/2010/main" val="10945799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0" y="34482"/>
            <a:ext cx="9144000" cy="874238"/>
          </a:xfrm>
          <a:prstGeom prst="rect">
            <a:avLst/>
          </a:prstGeom>
        </p:spPr>
        <p:txBody>
          <a:bodyPr>
            <a:normAutofit/>
          </a:bodyPr>
          <a:lstStyle>
            <a:lvl1pPr>
              <a:defRPr sz="5000" b="1" i="1">
                <a:solidFill>
                  <a:srgbClr val="00FF00"/>
                </a:solidFill>
                <a:latin typeface="Arial Narrow" pitchFamily="34" charset="0"/>
              </a:defRPr>
            </a:lvl1pPr>
          </a:lstStyle>
          <a:p>
            <a:r>
              <a:rPr lang="fr-FR" noProof="0" dirty="0" smtClean="0"/>
              <a:t>Click to </a:t>
            </a:r>
            <a:r>
              <a:rPr lang="fr-FR" noProof="0" dirty="0" err="1" smtClean="0"/>
              <a:t>edit</a:t>
            </a:r>
            <a:r>
              <a:rPr lang="fr-FR" noProof="0" dirty="0" smtClean="0"/>
              <a:t> Master </a:t>
            </a:r>
            <a:r>
              <a:rPr lang="fr-FR" noProof="0" dirty="0" err="1" smtClean="0"/>
              <a:t>title</a:t>
            </a:r>
            <a:r>
              <a:rPr lang="fr-FR" noProof="0" dirty="0" smtClean="0"/>
              <a:t> style</a:t>
            </a:r>
            <a:endParaRPr lang="fr-FR" noProof="0" dirty="0"/>
          </a:p>
        </p:txBody>
      </p:sp>
      <p:sp>
        <p:nvSpPr>
          <p:cNvPr id="3" name="Content Placeholder 2"/>
          <p:cNvSpPr>
            <a:spLocks noGrp="1"/>
          </p:cNvSpPr>
          <p:nvPr>
            <p:ph sz="half" idx="1"/>
          </p:nvPr>
        </p:nvSpPr>
        <p:spPr>
          <a:xfrm>
            <a:off x="0" y="908720"/>
            <a:ext cx="9144000" cy="5040560"/>
          </a:xfrm>
          <a:prstGeom prst="rect">
            <a:avLst/>
          </a:prstGeom>
        </p:spPr>
        <p:txBody>
          <a:bodyPr anchor="ctr">
            <a:normAutofit/>
          </a:bodyPr>
          <a:lstStyle>
            <a:lvl1pPr marL="0" indent="0" algn="ctr">
              <a:buNone/>
              <a:defRPr sz="5000">
                <a:latin typeface="Arial Narrow" pitchFamily="34" charset="0"/>
              </a:defRPr>
            </a:lvl1pPr>
            <a:lvl2pPr marL="457200" indent="0" algn="ctr">
              <a:buNone/>
              <a:defRPr sz="5000">
                <a:latin typeface="Arial Narrow" pitchFamily="34" charset="0"/>
              </a:defRPr>
            </a:lvl2pPr>
            <a:lvl3pPr marL="914400" indent="0" algn="ctr">
              <a:buNone/>
              <a:defRPr sz="5000">
                <a:latin typeface="Arial Narrow" pitchFamily="34" charset="0"/>
              </a:defRPr>
            </a:lvl3pPr>
            <a:lvl4pPr marL="1371600" indent="0" algn="ctr">
              <a:buNone/>
              <a:defRPr sz="5000">
                <a:latin typeface="Arial Narrow" pitchFamily="34" charset="0"/>
              </a:defRPr>
            </a:lvl4pPr>
            <a:lvl5pPr marL="1828800" indent="0" algn="ctr">
              <a:buNone/>
              <a:defRPr sz="5000">
                <a:latin typeface="Arial Narrow" pitchFamily="34" charset="0"/>
              </a:defRPr>
            </a:lvl5pPr>
            <a:lvl6pPr>
              <a:defRPr sz="1800"/>
            </a:lvl6pPr>
            <a:lvl7pPr>
              <a:defRPr sz="1800"/>
            </a:lvl7pPr>
            <a:lvl8pPr>
              <a:defRPr sz="1800"/>
            </a:lvl8pPr>
            <a:lvl9pPr>
              <a:defRPr sz="1800"/>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endParaRPr lang="fr-FR" noProof="0" dirty="0"/>
          </a:p>
        </p:txBody>
      </p:sp>
      <p:sp>
        <p:nvSpPr>
          <p:cNvPr id="4" name="Content Placeholder 3"/>
          <p:cNvSpPr>
            <a:spLocks noGrp="1"/>
          </p:cNvSpPr>
          <p:nvPr>
            <p:ph sz="half" idx="2"/>
          </p:nvPr>
        </p:nvSpPr>
        <p:spPr>
          <a:xfrm>
            <a:off x="11562" y="5949280"/>
            <a:ext cx="8232846" cy="922311"/>
          </a:xfrm>
          <a:prstGeom prst="rect">
            <a:avLst/>
          </a:prstGeom>
        </p:spPr>
        <p:txBody>
          <a:bodyPr>
            <a:noAutofit/>
          </a:bodyPr>
          <a:lstStyle>
            <a:lvl1pPr marL="0" indent="0" algn="ctr">
              <a:buNone/>
              <a:defRPr sz="5000" b="1" i="1">
                <a:solidFill>
                  <a:srgbClr val="FFFF00"/>
                </a:solidFill>
                <a:latin typeface="Arial Narrow" pitchFamily="34" charset="0"/>
              </a:defRPr>
            </a:lvl1pPr>
            <a:lvl2pPr marL="457200" indent="0" algn="ctr">
              <a:buNone/>
              <a:defRPr sz="5000" b="1" i="1">
                <a:latin typeface="Arial Narrow" pitchFamily="34" charset="0"/>
              </a:defRPr>
            </a:lvl2pPr>
            <a:lvl3pPr marL="914400" indent="0" algn="ctr">
              <a:buNone/>
              <a:defRPr sz="5000" b="1" i="1">
                <a:latin typeface="Arial Narrow" pitchFamily="34" charset="0"/>
              </a:defRPr>
            </a:lvl3pPr>
            <a:lvl4pPr marL="1371600" indent="0" algn="ctr">
              <a:buNone/>
              <a:defRPr sz="5000" b="1" i="1">
                <a:latin typeface="Arial Narrow" pitchFamily="34" charset="0"/>
              </a:defRPr>
            </a:lvl4pPr>
            <a:lvl5pPr marL="1828800" indent="0" algn="ctr">
              <a:buNone/>
              <a:defRPr sz="5000" b="1" i="1">
                <a:latin typeface="Arial Narrow" pitchFamily="34" charset="0"/>
              </a:defRPr>
            </a:lvl5pPr>
            <a:lvl6pPr>
              <a:defRPr sz="1800"/>
            </a:lvl6pPr>
            <a:lvl7pPr>
              <a:defRPr sz="1800"/>
            </a:lvl7pPr>
            <a:lvl8pPr>
              <a:defRPr sz="1800"/>
            </a:lvl8pPr>
            <a:lvl9pPr>
              <a:defRPr sz="1800"/>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endParaRPr lang="fr-FR" noProof="0" dirty="0"/>
          </a:p>
        </p:txBody>
      </p:sp>
      <p:pic>
        <p:nvPicPr>
          <p:cNvPr id="12" name="Picture 11">
            <a:hlinkClick r:id="" action="ppaction://hlinkshowjump?jump=nextslide"/>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44408" y="5949281"/>
            <a:ext cx="899592" cy="908720"/>
          </a:xfrm>
          <a:prstGeom prst="rect">
            <a:avLst/>
          </a:prstGeom>
        </p:spPr>
      </p:pic>
    </p:spTree>
    <p:extLst>
      <p:ext uri="{BB962C8B-B14F-4D97-AF65-F5344CB8AC3E}">
        <p14:creationId xmlns:p14="http://schemas.microsoft.com/office/powerpoint/2010/main" val="258294879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9"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P spid="4" grpId="0" build="p">
        <p:tmplLst>
          <p:tmpl lvl="1">
            <p:tnLst>
              <p:par>
                <p:cTn presetID="14" presetClass="entr" presetSubtype="10" fill="hold" nodeType="click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randombar(horizontal)">
                      <p:cBhvr>
                        <p:cTn dur="500"/>
                        <p:tgtEl>
                          <p:spTgt spid="4"/>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gradFill rotWithShape="1">
          <a:gsLst>
            <a:gs pos="3000">
              <a:srgbClr val="CC0000">
                <a:lumMod val="74000"/>
              </a:srgbClr>
            </a:gs>
            <a:gs pos="100000">
              <a:schemeClr val="bg1">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p:nvPr>
        </p:nvSpPr>
        <p:spPr>
          <a:xfrm>
            <a:off x="0" y="34482"/>
            <a:ext cx="9144000" cy="874238"/>
          </a:xfrm>
          <a:prstGeom prst="rect">
            <a:avLst/>
          </a:prstGeom>
        </p:spPr>
        <p:txBody>
          <a:bodyPr>
            <a:normAutofit/>
          </a:bodyPr>
          <a:lstStyle>
            <a:lvl1pPr>
              <a:defRPr sz="5000" b="1" i="1">
                <a:solidFill>
                  <a:srgbClr val="00FF00"/>
                </a:solidFill>
                <a:latin typeface="Arial Narrow" pitchFamily="34" charset="0"/>
              </a:defRPr>
            </a:lvl1pPr>
          </a:lstStyle>
          <a:p>
            <a:r>
              <a:rPr lang="fr-FR" noProof="0" dirty="0" smtClean="0"/>
              <a:t>Click to </a:t>
            </a:r>
            <a:r>
              <a:rPr lang="fr-FR" noProof="0" dirty="0" err="1" smtClean="0"/>
              <a:t>edit</a:t>
            </a:r>
            <a:r>
              <a:rPr lang="fr-FR" noProof="0" dirty="0" smtClean="0"/>
              <a:t> Master </a:t>
            </a:r>
            <a:r>
              <a:rPr lang="fr-FR" noProof="0" dirty="0" err="1" smtClean="0"/>
              <a:t>title</a:t>
            </a:r>
            <a:r>
              <a:rPr lang="fr-FR" noProof="0" dirty="0" smtClean="0"/>
              <a:t> style</a:t>
            </a:r>
            <a:endParaRPr lang="fr-FR" noProof="0" dirty="0"/>
          </a:p>
        </p:txBody>
      </p:sp>
      <p:sp>
        <p:nvSpPr>
          <p:cNvPr id="8" name="Content Placeholder 2"/>
          <p:cNvSpPr>
            <a:spLocks noGrp="1"/>
          </p:cNvSpPr>
          <p:nvPr>
            <p:ph sz="half" idx="1"/>
          </p:nvPr>
        </p:nvSpPr>
        <p:spPr>
          <a:xfrm>
            <a:off x="0" y="908720"/>
            <a:ext cx="9144000" cy="5040560"/>
          </a:xfrm>
          <a:prstGeom prst="rect">
            <a:avLst/>
          </a:prstGeom>
        </p:spPr>
        <p:txBody>
          <a:bodyPr anchor="ctr">
            <a:normAutofit/>
          </a:bodyPr>
          <a:lstStyle>
            <a:lvl1pPr marL="0" indent="0" algn="ctr">
              <a:buNone/>
              <a:defRPr sz="5000">
                <a:latin typeface="Arial Narrow" pitchFamily="34" charset="0"/>
              </a:defRPr>
            </a:lvl1pPr>
            <a:lvl2pPr marL="457200" indent="0" algn="ctr">
              <a:buNone/>
              <a:defRPr sz="5000">
                <a:latin typeface="Arial Narrow" pitchFamily="34" charset="0"/>
              </a:defRPr>
            </a:lvl2pPr>
            <a:lvl3pPr marL="914400" indent="0" algn="ctr">
              <a:buNone/>
              <a:defRPr sz="5000">
                <a:latin typeface="Arial Narrow" pitchFamily="34" charset="0"/>
              </a:defRPr>
            </a:lvl3pPr>
            <a:lvl4pPr marL="1371600" indent="0" algn="ctr">
              <a:buNone/>
              <a:defRPr sz="5000">
                <a:latin typeface="Arial Narrow" pitchFamily="34" charset="0"/>
              </a:defRPr>
            </a:lvl4pPr>
            <a:lvl5pPr marL="1828800" indent="0" algn="ctr">
              <a:buNone/>
              <a:defRPr sz="5000">
                <a:latin typeface="Arial Narrow" pitchFamily="34" charset="0"/>
              </a:defRPr>
            </a:lvl5pPr>
            <a:lvl6pPr>
              <a:defRPr sz="1800"/>
            </a:lvl6pPr>
            <a:lvl7pPr>
              <a:defRPr sz="1800"/>
            </a:lvl7pPr>
            <a:lvl8pPr>
              <a:defRPr sz="1800"/>
            </a:lvl8pPr>
            <a:lvl9pPr>
              <a:defRPr sz="1800"/>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endParaRPr lang="fr-FR" noProof="0" dirty="0"/>
          </a:p>
        </p:txBody>
      </p:sp>
      <p:sp>
        <p:nvSpPr>
          <p:cNvPr id="9" name="Content Placeholder 3"/>
          <p:cNvSpPr>
            <a:spLocks noGrp="1"/>
          </p:cNvSpPr>
          <p:nvPr>
            <p:ph sz="half" idx="2"/>
          </p:nvPr>
        </p:nvSpPr>
        <p:spPr>
          <a:xfrm>
            <a:off x="11562" y="5949280"/>
            <a:ext cx="8232846" cy="922311"/>
          </a:xfrm>
          <a:prstGeom prst="rect">
            <a:avLst/>
          </a:prstGeom>
        </p:spPr>
        <p:txBody>
          <a:bodyPr>
            <a:noAutofit/>
          </a:bodyPr>
          <a:lstStyle>
            <a:lvl1pPr marL="0" indent="0" algn="ctr">
              <a:buNone/>
              <a:defRPr sz="5000" b="1" i="1">
                <a:solidFill>
                  <a:srgbClr val="FFFF00"/>
                </a:solidFill>
                <a:latin typeface="Arial Narrow" pitchFamily="34" charset="0"/>
              </a:defRPr>
            </a:lvl1pPr>
            <a:lvl2pPr marL="457200" indent="0" algn="ctr">
              <a:buNone/>
              <a:defRPr sz="5000" b="1" i="1">
                <a:latin typeface="Arial Narrow" pitchFamily="34" charset="0"/>
              </a:defRPr>
            </a:lvl2pPr>
            <a:lvl3pPr marL="914400" indent="0" algn="ctr">
              <a:buNone/>
              <a:defRPr sz="5000" b="1" i="1">
                <a:latin typeface="Arial Narrow" pitchFamily="34" charset="0"/>
              </a:defRPr>
            </a:lvl3pPr>
            <a:lvl4pPr marL="1371600" indent="0" algn="ctr">
              <a:buNone/>
              <a:defRPr sz="5000" b="1" i="1">
                <a:latin typeface="Arial Narrow" pitchFamily="34" charset="0"/>
              </a:defRPr>
            </a:lvl4pPr>
            <a:lvl5pPr marL="1828800" indent="0" algn="ctr">
              <a:buNone/>
              <a:defRPr sz="5000" b="1" i="1">
                <a:latin typeface="Arial Narrow" pitchFamily="34" charset="0"/>
              </a:defRPr>
            </a:lvl5pPr>
            <a:lvl6pPr>
              <a:defRPr sz="1800"/>
            </a:lvl6pPr>
            <a:lvl7pPr>
              <a:defRPr sz="1800"/>
            </a:lvl7pPr>
            <a:lvl8pPr>
              <a:defRPr sz="1800"/>
            </a:lvl8pPr>
            <a:lvl9pPr>
              <a:defRPr sz="1800"/>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endParaRPr lang="fr-FR" noProof="0" dirty="0"/>
          </a:p>
        </p:txBody>
      </p:sp>
      <p:pic>
        <p:nvPicPr>
          <p:cNvPr id="2" name="Picture 1">
            <a:hlinkClick r:id="" action="ppaction://hlinkshowjump?jump=nextslide"/>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44409" y="5949280"/>
            <a:ext cx="899592" cy="908720"/>
          </a:xfrm>
          <a:prstGeom prst="rect">
            <a:avLst/>
          </a:prstGeom>
        </p:spPr>
      </p:pic>
    </p:spTree>
    <p:extLst>
      <p:ext uri="{BB962C8B-B14F-4D97-AF65-F5344CB8AC3E}">
        <p14:creationId xmlns:p14="http://schemas.microsoft.com/office/powerpoint/2010/main" val="3246146568"/>
      </p:ext>
    </p:extLst>
  </p:cSld>
  <p:clrMapOvr>
    <a:overrideClrMapping bg1="dk1" tx1="lt1" bg2="dk2" tx2="lt2" accent1="accent1" accent2="accent2" accent3="accent3" accent4="accent4" accent5="accent5" accent6="accent6" hlink="hlink" folHlink="folHlink"/>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1000"/>
                                        <p:tgtEl>
                                          <p:spTgt spid="8">
                                            <p:txEl>
                                              <p:pRg st="0" end="0"/>
                                            </p:txEl>
                                          </p:spTgt>
                                        </p:tgtEl>
                                      </p:cBhvr>
                                    </p:animEffect>
                                    <p:anim calcmode="lin" valueType="num">
                                      <p:cBhvr>
                                        <p:cTn id="13"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Effect transition="in" filter="wheel(1)">
                                      <p:cBhvr>
                                        <p:cTn id="19" dur="2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tmplLst>
          <p:tmpl lvl="1">
            <p:tnLst>
              <p:par>
                <p:cTn presetID="42"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1000"/>
                        <p:tgtEl>
                          <p:spTgt spid="8"/>
                        </p:tgtEl>
                      </p:cBhvr>
                    </p:animEffect>
                    <p:anim calcmode="lin" valueType="num">
                      <p:cBhvr>
                        <p:cTn dur="1000" fill="hold"/>
                        <p:tgtEl>
                          <p:spTgt spid="8"/>
                        </p:tgtEl>
                        <p:attrNameLst>
                          <p:attrName>ppt_x</p:attrName>
                        </p:attrNameLst>
                      </p:cBhvr>
                      <p:tavLst>
                        <p:tav tm="0">
                          <p:val>
                            <p:strVal val="#ppt_x"/>
                          </p:val>
                        </p:tav>
                        <p:tav tm="100000">
                          <p:val>
                            <p:strVal val="#ppt_x"/>
                          </p:val>
                        </p:tav>
                      </p:tavLst>
                    </p:anim>
                    <p:anim calcmode="lin" valueType="num">
                      <p:cBhvr>
                        <p:cTn dur="1000" fill="hold"/>
                        <p:tgtEl>
                          <p:spTgt spid="8"/>
                        </p:tgtEl>
                        <p:attrNameLst>
                          <p:attrName>ppt_y</p:attrName>
                        </p:attrNameLst>
                      </p:cBhvr>
                      <p:tavLst>
                        <p:tav tm="0">
                          <p:val>
                            <p:strVal val="#ppt_y+.1"/>
                          </p:val>
                        </p:tav>
                        <p:tav tm="100000">
                          <p:val>
                            <p:strVal val="#ppt_y"/>
                          </p:val>
                        </p:tav>
                      </p:tavLst>
                    </p:anim>
                  </p:childTnLst>
                </p:cTn>
              </p:par>
            </p:tnLst>
          </p:tmpl>
        </p:tmplLst>
      </p:bldP>
      <p:bldP spid="9" grpId="0" build="p">
        <p:tmplLst>
          <p:tmpl lvl="1">
            <p:tnLst>
              <p:par>
                <p:cTn presetID="21" presetClass="entr" presetSubtype="1" fill="hold" nodeType="click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wheel(1)">
                      <p:cBhvr>
                        <p:cTn dur="2000"/>
                        <p:tgtEl>
                          <p:spTgt spid="9"/>
                        </p:tgtEl>
                      </p:cBhvr>
                    </p:animEffect>
                  </p:childTnLst>
                </p:cTn>
              </p:par>
            </p:tnLst>
          </p:tmpl>
        </p:tmplLst>
      </p:bldP>
    </p:bld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93474754"/>
      </p:ext>
    </p:extLst>
  </p:cSld>
  <p:clrMap bg1="dk1" tx1="lt1" bg2="dk2" tx2="lt2" accent1="accent1" accent2="accent2" accent3="accent3" accent4="accent4" accent5="accent5" accent6="accent6" hlink="hlink" folHlink="folHlink"/>
  <p:sldLayoutIdLst>
    <p:sldLayoutId id="2147483652" r:id="rId1"/>
    <p:sldLayoutId id="2147483649" r:id="rId2"/>
  </p:sldLayoutIdLst>
  <p:transition spd="slow">
    <p:fad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www.azbible.yolasite.co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rmAutofit fontScale="90000"/>
          </a:bodyPr>
          <a:lstStyle/>
          <a:p>
            <a:r>
              <a:rPr lang="en-US" sz="7200" dirty="0" smtClean="0">
                <a:latin typeface="Arial" pitchFamily="34" charset="0"/>
                <a:cs typeface="Arial" pitchFamily="34" charset="0"/>
              </a:rPr>
              <a:t>A</a:t>
            </a:r>
            <a:r>
              <a:rPr lang="en-US" sz="5600" dirty="0" smtClean="0">
                <a:latin typeface="Arial" pitchFamily="34" charset="0"/>
                <a:cs typeface="Arial" pitchFamily="34" charset="0"/>
              </a:rPr>
              <a:t>ll the</a:t>
            </a:r>
            <a:r>
              <a:rPr lang="en-US" sz="4000" dirty="0" smtClean="0">
                <a:latin typeface="Arial" pitchFamily="34" charset="0"/>
                <a:cs typeface="Arial" pitchFamily="34" charset="0"/>
              </a:rPr>
              <a:t> </a:t>
            </a:r>
            <a:r>
              <a:rPr lang="en-US" sz="7200" dirty="0" smtClean="0">
                <a:latin typeface="Arial" pitchFamily="34" charset="0"/>
                <a:cs typeface="Arial" pitchFamily="34" charset="0"/>
              </a:rPr>
              <a:t>B</a:t>
            </a:r>
            <a:r>
              <a:rPr lang="en-US" sz="5600" dirty="0" smtClean="0">
                <a:latin typeface="Arial" pitchFamily="34" charset="0"/>
                <a:cs typeface="Arial" pitchFamily="34" charset="0"/>
              </a:rPr>
              <a:t>ible in its</a:t>
            </a:r>
            <a:r>
              <a:rPr lang="en-US" sz="4000" dirty="0" smtClean="0">
                <a:latin typeface="Arial" pitchFamily="34" charset="0"/>
                <a:cs typeface="Arial" pitchFamily="34" charset="0"/>
              </a:rPr>
              <a:t> </a:t>
            </a:r>
            <a:r>
              <a:rPr lang="en-US" sz="7200" dirty="0" smtClean="0">
                <a:latin typeface="Arial" pitchFamily="34" charset="0"/>
                <a:cs typeface="Arial" pitchFamily="34" charset="0"/>
              </a:rPr>
              <a:t>C</a:t>
            </a:r>
            <a:r>
              <a:rPr lang="en-US" sz="5600" dirty="0" smtClean="0">
                <a:latin typeface="Arial" pitchFamily="34" charset="0"/>
                <a:cs typeface="Arial" pitchFamily="34" charset="0"/>
              </a:rPr>
              <a:t>ontext</a:t>
            </a:r>
            <a:endParaRPr lang="en-US" sz="5600" dirty="0">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sz="4000" b="0" i="0" dirty="0" smtClean="0">
                <a:latin typeface="Arial" pitchFamily="34" charset="0"/>
                <a:cs typeface="Arial" pitchFamily="34" charset="0"/>
              </a:rPr>
              <a:t>7. True repentance is… cf. vs18-20</a:t>
            </a:r>
            <a:endParaRPr lang="en-US" sz="4000" b="0" i="0" dirty="0">
              <a:latin typeface="Arial" pitchFamily="34" charset="0"/>
              <a:cs typeface="Arial" pitchFamily="34" charset="0"/>
            </a:endParaRPr>
          </a:p>
        </p:txBody>
      </p:sp>
      <p:sp>
        <p:nvSpPr>
          <p:cNvPr id="7" name="Content Placeholder 6"/>
          <p:cNvSpPr>
            <a:spLocks noGrp="1"/>
          </p:cNvSpPr>
          <p:nvPr>
            <p:ph sz="half" idx="1"/>
          </p:nvPr>
        </p:nvSpPr>
        <p:spPr>
          <a:xfrm>
            <a:off x="0" y="1196752"/>
            <a:ext cx="9144000" cy="4752528"/>
          </a:xfrm>
        </p:spPr>
        <p:txBody>
          <a:bodyPr>
            <a:normAutofit lnSpcReduction="10000"/>
          </a:bodyPr>
          <a:lstStyle/>
          <a:p>
            <a:pPr marL="742950" indent="-742950" algn="l">
              <a:buAutoNum type="arabicPeriod"/>
            </a:pPr>
            <a:r>
              <a:rPr lang="en-US" sz="4000" dirty="0" smtClean="0">
                <a:latin typeface="Arial" pitchFamily="34" charset="0"/>
                <a:cs typeface="Arial" pitchFamily="34" charset="0"/>
              </a:rPr>
              <a:t>Who is writing &amp; speaking ? cf. v1</a:t>
            </a:r>
          </a:p>
          <a:p>
            <a:pPr marL="742950" indent="-742950" algn="l">
              <a:buAutoNum type="arabicPeriod"/>
            </a:pPr>
            <a:r>
              <a:rPr lang="en-US" sz="4000" dirty="0" smtClean="0">
                <a:latin typeface="Arial" pitchFamily="34" charset="0"/>
                <a:cs typeface="Arial" pitchFamily="34" charset="0"/>
              </a:rPr>
              <a:t>When ? cf. v1 &amp; 7…near 586 BC</a:t>
            </a:r>
          </a:p>
          <a:p>
            <a:pPr marL="742950" indent="-742950" algn="l">
              <a:buAutoNum type="arabicPeriod"/>
            </a:pPr>
            <a:r>
              <a:rPr lang="en-US" sz="4000" dirty="0" smtClean="0">
                <a:latin typeface="Arial" pitchFamily="34" charset="0"/>
                <a:cs typeface="Arial" pitchFamily="34" charset="0"/>
              </a:rPr>
              <a:t>To whom ? cf. v2, 4, 6 &amp; 13…King+</a:t>
            </a:r>
          </a:p>
          <a:p>
            <a:pPr marL="742950" indent="-742950" algn="l">
              <a:buAutoNum type="arabicPeriod"/>
            </a:pPr>
            <a:r>
              <a:rPr lang="en-US" sz="4000" dirty="0" smtClean="0">
                <a:latin typeface="Arial" pitchFamily="34" charset="0"/>
                <a:cs typeface="Arial" pitchFamily="34" charset="0"/>
              </a:rPr>
              <a:t>Natural divisions ? vs1-5 and 6-22</a:t>
            </a:r>
          </a:p>
          <a:p>
            <a:pPr marL="742950" indent="-742950" algn="l">
              <a:buAutoNum type="arabicPeriod"/>
            </a:pPr>
            <a:r>
              <a:rPr lang="en-US" sz="4000" dirty="0" smtClean="0">
                <a:latin typeface="Arial" pitchFamily="34" charset="0"/>
                <a:cs typeface="Arial" pitchFamily="34" charset="0"/>
              </a:rPr>
              <a:t>Key words ? “You” 25x “LORD” 14x</a:t>
            </a:r>
          </a:p>
          <a:p>
            <a:pPr marL="742950" indent="-742950" algn="l">
              <a:buAutoNum type="arabicPeriod"/>
            </a:pPr>
            <a:r>
              <a:rPr lang="en-US" sz="4000" dirty="0" smtClean="0">
                <a:latin typeface="Arial" pitchFamily="34" charset="0"/>
                <a:cs typeface="Arial" pitchFamily="34" charset="0"/>
              </a:rPr>
              <a:t>Summary ? The </a:t>
            </a:r>
            <a:r>
              <a:rPr lang="en-US" sz="4000" b="1" dirty="0" smtClean="0">
                <a:solidFill>
                  <a:srgbClr val="FFC000"/>
                </a:solidFill>
                <a:latin typeface="Arial" pitchFamily="34" charset="0"/>
                <a:cs typeface="Arial" pitchFamily="34" charset="0"/>
              </a:rPr>
              <a:t>LORD</a:t>
            </a:r>
            <a:r>
              <a:rPr lang="en-US" sz="4000" dirty="0" smtClean="0">
                <a:latin typeface="Arial" pitchFamily="34" charset="0"/>
                <a:cs typeface="Arial" pitchFamily="34" charset="0"/>
              </a:rPr>
              <a:t> sees </a:t>
            </a:r>
            <a:r>
              <a:rPr lang="en-US" sz="4000" b="1" dirty="0" smtClean="0">
                <a:solidFill>
                  <a:srgbClr val="FFC000"/>
                </a:solidFill>
                <a:latin typeface="Arial" pitchFamily="34" charset="0"/>
                <a:cs typeface="Arial" pitchFamily="34" charset="0"/>
              </a:rPr>
              <a:t>You</a:t>
            </a:r>
            <a:r>
              <a:rPr lang="en-US" sz="4000" dirty="0" smtClean="0">
                <a:latin typeface="Arial" pitchFamily="34" charset="0"/>
                <a:cs typeface="Arial" pitchFamily="34" charset="0"/>
              </a:rPr>
              <a:t> repented, </a:t>
            </a:r>
            <a:r>
              <a:rPr lang="en-US" sz="4000" b="1" i="1" dirty="0" smtClean="0">
                <a:latin typeface="Arial" pitchFamily="34" charset="0"/>
                <a:cs typeface="Arial" pitchFamily="34" charset="0"/>
              </a:rPr>
              <a:t>but</a:t>
            </a:r>
            <a:r>
              <a:rPr lang="en-US" sz="4000" dirty="0" smtClean="0">
                <a:latin typeface="Arial" pitchFamily="34" charset="0"/>
                <a:cs typeface="Arial" pitchFamily="34" charset="0"/>
              </a:rPr>
              <a:t> returned to your sin !</a:t>
            </a:r>
            <a:endParaRPr lang="en-US" sz="4000" dirty="0">
              <a:latin typeface="Arial" pitchFamily="34" charset="0"/>
              <a:cs typeface="Arial" pitchFamily="34" charset="0"/>
            </a:endParaRPr>
          </a:p>
        </p:txBody>
      </p:sp>
    </p:spTree>
    <p:extLst>
      <p:ext uri="{BB962C8B-B14F-4D97-AF65-F5344CB8AC3E}">
        <p14:creationId xmlns:p14="http://schemas.microsoft.com/office/powerpoint/2010/main" val="59072927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1000"/>
                                        <p:tgtEl>
                                          <p:spTgt spid="7">
                                            <p:txEl>
                                              <p:pRg st="0" end="0"/>
                                            </p:txEl>
                                          </p:spTgt>
                                        </p:tgtEl>
                                      </p:cBhvr>
                                    </p:animEffect>
                                    <p:anim calcmode="lin" valueType="num">
                                      <p:cBhvr>
                                        <p:cTn id="12"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1000"/>
                                        <p:tgtEl>
                                          <p:spTgt spid="7">
                                            <p:txEl>
                                              <p:pRg st="1" end="1"/>
                                            </p:txEl>
                                          </p:spTgt>
                                        </p:tgtEl>
                                      </p:cBhvr>
                                    </p:animEffect>
                                    <p:anim calcmode="lin" valueType="num">
                                      <p:cBhvr>
                                        <p:cTn id="1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42" presetClass="entr" presetSubtype="0" fill="hold" grpId="0" nodeType="after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animEffect transition="in" filter="fade">
                                      <p:cBhvr>
                                        <p:cTn id="23" dur="1000"/>
                                        <p:tgtEl>
                                          <p:spTgt spid="7">
                                            <p:txEl>
                                              <p:pRg st="2" end="2"/>
                                            </p:txEl>
                                          </p:spTgt>
                                        </p:tgtEl>
                                      </p:cBhvr>
                                    </p:animEffect>
                                    <p:anim calcmode="lin" valueType="num">
                                      <p:cBhvr>
                                        <p:cTn id="24"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4000"/>
                            </p:stCondLst>
                            <p:childTnLst>
                              <p:par>
                                <p:cTn id="27" presetID="42" presetClass="entr" presetSubtype="0" fill="hold" grpId="0" nodeType="afterEffect">
                                  <p:stCondLst>
                                    <p:cond delay="0"/>
                                  </p:stCondLst>
                                  <p:childTnLst>
                                    <p:set>
                                      <p:cBhvr>
                                        <p:cTn id="28" dur="1" fill="hold">
                                          <p:stCondLst>
                                            <p:cond delay="0"/>
                                          </p:stCondLst>
                                        </p:cTn>
                                        <p:tgtEl>
                                          <p:spTgt spid="7">
                                            <p:txEl>
                                              <p:pRg st="3" end="3"/>
                                            </p:txEl>
                                          </p:spTgt>
                                        </p:tgtEl>
                                        <p:attrNameLst>
                                          <p:attrName>style.visibility</p:attrName>
                                        </p:attrNameLst>
                                      </p:cBhvr>
                                      <p:to>
                                        <p:strVal val="visible"/>
                                      </p:to>
                                    </p:set>
                                    <p:animEffect transition="in" filter="fade">
                                      <p:cBhvr>
                                        <p:cTn id="29" dur="1000"/>
                                        <p:tgtEl>
                                          <p:spTgt spid="7">
                                            <p:txEl>
                                              <p:pRg st="3" end="3"/>
                                            </p:txEl>
                                          </p:spTgt>
                                        </p:tgtEl>
                                      </p:cBhvr>
                                    </p:animEffect>
                                    <p:anim calcmode="lin" valueType="num">
                                      <p:cBhvr>
                                        <p:cTn id="30"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par>
                          <p:cTn id="32" fill="hold">
                            <p:stCondLst>
                              <p:cond delay="5000"/>
                            </p:stCondLst>
                            <p:childTnLst>
                              <p:par>
                                <p:cTn id="33" presetID="42" presetClass="entr" presetSubtype="0" fill="hold" grpId="0" nodeType="afterEffect">
                                  <p:stCondLst>
                                    <p:cond delay="0"/>
                                  </p:stCondLst>
                                  <p:childTnLst>
                                    <p:set>
                                      <p:cBhvr>
                                        <p:cTn id="34" dur="1" fill="hold">
                                          <p:stCondLst>
                                            <p:cond delay="0"/>
                                          </p:stCondLst>
                                        </p:cTn>
                                        <p:tgtEl>
                                          <p:spTgt spid="7">
                                            <p:txEl>
                                              <p:pRg st="4" end="4"/>
                                            </p:txEl>
                                          </p:spTgt>
                                        </p:tgtEl>
                                        <p:attrNameLst>
                                          <p:attrName>style.visibility</p:attrName>
                                        </p:attrNameLst>
                                      </p:cBhvr>
                                      <p:to>
                                        <p:strVal val="visible"/>
                                      </p:to>
                                    </p:set>
                                    <p:animEffect transition="in" filter="fade">
                                      <p:cBhvr>
                                        <p:cTn id="35" dur="1000"/>
                                        <p:tgtEl>
                                          <p:spTgt spid="7">
                                            <p:txEl>
                                              <p:pRg st="4" end="4"/>
                                            </p:txEl>
                                          </p:spTgt>
                                        </p:tgtEl>
                                      </p:cBhvr>
                                    </p:animEffect>
                                    <p:anim calcmode="lin" valueType="num">
                                      <p:cBhvr>
                                        <p:cTn id="36"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par>
                          <p:cTn id="38" fill="hold">
                            <p:stCondLst>
                              <p:cond delay="6000"/>
                            </p:stCondLst>
                            <p:childTnLst>
                              <p:par>
                                <p:cTn id="39" presetID="42" presetClass="entr" presetSubtype="0" fill="hold" grpId="0" nodeType="afterEffect">
                                  <p:stCondLst>
                                    <p:cond delay="0"/>
                                  </p:stCondLst>
                                  <p:childTnLst>
                                    <p:set>
                                      <p:cBhvr>
                                        <p:cTn id="40" dur="1" fill="hold">
                                          <p:stCondLst>
                                            <p:cond delay="0"/>
                                          </p:stCondLst>
                                        </p:cTn>
                                        <p:tgtEl>
                                          <p:spTgt spid="7">
                                            <p:txEl>
                                              <p:pRg st="5" end="5"/>
                                            </p:txEl>
                                          </p:spTgt>
                                        </p:tgtEl>
                                        <p:attrNameLst>
                                          <p:attrName>style.visibility</p:attrName>
                                        </p:attrNameLst>
                                      </p:cBhvr>
                                      <p:to>
                                        <p:strVal val="visible"/>
                                      </p:to>
                                    </p:set>
                                    <p:animEffect transition="in" filter="fade">
                                      <p:cBhvr>
                                        <p:cTn id="41" dur="1000"/>
                                        <p:tgtEl>
                                          <p:spTgt spid="7">
                                            <p:txEl>
                                              <p:pRg st="5" end="5"/>
                                            </p:txEl>
                                          </p:spTgt>
                                        </p:tgtEl>
                                      </p:cBhvr>
                                    </p:animEffect>
                                    <p:anim calcmode="lin" valueType="num">
                                      <p:cBhvr>
                                        <p:cTn id="42"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par>
                          <p:cTn id="44" fill="hold">
                            <p:stCondLst>
                              <p:cond delay="7000"/>
                            </p:stCondLst>
                            <p:childTnLst>
                              <p:par>
                                <p:cTn id="45" presetID="21" presetClass="entr" presetSubtype="1" fill="hold" grpId="0" nodeType="afterEffect">
                                  <p:stCondLst>
                                    <p:cond delay="0"/>
                                  </p:stCondLst>
                                  <p:childTnLst>
                                    <p:set>
                                      <p:cBhvr>
                                        <p:cTn id="46" dur="1" fill="hold">
                                          <p:stCondLst>
                                            <p:cond delay="0"/>
                                          </p:stCondLst>
                                        </p:cTn>
                                        <p:tgtEl>
                                          <p:spTgt spid="4">
                                            <p:txEl>
                                              <p:pRg st="0" end="0"/>
                                            </p:txEl>
                                          </p:spTgt>
                                        </p:tgtEl>
                                        <p:attrNameLst>
                                          <p:attrName>style.visibility</p:attrName>
                                        </p:attrNameLst>
                                      </p:cBhvr>
                                      <p:to>
                                        <p:strVal val="visible"/>
                                      </p:to>
                                    </p:set>
                                    <p:animEffect transition="in" filter="wheel(1)">
                                      <p:cBhvr>
                                        <p:cTn id="4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7"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0" y="322514"/>
            <a:ext cx="9144000" cy="6535486"/>
          </a:xfrm>
        </p:spPr>
        <p:txBody>
          <a:bodyPr anchor="ctr">
            <a:noAutofit/>
          </a:bodyPr>
          <a:lstStyle/>
          <a:p>
            <a:r>
              <a:rPr lang="en-US" sz="4200" dirty="0" smtClean="0">
                <a:latin typeface="Arial" pitchFamily="34" charset="0"/>
                <a:cs typeface="Arial" pitchFamily="34" charset="0"/>
              </a:rPr>
              <a:t>which </a:t>
            </a:r>
            <a:r>
              <a:rPr lang="en-US" sz="4200" i="1" u="sng" dirty="0">
                <a:latin typeface="Arial" pitchFamily="34" charset="0"/>
                <a:cs typeface="Arial" pitchFamily="34" charset="0"/>
              </a:rPr>
              <a:t>passed between</a:t>
            </a:r>
            <a:r>
              <a:rPr lang="en-US" sz="4200" dirty="0">
                <a:latin typeface="Arial" pitchFamily="34" charset="0"/>
                <a:cs typeface="Arial" pitchFamily="34" charset="0"/>
              </a:rPr>
              <a:t> these pieces</a:t>
            </a:r>
            <a:r>
              <a:rPr lang="en-US" sz="4200" dirty="0" smtClean="0">
                <a:latin typeface="Arial" pitchFamily="34" charset="0"/>
                <a:cs typeface="Arial" pitchFamily="34" charset="0"/>
              </a:rPr>
              <a:t>.</a:t>
            </a:r>
          </a:p>
          <a:p>
            <a:endParaRPr lang="en-US" sz="1000" dirty="0">
              <a:latin typeface="Arial" pitchFamily="34" charset="0"/>
              <a:cs typeface="Arial" pitchFamily="34" charset="0"/>
            </a:endParaRPr>
          </a:p>
          <a:p>
            <a:r>
              <a:rPr lang="en-US" sz="4000" dirty="0" smtClean="0">
                <a:latin typeface="Arial" pitchFamily="34" charset="0"/>
                <a:cs typeface="Arial" pitchFamily="34" charset="0"/>
              </a:rPr>
              <a:t>On </a:t>
            </a:r>
            <a:r>
              <a:rPr lang="en-US" sz="4000" dirty="0">
                <a:latin typeface="Arial" pitchFamily="34" charset="0"/>
                <a:cs typeface="Arial" pitchFamily="34" charset="0"/>
              </a:rPr>
              <a:t>that day </a:t>
            </a:r>
            <a:r>
              <a:rPr lang="en-US" sz="4000" b="1" i="1" u="sng" dirty="0">
                <a:latin typeface="Arial" pitchFamily="34" charset="0"/>
                <a:cs typeface="Arial" pitchFamily="34" charset="0"/>
              </a:rPr>
              <a:t>the LORD made a covenant</a:t>
            </a:r>
            <a:r>
              <a:rPr lang="en-US" sz="4000" dirty="0">
                <a:latin typeface="Arial" pitchFamily="34" charset="0"/>
                <a:cs typeface="Arial" pitchFamily="34" charset="0"/>
              </a:rPr>
              <a:t> with Abram, saying, "To your descendants I have given this land, From the river of Egypt as far as the great river, the river Euphrates: </a:t>
            </a:r>
          </a:p>
          <a:p>
            <a:r>
              <a:rPr lang="en-US" sz="4000" b="1" i="1" dirty="0">
                <a:solidFill>
                  <a:srgbClr val="00FF00"/>
                </a:solidFill>
                <a:latin typeface="Arial" pitchFamily="34" charset="0"/>
                <a:cs typeface="Arial" pitchFamily="34" charset="0"/>
              </a:rPr>
              <a:t>Genesis </a:t>
            </a:r>
            <a:r>
              <a:rPr lang="en-US" sz="4000" b="1" i="1" dirty="0" smtClean="0">
                <a:solidFill>
                  <a:srgbClr val="00FF00"/>
                </a:solidFill>
                <a:latin typeface="Arial" pitchFamily="34" charset="0"/>
                <a:cs typeface="Arial" pitchFamily="34" charset="0"/>
              </a:rPr>
              <a:t>15v9-18 </a:t>
            </a:r>
            <a:r>
              <a:rPr lang="en-US" sz="2400" b="1" i="1" dirty="0" err="1" smtClean="0">
                <a:solidFill>
                  <a:srgbClr val="00FF00"/>
                </a:solidFill>
                <a:latin typeface="Arial" pitchFamily="34" charset="0"/>
                <a:cs typeface="Arial" pitchFamily="34" charset="0"/>
              </a:rPr>
              <a:t>NASB</a:t>
            </a:r>
            <a:endParaRPr lang="en-US" sz="2400" b="1" i="1" dirty="0">
              <a:solidFill>
                <a:srgbClr val="00FF00"/>
              </a:solidFill>
              <a:latin typeface="Arial" pitchFamily="34" charset="0"/>
              <a:cs typeface="Arial" pitchFamily="34" charset="0"/>
            </a:endParaRPr>
          </a:p>
        </p:txBody>
      </p:sp>
    </p:spTree>
    <p:extLst>
      <p:ext uri="{BB962C8B-B14F-4D97-AF65-F5344CB8AC3E}">
        <p14:creationId xmlns:p14="http://schemas.microsoft.com/office/powerpoint/2010/main" val="16610620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What does this mean ?</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a:bodyPr>
          <a:lstStyle/>
          <a:p>
            <a:r>
              <a:rPr lang="en-US" dirty="0" smtClean="0">
                <a:latin typeface="Arial" pitchFamily="34" charset="0"/>
                <a:cs typeface="Arial" pitchFamily="34" charset="0"/>
              </a:rPr>
              <a:t>Entering into a covenant relation with our holy God is no light matter.</a:t>
            </a:r>
            <a:endParaRPr lang="en-US" dirty="0">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sz="4000" b="0" dirty="0" smtClean="0">
                <a:latin typeface="Arial" pitchFamily="34" charset="0"/>
                <a:cs typeface="Arial" pitchFamily="34" charset="0"/>
              </a:rPr>
              <a:t>It is kept </a:t>
            </a:r>
            <a:r>
              <a:rPr lang="en-US" sz="4000" u="sng" dirty="0" smtClean="0">
                <a:latin typeface="Arial" pitchFamily="34" charset="0"/>
                <a:cs typeface="Arial" pitchFamily="34" charset="0"/>
              </a:rPr>
              <a:t>forever</a:t>
            </a:r>
            <a:r>
              <a:rPr lang="en-US" sz="4000" b="0" dirty="0" smtClean="0">
                <a:latin typeface="Arial" pitchFamily="34" charset="0"/>
                <a:cs typeface="Arial" pitchFamily="34" charset="0"/>
              </a:rPr>
              <a:t>, even unto </a:t>
            </a:r>
            <a:r>
              <a:rPr lang="en-US" sz="4000" u="sng" dirty="0" smtClean="0">
                <a:latin typeface="Arial" pitchFamily="34" charset="0"/>
                <a:cs typeface="Arial" pitchFamily="34" charset="0"/>
              </a:rPr>
              <a:t>blood</a:t>
            </a:r>
            <a:r>
              <a:rPr lang="en-US" sz="4000" b="0" dirty="0" smtClean="0">
                <a:latin typeface="Arial" pitchFamily="34" charset="0"/>
                <a:cs typeface="Arial" pitchFamily="34" charset="0"/>
              </a:rPr>
              <a:t>.</a:t>
            </a:r>
            <a:endParaRPr lang="en-US" sz="4000" b="0" dirty="0">
              <a:latin typeface="Arial" pitchFamily="34" charset="0"/>
              <a:cs typeface="Arial" pitchFamily="34" charset="0"/>
            </a:endParaRPr>
          </a:p>
        </p:txBody>
      </p:sp>
    </p:spTree>
    <p:extLst>
      <p:ext uri="{BB962C8B-B14F-4D97-AF65-F5344CB8AC3E}">
        <p14:creationId xmlns:p14="http://schemas.microsoft.com/office/powerpoint/2010/main" val="180674109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14" presetClass="entr" presetSubtype="10" fill="hold" grpId="0" nodeType="after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How are we concerned ?</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3600400"/>
          </a:xfrm>
        </p:spPr>
        <p:txBody>
          <a:bodyPr>
            <a:normAutofit/>
          </a:bodyPr>
          <a:lstStyle/>
          <a:p>
            <a:r>
              <a:rPr lang="en-US" dirty="0" smtClean="0">
                <a:latin typeface="Arial" pitchFamily="34" charset="0"/>
                <a:cs typeface="Arial" pitchFamily="34" charset="0"/>
              </a:rPr>
              <a:t>Eternal salvation from sin, offered freely, is </a:t>
            </a:r>
            <a:r>
              <a:rPr lang="en-US" b="1" i="1" u="sng" dirty="0" smtClean="0">
                <a:latin typeface="Arial" pitchFamily="34" charset="0"/>
                <a:cs typeface="Arial" pitchFamily="34" charset="0"/>
              </a:rPr>
              <a:t>also</a:t>
            </a:r>
            <a:r>
              <a:rPr lang="en-US" dirty="0" smtClean="0">
                <a:latin typeface="Arial" pitchFamily="34" charset="0"/>
                <a:cs typeface="Arial" pitchFamily="34" charset="0"/>
              </a:rPr>
              <a:t> a covenant relation with God.</a:t>
            </a:r>
            <a:endParaRPr lang="en-US" dirty="0">
              <a:latin typeface="Arial" pitchFamily="34" charset="0"/>
              <a:cs typeface="Arial" pitchFamily="34" charset="0"/>
            </a:endParaRPr>
          </a:p>
        </p:txBody>
      </p:sp>
      <p:sp>
        <p:nvSpPr>
          <p:cNvPr id="4" name="Content Placeholder 3"/>
          <p:cNvSpPr>
            <a:spLocks noGrp="1"/>
          </p:cNvSpPr>
          <p:nvPr>
            <p:ph sz="half" idx="2"/>
          </p:nvPr>
        </p:nvSpPr>
        <p:spPr>
          <a:xfrm>
            <a:off x="11562" y="4941168"/>
            <a:ext cx="8232846" cy="1930423"/>
          </a:xfrm>
        </p:spPr>
        <p:txBody>
          <a:bodyPr/>
          <a:lstStyle/>
          <a:p>
            <a:r>
              <a:rPr lang="en-US" dirty="0" smtClean="0">
                <a:latin typeface="Arial" pitchFamily="34" charset="0"/>
                <a:cs typeface="Arial" pitchFamily="34" charset="0"/>
              </a:rPr>
              <a:t>We are to repent and trust</a:t>
            </a:r>
          </a:p>
          <a:p>
            <a:r>
              <a:rPr lang="en-US" dirty="0" smtClean="0">
                <a:latin typeface="Arial" pitchFamily="34" charset="0"/>
                <a:cs typeface="Arial" pitchFamily="34" charset="0"/>
              </a:rPr>
              <a:t>He will forgive.</a:t>
            </a:r>
            <a:endParaRPr lang="en-US" dirty="0">
              <a:latin typeface="Arial" pitchFamily="34" charset="0"/>
              <a:cs typeface="Arial" pitchFamily="34" charset="0"/>
            </a:endParaRPr>
          </a:p>
        </p:txBody>
      </p:sp>
    </p:spTree>
    <p:extLst>
      <p:ext uri="{BB962C8B-B14F-4D97-AF65-F5344CB8AC3E}">
        <p14:creationId xmlns:p14="http://schemas.microsoft.com/office/powerpoint/2010/main" val="266560125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14" presetClass="entr" presetSubtype="10" fill="hold" grpId="0" nodeType="after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7" dur="1000"/>
                                        <p:tgtEl>
                                          <p:spTgt spid="4">
                                            <p:txEl>
                                              <p:pRg st="0" end="0"/>
                                            </p:txEl>
                                          </p:spTgt>
                                        </p:tgtEl>
                                      </p:cBhvr>
                                    </p:animEffect>
                                  </p:childTnLst>
                                </p:cTn>
                              </p:par>
                            </p:childTnLst>
                          </p:cTn>
                        </p:par>
                        <p:par>
                          <p:cTn id="18" fill="hold">
                            <p:stCondLst>
                              <p:cond delay="3000"/>
                            </p:stCondLst>
                            <p:childTnLst>
                              <p:par>
                                <p:cTn id="19" presetID="14" presetClass="entr" presetSubtype="10" fill="hold" grpId="0" nodeType="after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randombar(horizontal)">
                                      <p:cBhvr>
                                        <p:cTn id="21" dur="1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The New Testament</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fontScale="92500" lnSpcReduction="10000"/>
          </a:bodyPr>
          <a:lstStyle/>
          <a:p>
            <a:r>
              <a:rPr lang="en-US" dirty="0" smtClean="0">
                <a:latin typeface="Arial" pitchFamily="34" charset="0"/>
                <a:cs typeface="Arial" pitchFamily="34" charset="0"/>
              </a:rPr>
              <a:t>“And </a:t>
            </a:r>
            <a:r>
              <a:rPr lang="en-US" dirty="0">
                <a:latin typeface="Arial" pitchFamily="34" charset="0"/>
                <a:cs typeface="Arial" pitchFamily="34" charset="0"/>
              </a:rPr>
              <a:t>when He had taken a cup and given thanks, He gave it to them, saying, </a:t>
            </a:r>
            <a:r>
              <a:rPr lang="en-US" dirty="0" smtClean="0">
                <a:latin typeface="Arial" pitchFamily="34" charset="0"/>
                <a:cs typeface="Arial" pitchFamily="34" charset="0"/>
              </a:rPr>
              <a:t>‘Drink </a:t>
            </a:r>
            <a:r>
              <a:rPr lang="en-US" dirty="0">
                <a:latin typeface="Arial" pitchFamily="34" charset="0"/>
                <a:cs typeface="Arial" pitchFamily="34" charset="0"/>
              </a:rPr>
              <a:t>from it, all of </a:t>
            </a:r>
            <a:r>
              <a:rPr lang="en-US" dirty="0" smtClean="0">
                <a:latin typeface="Arial" pitchFamily="34" charset="0"/>
                <a:cs typeface="Arial" pitchFamily="34" charset="0"/>
              </a:rPr>
              <a:t>you ;  for </a:t>
            </a:r>
            <a:r>
              <a:rPr lang="en-US" dirty="0">
                <a:latin typeface="Arial" pitchFamily="34" charset="0"/>
                <a:cs typeface="Arial" pitchFamily="34" charset="0"/>
              </a:rPr>
              <a:t>this is My </a:t>
            </a:r>
            <a:r>
              <a:rPr lang="en-US" b="1" i="1" u="sng" dirty="0">
                <a:solidFill>
                  <a:srgbClr val="FFC000"/>
                </a:solidFill>
                <a:latin typeface="Arial" pitchFamily="34" charset="0"/>
                <a:cs typeface="Arial" pitchFamily="34" charset="0"/>
              </a:rPr>
              <a:t>blood</a:t>
            </a:r>
            <a:r>
              <a:rPr lang="en-US" dirty="0">
                <a:latin typeface="Arial" pitchFamily="34" charset="0"/>
                <a:cs typeface="Arial" pitchFamily="34" charset="0"/>
              </a:rPr>
              <a:t> of the </a:t>
            </a:r>
            <a:r>
              <a:rPr lang="en-US" b="1" i="1" u="sng" dirty="0">
                <a:latin typeface="Arial" pitchFamily="34" charset="0"/>
                <a:cs typeface="Arial" pitchFamily="34" charset="0"/>
              </a:rPr>
              <a:t>covenant</a:t>
            </a:r>
            <a:r>
              <a:rPr lang="en-US" dirty="0">
                <a:latin typeface="Arial" pitchFamily="34" charset="0"/>
                <a:cs typeface="Arial" pitchFamily="34" charset="0"/>
              </a:rPr>
              <a:t>, which is poured out for many </a:t>
            </a:r>
            <a:r>
              <a:rPr lang="en-US" i="1" u="sng" dirty="0" smtClean="0">
                <a:latin typeface="Arial" pitchFamily="34" charset="0"/>
                <a:cs typeface="Arial" pitchFamily="34" charset="0"/>
              </a:rPr>
              <a:t>for forgiveness of sins</a:t>
            </a:r>
            <a:r>
              <a:rPr lang="en-US" dirty="0" smtClean="0">
                <a:latin typeface="Arial" pitchFamily="34" charset="0"/>
                <a:cs typeface="Arial" pitchFamily="34" charset="0"/>
              </a:rPr>
              <a:t>. </a:t>
            </a:r>
            <a:endParaRPr lang="en-US" dirty="0">
              <a:latin typeface="Arial" pitchFamily="34" charset="0"/>
              <a:cs typeface="Arial" pitchFamily="34" charset="0"/>
            </a:endParaRPr>
          </a:p>
          <a:p>
            <a:r>
              <a:rPr lang="en-US" b="1" i="1" dirty="0">
                <a:solidFill>
                  <a:srgbClr val="00FF00"/>
                </a:solidFill>
                <a:latin typeface="Arial" pitchFamily="34" charset="0"/>
                <a:cs typeface="Arial" pitchFamily="34" charset="0"/>
              </a:rPr>
              <a:t>Matthew </a:t>
            </a:r>
            <a:r>
              <a:rPr lang="en-US" b="1" i="1" dirty="0" smtClean="0">
                <a:solidFill>
                  <a:srgbClr val="00FF00"/>
                </a:solidFill>
                <a:latin typeface="Arial" pitchFamily="34" charset="0"/>
                <a:cs typeface="Arial" pitchFamily="34" charset="0"/>
              </a:rPr>
              <a:t>26v27-28</a:t>
            </a:r>
            <a:r>
              <a:rPr lang="en-US" sz="2600" b="1" i="1" dirty="0" smtClean="0">
                <a:solidFill>
                  <a:srgbClr val="00FF00"/>
                </a:solidFill>
                <a:latin typeface="Arial" pitchFamily="34" charset="0"/>
                <a:cs typeface="Arial" pitchFamily="34" charset="0"/>
              </a:rPr>
              <a:t> </a:t>
            </a:r>
            <a:r>
              <a:rPr lang="en-US" sz="2600" b="1" i="1" dirty="0" err="1" smtClean="0">
                <a:solidFill>
                  <a:srgbClr val="00FF00"/>
                </a:solidFill>
                <a:latin typeface="Arial" pitchFamily="34" charset="0"/>
                <a:cs typeface="Arial" pitchFamily="34" charset="0"/>
              </a:rPr>
              <a:t>NASB</a:t>
            </a:r>
            <a:endParaRPr lang="en-US" sz="2600"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sz="4400" dirty="0" smtClean="0">
                <a:latin typeface="Arial" pitchFamily="34" charset="0"/>
                <a:cs typeface="Arial" pitchFamily="34" charset="0"/>
              </a:rPr>
              <a:t>It cost blood </a:t>
            </a:r>
            <a:r>
              <a:rPr lang="en-US" sz="4400" u="sng" dirty="0" smtClean="0">
                <a:latin typeface="Arial" pitchFamily="34" charset="0"/>
                <a:cs typeface="Arial" pitchFamily="34" charset="0"/>
              </a:rPr>
              <a:t>and</a:t>
            </a:r>
            <a:r>
              <a:rPr lang="en-US" sz="4400" dirty="0" smtClean="0">
                <a:latin typeface="Arial" pitchFamily="34" charset="0"/>
                <a:cs typeface="Arial" pitchFamily="34" charset="0"/>
              </a:rPr>
              <a:t> separation.</a:t>
            </a:r>
            <a:endParaRPr lang="en-US" sz="4400" dirty="0">
              <a:latin typeface="Arial" pitchFamily="34" charset="0"/>
              <a:cs typeface="Arial" pitchFamily="34" charset="0"/>
            </a:endParaRPr>
          </a:p>
        </p:txBody>
      </p:sp>
    </p:spTree>
    <p:extLst>
      <p:ext uri="{BB962C8B-B14F-4D97-AF65-F5344CB8AC3E}">
        <p14:creationId xmlns:p14="http://schemas.microsoft.com/office/powerpoint/2010/main" val="333956080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14" presetClass="entr" presetSubtype="10" fill="hold" grpId="0"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Just like Jeremiah 34v18-19</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lstStyle/>
          <a:p>
            <a:r>
              <a:rPr lang="en-US" sz="4000" dirty="0" smtClean="0">
                <a:latin typeface="Arial" pitchFamily="34" charset="0"/>
                <a:cs typeface="Arial" pitchFamily="34" charset="0"/>
              </a:rPr>
              <a:t>Jesus was </a:t>
            </a:r>
            <a:r>
              <a:rPr lang="en-US" sz="4000" b="1" i="1" u="sng" dirty="0" smtClean="0">
                <a:solidFill>
                  <a:srgbClr val="FFC000"/>
                </a:solidFill>
                <a:latin typeface="Arial" pitchFamily="34" charset="0"/>
                <a:cs typeface="Arial" pitchFamily="34" charset="0"/>
              </a:rPr>
              <a:t>separated</a:t>
            </a:r>
            <a:r>
              <a:rPr lang="en-US" sz="4000" dirty="0" smtClean="0">
                <a:latin typeface="Arial" pitchFamily="34" charset="0"/>
                <a:cs typeface="Arial" pitchFamily="34" charset="0"/>
              </a:rPr>
              <a:t> from His Father on the cross</a:t>
            </a:r>
            <a:r>
              <a:rPr lang="en-US" dirty="0" smtClean="0">
                <a:latin typeface="Arial" pitchFamily="34" charset="0"/>
                <a:cs typeface="Arial" pitchFamily="34" charset="0"/>
              </a:rPr>
              <a:t>.</a:t>
            </a:r>
          </a:p>
          <a:p>
            <a:r>
              <a:rPr lang="en-US" dirty="0" smtClean="0">
                <a:latin typeface="Arial" pitchFamily="34" charset="0"/>
                <a:cs typeface="Arial" pitchFamily="34" charset="0"/>
              </a:rPr>
              <a:t>“My God, my God, why have your </a:t>
            </a:r>
            <a:r>
              <a:rPr lang="en-US" b="1" i="1" u="sng" dirty="0" smtClean="0">
                <a:latin typeface="Arial" pitchFamily="34" charset="0"/>
                <a:cs typeface="Arial" pitchFamily="34" charset="0"/>
              </a:rPr>
              <a:t>forsaken</a:t>
            </a:r>
            <a:r>
              <a:rPr lang="en-US" dirty="0" smtClean="0">
                <a:latin typeface="Arial" pitchFamily="34" charset="0"/>
                <a:cs typeface="Arial" pitchFamily="34" charset="0"/>
              </a:rPr>
              <a:t> me ?”     </a:t>
            </a:r>
            <a:r>
              <a:rPr lang="en-US" b="1" i="1" dirty="0" smtClean="0">
                <a:solidFill>
                  <a:srgbClr val="00FF00"/>
                </a:solidFill>
                <a:latin typeface="Arial" pitchFamily="34" charset="0"/>
                <a:cs typeface="Arial" pitchFamily="34" charset="0"/>
              </a:rPr>
              <a:t>Matthew 27v46 </a:t>
            </a:r>
            <a:r>
              <a:rPr lang="en-US" sz="2400" b="1" i="1" dirty="0" err="1" smtClean="0">
                <a:solidFill>
                  <a:srgbClr val="00FF00"/>
                </a:solidFill>
                <a:latin typeface="Arial" pitchFamily="34" charset="0"/>
                <a:cs typeface="Arial" pitchFamily="34" charset="0"/>
              </a:rPr>
              <a:t>NASB</a:t>
            </a:r>
            <a:endParaRPr lang="en-US" sz="2400"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The covenant was sealed.</a:t>
            </a:r>
            <a:endParaRPr lang="en-US" dirty="0">
              <a:latin typeface="Arial" pitchFamily="34" charset="0"/>
              <a:cs typeface="Arial" pitchFamily="34" charset="0"/>
            </a:endParaRPr>
          </a:p>
        </p:txBody>
      </p:sp>
    </p:spTree>
    <p:extLst>
      <p:ext uri="{BB962C8B-B14F-4D97-AF65-F5344CB8AC3E}">
        <p14:creationId xmlns:p14="http://schemas.microsoft.com/office/powerpoint/2010/main" val="55833068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14" presetClass="entr" presetSubtype="10" fill="hold" grpId="0"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1594318"/>
          </a:xfrm>
        </p:spPr>
        <p:txBody>
          <a:bodyPr>
            <a:normAutofit fontScale="90000"/>
          </a:bodyPr>
          <a:lstStyle/>
          <a:p>
            <a:r>
              <a:rPr lang="en-US" dirty="0" smtClean="0">
                <a:latin typeface="Arial" pitchFamily="34" charset="0"/>
                <a:cs typeface="Arial" pitchFamily="34" charset="0"/>
              </a:rPr>
              <a:t>Dare we go back on our repentance ?</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916832"/>
            <a:ext cx="9144000" cy="4032448"/>
          </a:xfrm>
        </p:spPr>
        <p:txBody>
          <a:bodyPr>
            <a:normAutofit fontScale="77500" lnSpcReduction="20000"/>
          </a:bodyPr>
          <a:lstStyle/>
          <a:p>
            <a:r>
              <a:rPr lang="en-US" dirty="0" smtClean="0">
                <a:latin typeface="Arial" panose="020B0604020202020204" pitchFamily="34" charset="0"/>
                <a:cs typeface="Arial" panose="020B0604020202020204" pitchFamily="34" charset="0"/>
              </a:rPr>
              <a:t>“For </a:t>
            </a:r>
            <a:r>
              <a:rPr lang="en-US" dirty="0">
                <a:latin typeface="Arial" panose="020B0604020202020204" pitchFamily="34" charset="0"/>
                <a:cs typeface="Arial" panose="020B0604020202020204" pitchFamily="34" charset="0"/>
              </a:rPr>
              <a:t>in the case of those who have once been </a:t>
            </a:r>
            <a:r>
              <a:rPr lang="en-US" dirty="0" smtClean="0">
                <a:latin typeface="Arial" pitchFamily="34" charset="0"/>
                <a:cs typeface="Arial" pitchFamily="34" charset="0"/>
              </a:rPr>
              <a:t>enlightened… and </a:t>
            </a:r>
            <a:r>
              <a:rPr lang="en-US" dirty="0">
                <a:latin typeface="Arial" pitchFamily="34" charset="0"/>
                <a:cs typeface="Arial" pitchFamily="34" charset="0"/>
              </a:rPr>
              <a:t>then have fallen away, it is </a:t>
            </a:r>
            <a:r>
              <a:rPr lang="en-US" b="1" i="1" u="sng" dirty="0">
                <a:latin typeface="Arial" pitchFamily="34" charset="0"/>
                <a:cs typeface="Arial" pitchFamily="34" charset="0"/>
              </a:rPr>
              <a:t>impossible</a:t>
            </a:r>
            <a:r>
              <a:rPr lang="en-US" dirty="0">
                <a:latin typeface="Arial" pitchFamily="34" charset="0"/>
                <a:cs typeface="Arial" pitchFamily="34" charset="0"/>
              </a:rPr>
              <a:t> to renew them again to repentance, since they again crucify to themselves the Son of God and put Him to open shame</a:t>
            </a:r>
            <a:r>
              <a:rPr lang="en-US" dirty="0" smtClean="0">
                <a:latin typeface="Arial" pitchFamily="34" charset="0"/>
                <a:cs typeface="Arial" pitchFamily="34" charset="0"/>
              </a:rPr>
              <a:t>.” </a:t>
            </a:r>
            <a:endParaRPr lang="en-US" dirty="0">
              <a:latin typeface="Arial" pitchFamily="34" charset="0"/>
              <a:cs typeface="Arial" pitchFamily="34" charset="0"/>
            </a:endParaRPr>
          </a:p>
          <a:p>
            <a:r>
              <a:rPr lang="en-US" b="1" i="1" dirty="0">
                <a:solidFill>
                  <a:srgbClr val="00FF00"/>
                </a:solidFill>
                <a:latin typeface="Arial" pitchFamily="34" charset="0"/>
                <a:cs typeface="Arial" pitchFamily="34" charset="0"/>
              </a:rPr>
              <a:t>Hebrews </a:t>
            </a:r>
            <a:r>
              <a:rPr lang="en-US" b="1" i="1" dirty="0" smtClean="0">
                <a:solidFill>
                  <a:srgbClr val="00FF00"/>
                </a:solidFill>
                <a:latin typeface="Arial" pitchFamily="34" charset="0"/>
                <a:cs typeface="Arial" pitchFamily="34" charset="0"/>
              </a:rPr>
              <a:t>6v4-6</a:t>
            </a:r>
            <a:r>
              <a:rPr lang="en-US" sz="2600" b="1" i="1" dirty="0" smtClean="0">
                <a:solidFill>
                  <a:srgbClr val="00FF00"/>
                </a:solidFill>
                <a:latin typeface="Arial" pitchFamily="34" charset="0"/>
                <a:cs typeface="Arial" pitchFamily="34" charset="0"/>
              </a:rPr>
              <a:t> </a:t>
            </a:r>
            <a:r>
              <a:rPr lang="en-US" sz="2600" b="1" i="1" dirty="0" err="1" smtClean="0">
                <a:solidFill>
                  <a:srgbClr val="00FF00"/>
                </a:solidFill>
                <a:latin typeface="Arial" pitchFamily="34" charset="0"/>
                <a:cs typeface="Arial" pitchFamily="34" charset="0"/>
              </a:rPr>
              <a:t>NASB</a:t>
            </a:r>
            <a:endParaRPr lang="en-US" sz="2600"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What is true repentance ?</a:t>
            </a:r>
            <a:endParaRPr lang="en-US" dirty="0">
              <a:latin typeface="Arial" pitchFamily="34" charset="0"/>
              <a:cs typeface="Arial" pitchFamily="34" charset="0"/>
            </a:endParaRPr>
          </a:p>
        </p:txBody>
      </p:sp>
    </p:spTree>
    <p:extLst>
      <p:ext uri="{BB962C8B-B14F-4D97-AF65-F5344CB8AC3E}">
        <p14:creationId xmlns:p14="http://schemas.microsoft.com/office/powerpoint/2010/main" val="102212090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14" presetClass="entr" presetSubtype="10" fill="hold" grpId="0"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Autofit/>
          </a:bodyPr>
          <a:lstStyle/>
          <a:p>
            <a:r>
              <a:rPr lang="en-US" sz="4800" i="0" dirty="0" smtClean="0">
                <a:solidFill>
                  <a:schemeClr val="tx1"/>
                </a:solidFill>
                <a:latin typeface="Arial" pitchFamily="34" charset="0"/>
                <a:cs typeface="Arial" pitchFamily="34" charset="0"/>
              </a:rPr>
              <a:t>“Do </a:t>
            </a:r>
            <a:r>
              <a:rPr lang="en-US" sz="4800" i="0" dirty="0">
                <a:solidFill>
                  <a:schemeClr val="tx1"/>
                </a:solidFill>
                <a:latin typeface="Arial" pitchFamily="34" charset="0"/>
                <a:cs typeface="Arial" pitchFamily="34" charset="0"/>
              </a:rPr>
              <a:t>not sin </a:t>
            </a:r>
            <a:r>
              <a:rPr lang="en-US" sz="4800" i="0" dirty="0" smtClean="0">
                <a:solidFill>
                  <a:schemeClr val="tx1"/>
                </a:solidFill>
                <a:latin typeface="Arial" pitchFamily="34" charset="0"/>
                <a:cs typeface="Arial" pitchFamily="34" charset="0"/>
              </a:rPr>
              <a:t>anymore.”</a:t>
            </a:r>
            <a:r>
              <a:rPr lang="en-US" sz="3200" dirty="0" err="1" smtClean="0">
                <a:latin typeface="Arial" pitchFamily="34" charset="0"/>
                <a:cs typeface="Arial" pitchFamily="34" charset="0"/>
              </a:rPr>
              <a:t>Jn</a:t>
            </a:r>
            <a:r>
              <a:rPr lang="en-US" sz="3200" dirty="0" smtClean="0">
                <a:latin typeface="Arial" pitchFamily="34" charset="0"/>
                <a:cs typeface="Arial" pitchFamily="34" charset="0"/>
              </a:rPr>
              <a:t> 5v14</a:t>
            </a:r>
            <a:r>
              <a:rPr lang="en-US" sz="2400" dirty="0" smtClean="0">
                <a:latin typeface="Arial" pitchFamily="34" charset="0"/>
                <a:cs typeface="Arial" pitchFamily="34" charset="0"/>
              </a:rPr>
              <a:t> </a:t>
            </a:r>
            <a:r>
              <a:rPr lang="en-US" sz="2400" dirty="0" err="1">
                <a:latin typeface="Arial" pitchFamily="34" charset="0"/>
                <a:cs typeface="Arial" pitchFamily="34" charset="0"/>
              </a:rPr>
              <a:t>NASB</a:t>
            </a:r>
            <a:endParaRPr lang="en-US" sz="2400" dirty="0">
              <a:latin typeface="Arial" pitchFamily="34" charset="0"/>
              <a:cs typeface="Arial" pitchFamily="34" charset="0"/>
            </a:endParaRPr>
          </a:p>
        </p:txBody>
      </p:sp>
      <p:pic>
        <p:nvPicPr>
          <p:cNvPr id="5" name="Content Placeholder 4"/>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475656" y="1192966"/>
            <a:ext cx="6113151" cy="4752975"/>
          </a:xfrm>
        </p:spPr>
      </p:pic>
      <p:sp>
        <p:nvSpPr>
          <p:cNvPr id="4" name="Content Placeholder 3"/>
          <p:cNvSpPr>
            <a:spLocks noGrp="1"/>
          </p:cNvSpPr>
          <p:nvPr>
            <p:ph sz="half" idx="2"/>
          </p:nvPr>
        </p:nvSpPr>
        <p:spPr/>
        <p:txBody>
          <a:bodyPr/>
          <a:lstStyle/>
          <a:p>
            <a:r>
              <a:rPr lang="en-US" sz="4000" b="0" dirty="0" smtClean="0">
                <a:latin typeface="Arial" pitchFamily="34" charset="0"/>
                <a:cs typeface="Arial" pitchFamily="34" charset="0"/>
              </a:rPr>
              <a:t>Deliverance has a double purpose.</a:t>
            </a:r>
            <a:endParaRPr lang="en-US" sz="4000" b="0" dirty="0">
              <a:latin typeface="Arial" pitchFamily="34" charset="0"/>
              <a:cs typeface="Arial" pitchFamily="34" charset="0"/>
            </a:endParaRPr>
          </a:p>
        </p:txBody>
      </p:sp>
    </p:spTree>
    <p:extLst>
      <p:ext uri="{BB962C8B-B14F-4D97-AF65-F5344CB8AC3E}">
        <p14:creationId xmlns:p14="http://schemas.microsoft.com/office/powerpoint/2010/main" val="88363541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14" presetClass="entr" presetSubtype="10" fill="hold" grpId="0"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1"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Content Placeholder 4"/>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467544" y="548679"/>
            <a:ext cx="8232846" cy="6174635"/>
          </a:xfrm>
        </p:spPr>
      </p:pic>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“Go, and sin no more !”</a:t>
            </a:r>
            <a:endParaRPr lang="en-US" dirty="0">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This is true repentance.</a:t>
            </a:r>
            <a:endParaRPr lang="en-US" dirty="0">
              <a:latin typeface="Arial" pitchFamily="34" charset="0"/>
              <a:cs typeface="Arial" pitchFamily="34" charset="0"/>
            </a:endParaRPr>
          </a:p>
        </p:txBody>
      </p:sp>
    </p:spTree>
    <p:extLst>
      <p:ext uri="{BB962C8B-B14F-4D97-AF65-F5344CB8AC3E}">
        <p14:creationId xmlns:p14="http://schemas.microsoft.com/office/powerpoint/2010/main" val="239245782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14" presetClass="entr" presetSubtype="10" fill="hold" grpId="0"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1"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rmAutofit/>
          </a:bodyPr>
          <a:lstStyle/>
          <a:p>
            <a:r>
              <a:rPr lang="en-US" dirty="0" smtClean="0">
                <a:latin typeface="Arial" pitchFamily="34" charset="0"/>
                <a:cs typeface="Arial" pitchFamily="34" charset="0"/>
              </a:rPr>
              <a:t>Review, react and remember:</a:t>
            </a:r>
            <a:endParaRPr lang="en-US" dirty="0">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b="0" u="sng" dirty="0" smtClean="0">
                <a:latin typeface="Arial" pitchFamily="34" charset="0"/>
                <a:cs typeface="Arial" pitchFamily="34" charset="0"/>
              </a:rPr>
              <a:t>www.AzBible.yolasite.com</a:t>
            </a:r>
            <a:endParaRPr lang="en-US" b="0" u="sng" dirty="0">
              <a:latin typeface="Arial" pitchFamily="34" charset="0"/>
              <a:cs typeface="Arial" pitchFamily="34" charset="0"/>
            </a:endParaRPr>
          </a:p>
        </p:txBody>
      </p:sp>
      <p:sp>
        <p:nvSpPr>
          <p:cNvPr id="11" name="Content Placeholder 10"/>
          <p:cNvSpPr>
            <a:spLocks noGrp="1"/>
          </p:cNvSpPr>
          <p:nvPr>
            <p:ph sz="half" idx="1"/>
          </p:nvPr>
        </p:nvSpPr>
        <p:spPr>
          <a:xfrm>
            <a:off x="0" y="1196752"/>
            <a:ext cx="9144000" cy="4752528"/>
          </a:xfrm>
        </p:spPr>
        <p:txBody>
          <a:bodyPr>
            <a:normAutofit/>
          </a:bodyPr>
          <a:lstStyle/>
          <a:p>
            <a:pPr marL="685800" indent="-685800" algn="l">
              <a:buClr>
                <a:srgbClr val="FFC000"/>
              </a:buClr>
              <a:buFont typeface="Wingdings" pitchFamily="2" charset="2"/>
              <a:buChar char="Ø"/>
            </a:pPr>
            <a:r>
              <a:rPr lang="en-US" dirty="0" smtClean="0">
                <a:latin typeface="Arial" pitchFamily="34" charset="0"/>
                <a:cs typeface="Arial" pitchFamily="34" charset="0"/>
              </a:rPr>
              <a:t>Jeremiah 34 teaches </a:t>
            </a:r>
            <a:r>
              <a:rPr lang="en-US" b="1" i="1" u="sng" dirty="0" smtClean="0">
                <a:latin typeface="Arial" pitchFamily="34" charset="0"/>
                <a:cs typeface="Arial" pitchFamily="34" charset="0"/>
              </a:rPr>
              <a:t>true</a:t>
            </a:r>
            <a:r>
              <a:rPr lang="en-US" dirty="0" smtClean="0">
                <a:latin typeface="Arial" pitchFamily="34" charset="0"/>
                <a:cs typeface="Arial" pitchFamily="34" charset="0"/>
              </a:rPr>
              <a:t> biblical </a:t>
            </a:r>
            <a:r>
              <a:rPr lang="en-US" b="1" i="1" u="sng" dirty="0" smtClean="0">
                <a:solidFill>
                  <a:srgbClr val="FFC000"/>
                </a:solidFill>
                <a:latin typeface="Arial" pitchFamily="34" charset="0"/>
                <a:cs typeface="Arial" pitchFamily="34" charset="0"/>
              </a:rPr>
              <a:t>repentance</a:t>
            </a:r>
            <a:r>
              <a:rPr lang="en-US" dirty="0" smtClean="0">
                <a:latin typeface="Arial" pitchFamily="34" charset="0"/>
                <a:cs typeface="Arial" pitchFamily="34" charset="0"/>
              </a:rPr>
              <a:t> from sin.</a:t>
            </a:r>
          </a:p>
          <a:p>
            <a:pPr marL="685800" indent="-685800" algn="l">
              <a:buClr>
                <a:srgbClr val="FFC000"/>
              </a:buClr>
              <a:buFont typeface="Wingdings" pitchFamily="2" charset="2"/>
              <a:buChar char="Ø"/>
            </a:pPr>
            <a:r>
              <a:rPr lang="en-US" dirty="0" smtClean="0">
                <a:latin typeface="Arial" pitchFamily="34" charset="0"/>
                <a:cs typeface="Arial" pitchFamily="34" charset="0"/>
              </a:rPr>
              <a:t>“These things… are written for our instruction.”</a:t>
            </a:r>
            <a:r>
              <a:rPr lang="en-US" sz="4000" b="1" i="1" dirty="0" smtClean="0">
                <a:solidFill>
                  <a:srgbClr val="00FF00"/>
                </a:solidFill>
                <a:latin typeface="Arial" pitchFamily="34" charset="0"/>
                <a:cs typeface="Arial" pitchFamily="34" charset="0"/>
              </a:rPr>
              <a:t> 1 Cor10v11</a:t>
            </a:r>
            <a:r>
              <a:rPr lang="en-US" dirty="0" smtClean="0">
                <a:latin typeface="Arial" pitchFamily="34" charset="0"/>
                <a:cs typeface="Arial" pitchFamily="34" charset="0"/>
              </a:rPr>
              <a:t> </a:t>
            </a:r>
          </a:p>
          <a:p>
            <a:pPr marL="685800" indent="-685800" algn="l">
              <a:buClr>
                <a:srgbClr val="FFC000"/>
              </a:buClr>
              <a:buFont typeface="Wingdings" pitchFamily="2" charset="2"/>
              <a:buChar char="Ø"/>
            </a:pPr>
            <a:r>
              <a:rPr lang="en-US" sz="4600" dirty="0" smtClean="0">
                <a:latin typeface="Arial" pitchFamily="34" charset="0"/>
                <a:cs typeface="Arial" pitchFamily="34" charset="0"/>
              </a:rPr>
              <a:t>Repentance is </a:t>
            </a:r>
            <a:r>
              <a:rPr lang="en-US" sz="4600" i="1" u="sng" dirty="0" smtClean="0">
                <a:solidFill>
                  <a:srgbClr val="FFFF00"/>
                </a:solidFill>
                <a:latin typeface="Arial" pitchFamily="34" charset="0"/>
                <a:cs typeface="Arial" pitchFamily="34" charset="0"/>
              </a:rPr>
              <a:t>turning</a:t>
            </a:r>
            <a:r>
              <a:rPr lang="en-US" sz="4600" dirty="0" smtClean="0">
                <a:latin typeface="Arial" pitchFamily="34" charset="0"/>
                <a:cs typeface="Arial" pitchFamily="34" charset="0"/>
              </a:rPr>
              <a:t> from sin.</a:t>
            </a:r>
            <a:endParaRPr lang="en-US" sz="4600" dirty="0">
              <a:latin typeface="Arial" pitchFamily="34" charset="0"/>
              <a:cs typeface="Arial" pitchFamily="34" charset="0"/>
            </a:endParaRPr>
          </a:p>
        </p:txBody>
      </p:sp>
      <p:pic>
        <p:nvPicPr>
          <p:cNvPr id="13" name="Content Placeholder 11">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44408" y="5949279"/>
            <a:ext cx="899592" cy="908721"/>
          </a:xfrm>
          <a:prstGeom prst="rect">
            <a:avLst/>
          </a:prstGeom>
        </p:spPr>
      </p:pic>
    </p:spTree>
    <p:extLst>
      <p:ext uri="{BB962C8B-B14F-4D97-AF65-F5344CB8AC3E}">
        <p14:creationId xmlns:p14="http://schemas.microsoft.com/office/powerpoint/2010/main" val="271307964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par>
                          <p:cTn id="7" fill="hold">
                            <p:stCondLst>
                              <p:cond delay="0"/>
                            </p:stCondLst>
                            <p:childTnLst>
                              <p:par>
                                <p:cTn id="8" presetID="22" presetClass="entr" presetSubtype="4" fill="hold" grpId="0" nodeType="after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1000"/>
                                        <p:tgtEl>
                                          <p:spTgt spid="2"/>
                                        </p:tgtEl>
                                      </p:cBhvr>
                                    </p:animEffect>
                                  </p:childTnLst>
                                </p:cTn>
                              </p:par>
                            </p:childTnLst>
                          </p:cTn>
                        </p:par>
                        <p:par>
                          <p:cTn id="11" fill="hold">
                            <p:stCondLst>
                              <p:cond delay="1000"/>
                            </p:stCondLst>
                            <p:childTnLst>
                              <p:par>
                                <p:cTn id="12" presetID="42" presetClass="entr" presetSubtype="0" fill="hold" grpId="0" nodeType="afterEffect">
                                  <p:stCondLst>
                                    <p:cond delay="0"/>
                                  </p:stCondLst>
                                  <p:childTnLst>
                                    <p:set>
                                      <p:cBhvr>
                                        <p:cTn id="13" dur="1" fill="hold">
                                          <p:stCondLst>
                                            <p:cond delay="0"/>
                                          </p:stCondLst>
                                        </p:cTn>
                                        <p:tgtEl>
                                          <p:spTgt spid="11">
                                            <p:txEl>
                                              <p:pRg st="0" end="0"/>
                                            </p:txEl>
                                          </p:spTgt>
                                        </p:tgtEl>
                                        <p:attrNameLst>
                                          <p:attrName>style.visibility</p:attrName>
                                        </p:attrNameLst>
                                      </p:cBhvr>
                                      <p:to>
                                        <p:strVal val="visible"/>
                                      </p:to>
                                    </p:set>
                                    <p:animEffect transition="in" filter="fade">
                                      <p:cBhvr>
                                        <p:cTn id="14" dur="1000"/>
                                        <p:tgtEl>
                                          <p:spTgt spid="11">
                                            <p:txEl>
                                              <p:pRg st="0" end="0"/>
                                            </p:txEl>
                                          </p:spTgt>
                                        </p:tgtEl>
                                      </p:cBhvr>
                                    </p:animEffect>
                                    <p:anim calcmode="lin" valueType="num">
                                      <p:cBhvr>
                                        <p:cTn id="15"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2000"/>
                            </p:stCondLst>
                            <p:childTnLst>
                              <p:par>
                                <p:cTn id="18" presetID="42" presetClass="entr" presetSubtype="0" fill="hold" grpId="0" nodeType="afterEffect">
                                  <p:stCondLst>
                                    <p:cond delay="0"/>
                                  </p:stCondLst>
                                  <p:childTnLst>
                                    <p:set>
                                      <p:cBhvr>
                                        <p:cTn id="19" dur="1" fill="hold">
                                          <p:stCondLst>
                                            <p:cond delay="0"/>
                                          </p:stCondLst>
                                        </p:cTn>
                                        <p:tgtEl>
                                          <p:spTgt spid="11">
                                            <p:txEl>
                                              <p:pRg st="1" end="1"/>
                                            </p:txEl>
                                          </p:spTgt>
                                        </p:tgtEl>
                                        <p:attrNameLst>
                                          <p:attrName>style.visibility</p:attrName>
                                        </p:attrNameLst>
                                      </p:cBhvr>
                                      <p:to>
                                        <p:strVal val="visible"/>
                                      </p:to>
                                    </p:set>
                                    <p:animEffect transition="in" filter="fade">
                                      <p:cBhvr>
                                        <p:cTn id="20" dur="1000"/>
                                        <p:tgtEl>
                                          <p:spTgt spid="11">
                                            <p:txEl>
                                              <p:pRg st="1" end="1"/>
                                            </p:txEl>
                                          </p:spTgt>
                                        </p:tgtEl>
                                      </p:cBhvr>
                                    </p:animEffect>
                                    <p:anim calcmode="lin" valueType="num">
                                      <p:cBhvr>
                                        <p:cTn id="21"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par>
                          <p:cTn id="23" fill="hold">
                            <p:stCondLst>
                              <p:cond delay="3000"/>
                            </p:stCondLst>
                            <p:childTnLst>
                              <p:par>
                                <p:cTn id="24" presetID="42" presetClass="entr" presetSubtype="0" fill="hold" grpId="0" nodeType="afterEffect">
                                  <p:stCondLst>
                                    <p:cond delay="0"/>
                                  </p:stCondLst>
                                  <p:childTnLst>
                                    <p:set>
                                      <p:cBhvr>
                                        <p:cTn id="25" dur="1" fill="hold">
                                          <p:stCondLst>
                                            <p:cond delay="0"/>
                                          </p:stCondLst>
                                        </p:cTn>
                                        <p:tgtEl>
                                          <p:spTgt spid="11">
                                            <p:txEl>
                                              <p:pRg st="2" end="2"/>
                                            </p:txEl>
                                          </p:spTgt>
                                        </p:tgtEl>
                                        <p:attrNameLst>
                                          <p:attrName>style.visibility</p:attrName>
                                        </p:attrNameLst>
                                      </p:cBhvr>
                                      <p:to>
                                        <p:strVal val="visible"/>
                                      </p:to>
                                    </p:set>
                                    <p:animEffect transition="in" filter="fade">
                                      <p:cBhvr>
                                        <p:cTn id="26" dur="1000"/>
                                        <p:tgtEl>
                                          <p:spTgt spid="11">
                                            <p:txEl>
                                              <p:pRg st="2" end="2"/>
                                            </p:txEl>
                                          </p:spTgt>
                                        </p:tgtEl>
                                      </p:cBhvr>
                                    </p:animEffect>
                                    <p:anim calcmode="lin" valueType="num">
                                      <p:cBhvr>
                                        <p:cTn id="27"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par>
                          <p:cTn id="29" fill="hold">
                            <p:stCondLst>
                              <p:cond delay="4000"/>
                            </p:stCondLst>
                            <p:childTnLst>
                              <p:par>
                                <p:cTn id="30" presetID="21" presetClass="entr" presetSubtype="1" fill="hold" grpId="0" nodeType="after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Effect transition="in" filter="wheel(1)">
                                      <p:cBhvr>
                                        <p:cTn id="32"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11"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Let’s follow the story.</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fontScale="85000" lnSpcReduction="20000"/>
          </a:bodyPr>
          <a:lstStyle/>
          <a:p>
            <a:r>
              <a:rPr lang="en-US" sz="4000" b="1" i="1" dirty="0" smtClean="0">
                <a:solidFill>
                  <a:srgbClr val="FFC000"/>
                </a:solidFill>
                <a:latin typeface="Arial" pitchFamily="34" charset="0"/>
                <a:cs typeface="Arial" pitchFamily="34" charset="0"/>
              </a:rPr>
              <a:t>There are 6 natural divisions in 2 big ones :</a:t>
            </a:r>
          </a:p>
          <a:p>
            <a:pPr algn="l"/>
            <a:r>
              <a:rPr lang="en-US" sz="4000" b="1" i="1" dirty="0">
                <a:solidFill>
                  <a:srgbClr val="00FF00"/>
                </a:solidFill>
              </a:rPr>
              <a:t>vs1-5</a:t>
            </a:r>
            <a:r>
              <a:rPr lang="en-US" sz="4000" dirty="0"/>
              <a:t> Promise of Peace for </a:t>
            </a:r>
            <a:r>
              <a:rPr lang="en-US" sz="4000" dirty="0" smtClean="0"/>
              <a:t>Repentance </a:t>
            </a:r>
            <a:r>
              <a:rPr lang="en-US" sz="4000" dirty="0"/>
              <a:t>(v5)</a:t>
            </a:r>
          </a:p>
          <a:p>
            <a:pPr algn="l"/>
            <a:r>
              <a:rPr lang="en-US" sz="4000" dirty="0"/>
              <a:t>	</a:t>
            </a:r>
            <a:r>
              <a:rPr lang="en-US" sz="4000" dirty="0" smtClean="0"/>
              <a:t>vs1 </a:t>
            </a:r>
            <a:r>
              <a:rPr lang="en-US" sz="4000" dirty="0"/>
              <a:t>In the Context of </a:t>
            </a:r>
            <a:r>
              <a:rPr lang="en-US" sz="4000" b="1" dirty="0">
                <a:solidFill>
                  <a:srgbClr val="FFC000"/>
                </a:solidFill>
              </a:rPr>
              <a:t>Losing</a:t>
            </a:r>
            <a:r>
              <a:rPr lang="en-US" sz="4000" dirty="0"/>
              <a:t> a </a:t>
            </a:r>
            <a:r>
              <a:rPr lang="en-US" sz="4000" dirty="0" smtClean="0"/>
              <a:t>War…</a:t>
            </a:r>
            <a:endParaRPr lang="en-US" sz="4000" dirty="0"/>
          </a:p>
          <a:p>
            <a:pPr algn="l"/>
            <a:r>
              <a:rPr lang="en-US" sz="4000" dirty="0"/>
              <a:t>	</a:t>
            </a:r>
            <a:r>
              <a:rPr lang="en-US" sz="4000" dirty="0" smtClean="0"/>
              <a:t>vs2-5 </a:t>
            </a:r>
            <a:r>
              <a:rPr lang="en-US" sz="4000" dirty="0"/>
              <a:t>You will have a peaceful end</a:t>
            </a:r>
          </a:p>
          <a:p>
            <a:pPr algn="l"/>
            <a:r>
              <a:rPr lang="en-US" sz="4000" b="1" i="1" dirty="0" smtClean="0">
                <a:solidFill>
                  <a:srgbClr val="00FF00"/>
                </a:solidFill>
              </a:rPr>
              <a:t>vs6-22</a:t>
            </a:r>
            <a:r>
              <a:rPr lang="en-US" sz="4000" dirty="0" smtClean="0"/>
              <a:t> </a:t>
            </a:r>
            <a:r>
              <a:rPr lang="en-US" sz="4000" dirty="0"/>
              <a:t>Bringing Back Babylon for Returning to sin (v22)</a:t>
            </a:r>
          </a:p>
          <a:p>
            <a:pPr algn="l"/>
            <a:r>
              <a:rPr lang="en-US" sz="4000" dirty="0"/>
              <a:t>	</a:t>
            </a:r>
            <a:r>
              <a:rPr lang="en-US" sz="4000" dirty="0" smtClean="0"/>
              <a:t>vs6-7 </a:t>
            </a:r>
            <a:r>
              <a:rPr lang="en-US" sz="4000" dirty="0"/>
              <a:t>In the Context of </a:t>
            </a:r>
            <a:r>
              <a:rPr lang="en-US" sz="4000" b="1" dirty="0">
                <a:solidFill>
                  <a:srgbClr val="FFC000"/>
                </a:solidFill>
              </a:rPr>
              <a:t>Winning</a:t>
            </a:r>
            <a:r>
              <a:rPr lang="en-US" sz="4000" dirty="0"/>
              <a:t> a </a:t>
            </a:r>
            <a:r>
              <a:rPr lang="en-US" sz="4000" dirty="0" smtClean="0"/>
              <a:t>War…</a:t>
            </a:r>
            <a:endParaRPr lang="en-US" sz="4000" dirty="0"/>
          </a:p>
          <a:p>
            <a:pPr algn="l"/>
            <a:r>
              <a:rPr lang="en-US" sz="4000" dirty="0"/>
              <a:t>	</a:t>
            </a:r>
            <a:r>
              <a:rPr lang="en-US" sz="4000" dirty="0" smtClean="0"/>
              <a:t>vs8-10 </a:t>
            </a:r>
            <a:r>
              <a:rPr lang="en-US" sz="4000" dirty="0"/>
              <a:t>Real Repentance Releasing Slaves</a:t>
            </a:r>
          </a:p>
          <a:p>
            <a:pPr algn="l"/>
            <a:r>
              <a:rPr lang="en-US" sz="4000" dirty="0"/>
              <a:t>	</a:t>
            </a:r>
            <a:r>
              <a:rPr lang="en-US" sz="4000" dirty="0" smtClean="0"/>
              <a:t>vs11-19 </a:t>
            </a:r>
            <a:r>
              <a:rPr lang="en-US" sz="4000" b="1" i="1" u="sng" dirty="0">
                <a:solidFill>
                  <a:srgbClr val="FF0000"/>
                </a:solidFill>
              </a:rPr>
              <a:t>Returning</a:t>
            </a:r>
            <a:r>
              <a:rPr lang="en-US" sz="4000" dirty="0"/>
              <a:t> to their old </a:t>
            </a:r>
            <a:r>
              <a:rPr lang="en-US" sz="4000" dirty="0" smtClean="0"/>
              <a:t>ways…</a:t>
            </a:r>
            <a:endParaRPr lang="en-US" sz="4000" dirty="0"/>
          </a:p>
          <a:p>
            <a:pPr algn="l"/>
            <a:r>
              <a:rPr lang="en-US" sz="4000" dirty="0"/>
              <a:t>	</a:t>
            </a:r>
            <a:r>
              <a:rPr lang="en-US" sz="4000" dirty="0" smtClean="0"/>
              <a:t>vs20-22 </a:t>
            </a:r>
            <a:r>
              <a:rPr lang="en-US" sz="4000" dirty="0"/>
              <a:t>Return of </a:t>
            </a:r>
            <a:r>
              <a:rPr lang="en-US" sz="4000" dirty="0" err="1"/>
              <a:t>Nebucadnetsar</a:t>
            </a:r>
            <a:r>
              <a:rPr lang="en-US" sz="4000" dirty="0"/>
              <a:t> &amp;</a:t>
            </a:r>
            <a:r>
              <a:rPr lang="en-US" sz="4000" dirty="0" smtClean="0"/>
              <a:t> </a:t>
            </a:r>
            <a:r>
              <a:rPr lang="en-US" sz="4000" b="1" i="1" u="sng" dirty="0" smtClean="0">
                <a:solidFill>
                  <a:srgbClr val="FF0000"/>
                </a:solidFill>
              </a:rPr>
              <a:t>Ruin</a:t>
            </a:r>
            <a:r>
              <a:rPr lang="en-US" sz="4000" dirty="0" smtClean="0"/>
              <a:t> of Judah</a:t>
            </a:r>
            <a:endParaRPr lang="en-US" sz="4000" dirty="0"/>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They broke their promise.</a:t>
            </a:r>
            <a:endParaRPr lang="en-US" dirty="0">
              <a:latin typeface="Arial" pitchFamily="34" charset="0"/>
              <a:cs typeface="Arial" pitchFamily="34" charset="0"/>
            </a:endParaRPr>
          </a:p>
        </p:txBody>
      </p:sp>
    </p:spTree>
    <p:extLst>
      <p:ext uri="{BB962C8B-B14F-4D97-AF65-F5344CB8AC3E}">
        <p14:creationId xmlns:p14="http://schemas.microsoft.com/office/powerpoint/2010/main" val="135738378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42"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4000"/>
                            </p:stCondLst>
                            <p:childTnLst>
                              <p:par>
                                <p:cTn id="27" presetID="42" presetClass="entr" presetSubtype="0" fill="hold" grpId="0"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2" fill="hold">
                            <p:stCondLst>
                              <p:cond delay="5000"/>
                            </p:stCondLst>
                            <p:childTnLst>
                              <p:par>
                                <p:cTn id="33" presetID="42" presetClass="entr" presetSubtype="0" fill="hold" grpId="0" nodeType="after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8" fill="hold">
                            <p:stCondLst>
                              <p:cond delay="6000"/>
                            </p:stCondLst>
                            <p:childTnLst>
                              <p:par>
                                <p:cTn id="39" presetID="42" presetClass="entr" presetSubtype="0" fill="hold" grpId="0" nodeType="after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4" fill="hold">
                            <p:stCondLst>
                              <p:cond delay="7000"/>
                            </p:stCondLst>
                            <p:childTnLst>
                              <p:par>
                                <p:cTn id="45" presetID="42" presetClass="entr" presetSubtype="0" fill="hold" grpId="0" nodeType="after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50" fill="hold">
                            <p:stCondLst>
                              <p:cond delay="8000"/>
                            </p:stCondLst>
                            <p:childTnLst>
                              <p:par>
                                <p:cTn id="51" presetID="42" presetClass="entr" presetSubtype="0" fill="hold" grpId="0" nodeType="after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Effect transition="in" filter="fade">
                                      <p:cBhvr>
                                        <p:cTn id="53" dur="1000"/>
                                        <p:tgtEl>
                                          <p:spTgt spid="3">
                                            <p:txEl>
                                              <p:pRg st="7" end="7"/>
                                            </p:txEl>
                                          </p:spTgt>
                                        </p:tgtEl>
                                      </p:cBhvr>
                                    </p:animEffect>
                                    <p:anim calcmode="lin" valueType="num">
                                      <p:cBhvr>
                                        <p:cTn id="5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56" fill="hold">
                            <p:stCondLst>
                              <p:cond delay="9000"/>
                            </p:stCondLst>
                            <p:childTnLst>
                              <p:par>
                                <p:cTn id="57" presetID="42" presetClass="entr" presetSubtype="0" fill="hold" grpId="0" nodeType="after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Effect transition="in" filter="fade">
                                      <p:cBhvr>
                                        <p:cTn id="59" dur="1000"/>
                                        <p:tgtEl>
                                          <p:spTgt spid="3">
                                            <p:txEl>
                                              <p:pRg st="8" end="8"/>
                                            </p:txEl>
                                          </p:spTgt>
                                        </p:tgtEl>
                                      </p:cBhvr>
                                    </p:animEffect>
                                    <p:anim calcmode="lin" valueType="num">
                                      <p:cBhvr>
                                        <p:cTn id="6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62" fill="hold">
                            <p:stCondLst>
                              <p:cond delay="10000"/>
                            </p:stCondLst>
                            <p:childTnLst>
                              <p:par>
                                <p:cTn id="63" presetID="14" presetClass="entr" presetSubtype="10" fill="hold" grpId="0" nodeType="afterEffect">
                                  <p:stCondLst>
                                    <p:cond delay="0"/>
                                  </p:stCondLst>
                                  <p:childTnLst>
                                    <p:set>
                                      <p:cBhvr>
                                        <p:cTn id="64" dur="1" fill="hold">
                                          <p:stCondLst>
                                            <p:cond delay="0"/>
                                          </p:stCondLst>
                                        </p:cTn>
                                        <p:tgtEl>
                                          <p:spTgt spid="4">
                                            <p:txEl>
                                              <p:pRg st="0" end="0"/>
                                            </p:txEl>
                                          </p:spTgt>
                                        </p:tgtEl>
                                        <p:attrNameLst>
                                          <p:attrName>style.visibility</p:attrName>
                                        </p:attrNameLst>
                                      </p:cBhvr>
                                      <p:to>
                                        <p:strVal val="visible"/>
                                      </p:to>
                                    </p:set>
                                    <p:animEffect transition="in" filter="randombar(horizontal)">
                                      <p:cBhvr>
                                        <p:cTn id="65"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Let’s read Jeremiah 34…</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a:bodyPr>
          <a:lstStyle/>
          <a:p>
            <a:pPr>
              <a:lnSpc>
                <a:spcPct val="150000"/>
              </a:lnSpc>
            </a:pPr>
            <a:r>
              <a:rPr lang="en-US" sz="4000" b="1" i="1" u="sng" dirty="0" smtClean="0">
                <a:solidFill>
                  <a:srgbClr val="FFC000"/>
                </a:solidFill>
                <a:latin typeface="Arial" pitchFamily="34" charset="0"/>
                <a:cs typeface="Arial" pitchFamily="34" charset="0"/>
              </a:rPr>
              <a:t>Notice</a:t>
            </a:r>
            <a:r>
              <a:rPr lang="en-US" sz="4000" dirty="0" smtClean="0">
                <a:latin typeface="Arial" pitchFamily="34" charset="0"/>
                <a:cs typeface="Arial" pitchFamily="34" charset="0"/>
              </a:rPr>
              <a:t> the key words : “You” &amp; “LORD”</a:t>
            </a:r>
          </a:p>
          <a:p>
            <a:pPr>
              <a:lnSpc>
                <a:spcPct val="150000"/>
              </a:lnSpc>
            </a:pPr>
            <a:r>
              <a:rPr lang="en-US" sz="4000" b="1" i="1" u="sng" dirty="0" smtClean="0">
                <a:solidFill>
                  <a:srgbClr val="FFC000"/>
                </a:solidFill>
                <a:latin typeface="Arial" pitchFamily="34" charset="0"/>
                <a:cs typeface="Arial" pitchFamily="34" charset="0"/>
              </a:rPr>
              <a:t>Notice</a:t>
            </a:r>
            <a:r>
              <a:rPr lang="en-US" sz="4000" dirty="0" smtClean="0">
                <a:latin typeface="Arial" pitchFamily="34" charset="0"/>
                <a:cs typeface="Arial" pitchFamily="34" charset="0"/>
              </a:rPr>
              <a:t> the natural divisions : 1-6, 6-22</a:t>
            </a:r>
          </a:p>
          <a:p>
            <a:pPr>
              <a:lnSpc>
                <a:spcPct val="150000"/>
              </a:lnSpc>
            </a:pPr>
            <a:r>
              <a:rPr lang="en-US" sz="4000" b="1" i="1" u="sng" dirty="0" smtClean="0">
                <a:solidFill>
                  <a:srgbClr val="FFC000"/>
                </a:solidFill>
                <a:latin typeface="Arial" pitchFamily="34" charset="0"/>
                <a:cs typeface="Arial" pitchFamily="34" charset="0"/>
              </a:rPr>
              <a:t>Notice</a:t>
            </a:r>
            <a:r>
              <a:rPr lang="en-US" sz="4000" dirty="0" smtClean="0">
                <a:latin typeface="Arial" pitchFamily="34" charset="0"/>
                <a:cs typeface="Arial" pitchFamily="34" charset="0"/>
              </a:rPr>
              <a:t> the key verses : vs15-16</a:t>
            </a: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Why was God so angry ?</a:t>
            </a:r>
            <a:endParaRPr lang="en-US" dirty="0">
              <a:latin typeface="Arial" pitchFamily="34" charset="0"/>
              <a:cs typeface="Arial" pitchFamily="34" charset="0"/>
            </a:endParaRPr>
          </a:p>
        </p:txBody>
      </p:sp>
    </p:spTree>
    <p:extLst>
      <p:ext uri="{BB962C8B-B14F-4D97-AF65-F5344CB8AC3E}">
        <p14:creationId xmlns:p14="http://schemas.microsoft.com/office/powerpoint/2010/main" val="275667434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42"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4000"/>
                            </p:stCondLst>
                            <p:childTnLst>
                              <p:par>
                                <p:cTn id="27" presetID="14" presetClass="entr" presetSubtype="10" fill="hold" grpId="0" nodeType="afterEffect">
                                  <p:stCondLst>
                                    <p:cond delay="0"/>
                                  </p:stCondLst>
                                  <p:childTnLst>
                                    <p:set>
                                      <p:cBhvr>
                                        <p:cTn id="28"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9"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Promises are to be kept !</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Autofit/>
          </a:bodyPr>
          <a:lstStyle/>
          <a:p>
            <a:pPr>
              <a:lnSpc>
                <a:spcPct val="120000"/>
              </a:lnSpc>
            </a:pPr>
            <a:r>
              <a:rPr lang="en-US" sz="3200" dirty="0" smtClean="0"/>
              <a:t>“Although </a:t>
            </a:r>
            <a:r>
              <a:rPr lang="en-US" sz="3200" dirty="0"/>
              <a:t>recently</a:t>
            </a:r>
            <a:r>
              <a:rPr lang="en-US" sz="3200" b="1" i="1" u="sng" dirty="0"/>
              <a:t> you had turned and done what is right</a:t>
            </a:r>
            <a:r>
              <a:rPr lang="en-US" sz="3200" dirty="0"/>
              <a:t> in My sight, each man proclaiming release to his neighbor, and you had made a covenant before Me in the house which is called by My name</a:t>
            </a:r>
            <a:r>
              <a:rPr lang="en-US" sz="3200" dirty="0" smtClean="0"/>
              <a:t>.  </a:t>
            </a:r>
            <a:r>
              <a:rPr lang="en-US" sz="3200" i="1" u="sng" dirty="0" smtClean="0"/>
              <a:t>Yet </a:t>
            </a:r>
            <a:r>
              <a:rPr lang="en-US" sz="3200" i="1" u="sng" dirty="0"/>
              <a:t>you turned and </a:t>
            </a:r>
            <a:r>
              <a:rPr lang="en-US" sz="3200" b="1" i="1" u="sng" dirty="0">
                <a:solidFill>
                  <a:srgbClr val="FF0000"/>
                </a:solidFill>
              </a:rPr>
              <a:t>profaned My name</a:t>
            </a:r>
            <a:r>
              <a:rPr lang="en-US" sz="3200" i="1" u="sng" dirty="0"/>
              <a:t>,</a:t>
            </a:r>
            <a:r>
              <a:rPr lang="en-US" sz="3200" dirty="0"/>
              <a:t> and </a:t>
            </a:r>
            <a:r>
              <a:rPr lang="en-US" sz="3200" i="1" u="sng" dirty="0"/>
              <a:t>each man took back</a:t>
            </a:r>
            <a:r>
              <a:rPr lang="en-US" sz="3200" dirty="0"/>
              <a:t> his male servant and each man his female servant whom you had set free according to their desire, and you brought them into subjection to be your male servants and female servants</a:t>
            </a:r>
            <a:r>
              <a:rPr lang="en-US" sz="3200" dirty="0" smtClean="0"/>
              <a:t>.”</a:t>
            </a:r>
            <a:r>
              <a:rPr lang="en-US" sz="3200" b="1" i="1" dirty="0" smtClean="0">
                <a:solidFill>
                  <a:srgbClr val="00FF00"/>
                </a:solidFill>
              </a:rPr>
              <a:t>  Jer34v15-16</a:t>
            </a:r>
            <a:r>
              <a:rPr lang="en-US" sz="2400" b="1" i="1" dirty="0" smtClean="0">
                <a:solidFill>
                  <a:srgbClr val="00FF00"/>
                </a:solidFill>
              </a:rPr>
              <a:t> </a:t>
            </a:r>
            <a:r>
              <a:rPr lang="en-US" sz="2400" b="1" i="1" dirty="0" err="1" smtClean="0">
                <a:solidFill>
                  <a:srgbClr val="00FF00"/>
                </a:solidFill>
              </a:rPr>
              <a:t>NASB</a:t>
            </a:r>
            <a:endParaRPr lang="en-US" sz="2400" b="1" i="1" dirty="0">
              <a:solidFill>
                <a:srgbClr val="00FF00"/>
              </a:solidFill>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Repentance is a promise.</a:t>
            </a:r>
            <a:endParaRPr lang="en-US" dirty="0">
              <a:latin typeface="Arial" pitchFamily="34" charset="0"/>
              <a:cs typeface="Arial" pitchFamily="34" charset="0"/>
            </a:endParaRPr>
          </a:p>
        </p:txBody>
      </p:sp>
    </p:spTree>
    <p:extLst>
      <p:ext uri="{BB962C8B-B14F-4D97-AF65-F5344CB8AC3E}">
        <p14:creationId xmlns:p14="http://schemas.microsoft.com/office/powerpoint/2010/main" val="429243328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14" presetClass="entr" presetSubtype="10" fill="hold" grpId="0" nodeType="after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“I will not return to my sin.”</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Autofit/>
          </a:bodyPr>
          <a:lstStyle/>
          <a:p>
            <a:r>
              <a:rPr lang="en-US" sz="2800" dirty="0" smtClean="0">
                <a:latin typeface="Arial" pitchFamily="34" charset="0"/>
                <a:cs typeface="Arial" pitchFamily="34" charset="0"/>
              </a:rPr>
              <a:t>“I </a:t>
            </a:r>
            <a:r>
              <a:rPr lang="en-US" sz="2800" dirty="0">
                <a:latin typeface="Arial" pitchFamily="34" charset="0"/>
                <a:cs typeface="Arial" pitchFamily="34" charset="0"/>
              </a:rPr>
              <a:t>will give the men who have transgressed My </a:t>
            </a:r>
            <a:r>
              <a:rPr lang="en-US" sz="2800" b="1" i="1" u="sng" dirty="0">
                <a:latin typeface="Arial" pitchFamily="34" charset="0"/>
                <a:cs typeface="Arial" pitchFamily="34" charset="0"/>
              </a:rPr>
              <a:t>covenant</a:t>
            </a:r>
            <a:r>
              <a:rPr lang="en-US" sz="2800" dirty="0">
                <a:latin typeface="Arial" pitchFamily="34" charset="0"/>
                <a:cs typeface="Arial" pitchFamily="34" charset="0"/>
              </a:rPr>
              <a:t>, who have not fulfilled the words of the </a:t>
            </a:r>
            <a:r>
              <a:rPr lang="en-US" sz="2800" b="1" i="1" u="sng" dirty="0">
                <a:latin typeface="Arial" pitchFamily="34" charset="0"/>
                <a:cs typeface="Arial" pitchFamily="34" charset="0"/>
              </a:rPr>
              <a:t>covenant</a:t>
            </a:r>
            <a:r>
              <a:rPr lang="en-US" sz="2800" dirty="0">
                <a:latin typeface="Arial" pitchFamily="34" charset="0"/>
                <a:cs typeface="Arial" pitchFamily="34" charset="0"/>
              </a:rPr>
              <a:t> which they made before Me, when they cut the calf in two and </a:t>
            </a:r>
            <a:r>
              <a:rPr lang="en-US" sz="2800" b="1" i="1" u="sng" dirty="0">
                <a:latin typeface="Arial" pitchFamily="34" charset="0"/>
                <a:cs typeface="Arial" pitchFamily="34" charset="0"/>
              </a:rPr>
              <a:t>passed between its </a:t>
            </a:r>
            <a:r>
              <a:rPr lang="en-US" sz="2800" b="1" i="1" u="sng" dirty="0" smtClean="0">
                <a:latin typeface="Arial" pitchFamily="34" charset="0"/>
                <a:cs typeface="Arial" pitchFamily="34" charset="0"/>
              </a:rPr>
              <a:t>parts</a:t>
            </a:r>
            <a:r>
              <a:rPr lang="en-US" sz="2800" dirty="0" smtClean="0">
                <a:latin typeface="Arial" pitchFamily="34" charset="0"/>
                <a:cs typeface="Arial" pitchFamily="34" charset="0"/>
              </a:rPr>
              <a:t>, the </a:t>
            </a:r>
            <a:r>
              <a:rPr lang="en-US" sz="2800" dirty="0">
                <a:latin typeface="Arial" pitchFamily="34" charset="0"/>
                <a:cs typeface="Arial" pitchFamily="34" charset="0"/>
              </a:rPr>
              <a:t>officials of Judah and the officials of Jerusalem, the court officers and the priests and all the people of the land who </a:t>
            </a:r>
            <a:r>
              <a:rPr lang="en-US" sz="2800" b="1" i="1" u="sng" dirty="0">
                <a:latin typeface="Arial" pitchFamily="34" charset="0"/>
                <a:cs typeface="Arial" pitchFamily="34" charset="0"/>
              </a:rPr>
              <a:t>passed between the parts</a:t>
            </a:r>
            <a:r>
              <a:rPr lang="en-US" sz="2800" dirty="0">
                <a:latin typeface="Arial" pitchFamily="34" charset="0"/>
                <a:cs typeface="Arial" pitchFamily="34" charset="0"/>
              </a:rPr>
              <a:t> of the </a:t>
            </a:r>
            <a:r>
              <a:rPr lang="en-US" sz="2800" dirty="0" smtClean="0">
                <a:latin typeface="Arial" pitchFamily="34" charset="0"/>
                <a:cs typeface="Arial" pitchFamily="34" charset="0"/>
              </a:rPr>
              <a:t>calf, I </a:t>
            </a:r>
            <a:r>
              <a:rPr lang="en-US" sz="2800" dirty="0">
                <a:latin typeface="Arial" pitchFamily="34" charset="0"/>
                <a:cs typeface="Arial" pitchFamily="34" charset="0"/>
              </a:rPr>
              <a:t>will give them into the hand of their enemies and into the hand of those who seek their life. And </a:t>
            </a:r>
            <a:r>
              <a:rPr lang="en-US" sz="2800" b="1" i="1" u="sng" dirty="0">
                <a:solidFill>
                  <a:srgbClr val="FF0000"/>
                </a:solidFill>
                <a:latin typeface="Arial" pitchFamily="34" charset="0"/>
                <a:cs typeface="Arial" pitchFamily="34" charset="0"/>
              </a:rPr>
              <a:t>their dead bodies will be food for the birds</a:t>
            </a:r>
            <a:r>
              <a:rPr lang="en-US" sz="2800" dirty="0">
                <a:latin typeface="Arial" pitchFamily="34" charset="0"/>
                <a:cs typeface="Arial" pitchFamily="34" charset="0"/>
              </a:rPr>
              <a:t> of the sky and the beasts of the earth</a:t>
            </a:r>
            <a:r>
              <a:rPr lang="en-US" sz="2800" dirty="0" smtClean="0">
                <a:latin typeface="Arial" pitchFamily="34" charset="0"/>
                <a:cs typeface="Arial" pitchFamily="34" charset="0"/>
              </a:rPr>
              <a:t>.”  </a:t>
            </a:r>
            <a:r>
              <a:rPr lang="en-US" sz="2800" b="1" i="1" dirty="0" smtClean="0">
                <a:solidFill>
                  <a:srgbClr val="00FF00"/>
                </a:solidFill>
                <a:latin typeface="Arial" pitchFamily="34" charset="0"/>
                <a:cs typeface="Arial" pitchFamily="34" charset="0"/>
              </a:rPr>
              <a:t>Jer34v20</a:t>
            </a:r>
            <a:r>
              <a:rPr lang="en-US" sz="2400" b="1" i="1" dirty="0" smtClean="0">
                <a:solidFill>
                  <a:srgbClr val="00FF00"/>
                </a:solidFill>
                <a:latin typeface="Arial" pitchFamily="34" charset="0"/>
                <a:cs typeface="Arial" pitchFamily="34" charset="0"/>
              </a:rPr>
              <a:t> </a:t>
            </a:r>
            <a:r>
              <a:rPr lang="en-US" sz="2400" b="1" i="1" dirty="0" err="1" smtClean="0">
                <a:solidFill>
                  <a:srgbClr val="00FF00"/>
                </a:solidFill>
                <a:latin typeface="Arial" pitchFamily="34" charset="0"/>
                <a:cs typeface="Arial" pitchFamily="34" charset="0"/>
              </a:rPr>
              <a:t>NASB</a:t>
            </a:r>
            <a:endParaRPr lang="en-US" sz="2400"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“…over my dead body !”</a:t>
            </a:r>
            <a:endParaRPr lang="en-US" dirty="0">
              <a:latin typeface="Arial" pitchFamily="34" charset="0"/>
              <a:cs typeface="Arial" pitchFamily="34" charset="0"/>
            </a:endParaRPr>
          </a:p>
        </p:txBody>
      </p:sp>
    </p:spTree>
    <p:extLst>
      <p:ext uri="{BB962C8B-B14F-4D97-AF65-F5344CB8AC3E}">
        <p14:creationId xmlns:p14="http://schemas.microsoft.com/office/powerpoint/2010/main" val="216412350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14" presetClass="entr" presetSubtype="10" fill="hold" grpId="0" nodeType="after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rmAutofit/>
          </a:bodyPr>
          <a:lstStyle/>
          <a:p>
            <a:r>
              <a:rPr lang="en-US" sz="4200" dirty="0" smtClean="0">
                <a:latin typeface="Arial" pitchFamily="34" charset="0"/>
                <a:cs typeface="Arial" pitchFamily="34" charset="0"/>
              </a:rPr>
              <a:t>Abraham learned this faithfulness.</a:t>
            </a:r>
            <a:endParaRPr lang="en-US" sz="4200" dirty="0">
              <a:latin typeface="Arial" pitchFamily="34" charset="0"/>
              <a:cs typeface="Arial" pitchFamily="34" charset="0"/>
            </a:endParaRPr>
          </a:p>
        </p:txBody>
      </p:sp>
      <p:pic>
        <p:nvPicPr>
          <p:cNvPr id="5" name="Content Placeholder 4"/>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403350" y="1196975"/>
            <a:ext cx="6337300" cy="4752975"/>
          </a:xfrm>
        </p:spPr>
      </p:pic>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Genesis 15v9-19</a:t>
            </a:r>
            <a:endParaRPr lang="en-US" dirty="0">
              <a:latin typeface="Arial" pitchFamily="34" charset="0"/>
              <a:cs typeface="Arial" pitchFamily="34" charset="0"/>
            </a:endParaRPr>
          </a:p>
        </p:txBody>
      </p:sp>
    </p:spTree>
    <p:extLst>
      <p:ext uri="{BB962C8B-B14F-4D97-AF65-F5344CB8AC3E}">
        <p14:creationId xmlns:p14="http://schemas.microsoft.com/office/powerpoint/2010/main" val="365184912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14" presetClass="entr" presetSubtype="10" fill="hold" grpId="0"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1"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0" y="322514"/>
            <a:ext cx="9144000" cy="6535486"/>
          </a:xfrm>
        </p:spPr>
        <p:txBody>
          <a:bodyPr anchor="t">
            <a:noAutofit/>
          </a:bodyPr>
          <a:lstStyle/>
          <a:p>
            <a:r>
              <a:rPr lang="en-US" sz="4000" dirty="0" smtClean="0">
                <a:latin typeface="Arial" pitchFamily="34" charset="0"/>
                <a:cs typeface="Arial" pitchFamily="34" charset="0"/>
              </a:rPr>
              <a:t>“So </a:t>
            </a:r>
            <a:r>
              <a:rPr lang="en-US" sz="4000" dirty="0">
                <a:latin typeface="Arial" pitchFamily="34" charset="0"/>
                <a:cs typeface="Arial" pitchFamily="34" charset="0"/>
              </a:rPr>
              <a:t>He said to him, </a:t>
            </a:r>
            <a:r>
              <a:rPr lang="en-US" sz="4000" dirty="0" smtClean="0">
                <a:latin typeface="Arial" pitchFamily="34" charset="0"/>
                <a:cs typeface="Arial" pitchFamily="34" charset="0"/>
              </a:rPr>
              <a:t>‘Bring </a:t>
            </a:r>
            <a:r>
              <a:rPr lang="en-US" sz="4000" dirty="0">
                <a:latin typeface="Arial" pitchFamily="34" charset="0"/>
                <a:cs typeface="Arial" pitchFamily="34" charset="0"/>
              </a:rPr>
              <a:t>Me a three year old heifer, and a three year old female goat, and a three year old ram, and a turtledove, and a young pigeon</a:t>
            </a:r>
            <a:r>
              <a:rPr lang="en-US" sz="4000" dirty="0" smtClean="0">
                <a:latin typeface="Arial" pitchFamily="34" charset="0"/>
                <a:cs typeface="Arial" pitchFamily="34" charset="0"/>
              </a:rPr>
              <a:t>.’ </a:t>
            </a:r>
            <a:r>
              <a:rPr lang="en-US" sz="4000" dirty="0">
                <a:latin typeface="Arial" pitchFamily="34" charset="0"/>
                <a:cs typeface="Arial" pitchFamily="34" charset="0"/>
              </a:rPr>
              <a:t>Then he brought all these to Him and </a:t>
            </a:r>
            <a:r>
              <a:rPr lang="en-US" sz="4000" b="1" i="1" u="sng" dirty="0">
                <a:latin typeface="Arial" pitchFamily="34" charset="0"/>
                <a:cs typeface="Arial" pitchFamily="34" charset="0"/>
              </a:rPr>
              <a:t>cut them in two</a:t>
            </a:r>
            <a:r>
              <a:rPr lang="en-US" sz="4000" dirty="0">
                <a:latin typeface="Arial" pitchFamily="34" charset="0"/>
                <a:cs typeface="Arial" pitchFamily="34" charset="0"/>
              </a:rPr>
              <a:t>, and laid each half opposite the </a:t>
            </a:r>
            <a:r>
              <a:rPr lang="en-US" sz="4000" dirty="0" smtClean="0">
                <a:latin typeface="Arial" pitchFamily="34" charset="0"/>
                <a:cs typeface="Arial" pitchFamily="34" charset="0"/>
              </a:rPr>
              <a:t>other ;  </a:t>
            </a:r>
            <a:r>
              <a:rPr lang="en-US" sz="4000" dirty="0">
                <a:latin typeface="Arial" pitchFamily="34" charset="0"/>
                <a:cs typeface="Arial" pitchFamily="34" charset="0"/>
              </a:rPr>
              <a:t>but he did not cut the birds. </a:t>
            </a:r>
            <a:r>
              <a:rPr lang="en-US" sz="4000" dirty="0" smtClean="0">
                <a:latin typeface="Arial" pitchFamily="34" charset="0"/>
                <a:cs typeface="Arial" pitchFamily="34" charset="0"/>
              </a:rPr>
              <a:t> The </a:t>
            </a:r>
            <a:r>
              <a:rPr lang="en-US" sz="4000" b="1" i="1" u="sng" dirty="0">
                <a:solidFill>
                  <a:srgbClr val="FF0000"/>
                </a:solidFill>
                <a:latin typeface="Arial" pitchFamily="34" charset="0"/>
                <a:cs typeface="Arial" pitchFamily="34" charset="0"/>
              </a:rPr>
              <a:t>birds</a:t>
            </a:r>
            <a:r>
              <a:rPr lang="en-US" sz="4000" dirty="0">
                <a:latin typeface="Arial" pitchFamily="34" charset="0"/>
                <a:cs typeface="Arial" pitchFamily="34" charset="0"/>
              </a:rPr>
              <a:t> of prey came down upon the carcasses, and Abram drove them away</a:t>
            </a:r>
            <a:r>
              <a:rPr lang="en-US" sz="4000" dirty="0" smtClean="0">
                <a:latin typeface="Arial" pitchFamily="34" charset="0"/>
                <a:cs typeface="Arial" pitchFamily="34" charset="0"/>
              </a:rPr>
              <a:t>.</a:t>
            </a:r>
            <a:endParaRPr lang="en-US" sz="4000" b="1" i="1" dirty="0">
              <a:solidFill>
                <a:srgbClr val="00FF00"/>
              </a:solidFill>
              <a:latin typeface="Arial" pitchFamily="34" charset="0"/>
              <a:cs typeface="Arial" pitchFamily="34" charset="0"/>
            </a:endParaRPr>
          </a:p>
        </p:txBody>
      </p:sp>
    </p:spTree>
    <p:extLst>
      <p:ext uri="{BB962C8B-B14F-4D97-AF65-F5344CB8AC3E}">
        <p14:creationId xmlns:p14="http://schemas.microsoft.com/office/powerpoint/2010/main" val="386112677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0" y="322514"/>
            <a:ext cx="9144000" cy="6535486"/>
          </a:xfrm>
        </p:spPr>
        <p:txBody>
          <a:bodyPr anchor="t">
            <a:noAutofit/>
          </a:bodyPr>
          <a:lstStyle/>
          <a:p>
            <a:r>
              <a:rPr lang="en-US" sz="4000" dirty="0" smtClean="0">
                <a:latin typeface="Arial" pitchFamily="34" charset="0"/>
                <a:cs typeface="Arial" pitchFamily="34" charset="0"/>
              </a:rPr>
              <a:t>Now </a:t>
            </a:r>
            <a:r>
              <a:rPr lang="en-US" sz="4000" dirty="0">
                <a:latin typeface="Arial" pitchFamily="34" charset="0"/>
                <a:cs typeface="Arial" pitchFamily="34" charset="0"/>
              </a:rPr>
              <a:t>when the sun was going down, a deep </a:t>
            </a:r>
            <a:r>
              <a:rPr lang="en-US" sz="4000" b="1" i="1" u="sng" dirty="0">
                <a:solidFill>
                  <a:srgbClr val="FF0000"/>
                </a:solidFill>
                <a:latin typeface="Arial" pitchFamily="34" charset="0"/>
                <a:cs typeface="Arial" pitchFamily="34" charset="0"/>
              </a:rPr>
              <a:t>sleep</a:t>
            </a:r>
            <a:r>
              <a:rPr lang="en-US" sz="4000" dirty="0">
                <a:latin typeface="Arial" pitchFamily="34" charset="0"/>
                <a:cs typeface="Arial" pitchFamily="34" charset="0"/>
              </a:rPr>
              <a:t> fell upon </a:t>
            </a:r>
            <a:r>
              <a:rPr lang="en-US" sz="4000" dirty="0" smtClean="0">
                <a:latin typeface="Arial" pitchFamily="34" charset="0"/>
                <a:cs typeface="Arial" pitchFamily="34" charset="0"/>
              </a:rPr>
              <a:t>Abram ;  and </a:t>
            </a:r>
            <a:r>
              <a:rPr lang="en-US" sz="4000" dirty="0">
                <a:latin typeface="Arial" pitchFamily="34" charset="0"/>
                <a:cs typeface="Arial" pitchFamily="34" charset="0"/>
              </a:rPr>
              <a:t>behold, terror and great darkness fell upon him</a:t>
            </a:r>
            <a:r>
              <a:rPr lang="en-US" sz="4000" dirty="0" smtClean="0">
                <a:latin typeface="Arial" pitchFamily="34" charset="0"/>
                <a:cs typeface="Arial" pitchFamily="34" charset="0"/>
              </a:rPr>
              <a:t>.  </a:t>
            </a:r>
            <a:r>
              <a:rPr lang="en-US" sz="4000" dirty="0">
                <a:latin typeface="Arial" pitchFamily="34" charset="0"/>
                <a:cs typeface="Arial" pitchFamily="34" charset="0"/>
              </a:rPr>
              <a:t>God said to Abram, </a:t>
            </a:r>
            <a:r>
              <a:rPr lang="en-US" sz="4000" dirty="0" smtClean="0">
                <a:latin typeface="Arial" pitchFamily="34" charset="0"/>
                <a:cs typeface="Arial" pitchFamily="34" charset="0"/>
              </a:rPr>
              <a:t>‘Know </a:t>
            </a:r>
            <a:r>
              <a:rPr lang="en-US" sz="4000" dirty="0">
                <a:latin typeface="Arial" pitchFamily="34" charset="0"/>
                <a:cs typeface="Arial" pitchFamily="34" charset="0"/>
              </a:rPr>
              <a:t>for certain that your descendants will be strangers in a land that is not theirs, where they will be enslaved and oppressed four hundred years. </a:t>
            </a:r>
            <a:r>
              <a:rPr lang="en-US" sz="4000" b="1" i="1" u="sng" dirty="0" smtClean="0">
                <a:solidFill>
                  <a:srgbClr val="00FF00"/>
                </a:solidFill>
                <a:latin typeface="Arial" pitchFamily="34" charset="0"/>
                <a:cs typeface="Arial" pitchFamily="34" charset="0"/>
              </a:rPr>
              <a:t>But </a:t>
            </a:r>
            <a:r>
              <a:rPr lang="en-US" sz="4000" b="1" i="1" u="sng" dirty="0">
                <a:solidFill>
                  <a:srgbClr val="00FF00"/>
                </a:solidFill>
                <a:latin typeface="Arial" pitchFamily="34" charset="0"/>
                <a:cs typeface="Arial" pitchFamily="34" charset="0"/>
              </a:rPr>
              <a:t>I will</a:t>
            </a:r>
            <a:r>
              <a:rPr lang="en-US" sz="4000" dirty="0">
                <a:latin typeface="Arial" pitchFamily="34" charset="0"/>
                <a:cs typeface="Arial" pitchFamily="34" charset="0"/>
              </a:rPr>
              <a:t> also judge the nation whom they will serve</a:t>
            </a:r>
            <a:r>
              <a:rPr lang="en-US" sz="4000" dirty="0" smtClean="0">
                <a:latin typeface="Arial" pitchFamily="34" charset="0"/>
                <a:cs typeface="Arial" pitchFamily="34" charset="0"/>
              </a:rPr>
              <a:t>,</a:t>
            </a:r>
            <a:endParaRPr lang="en-US" sz="4000" b="1" i="1" dirty="0">
              <a:solidFill>
                <a:srgbClr val="00FF00"/>
              </a:solidFill>
              <a:latin typeface="Arial" pitchFamily="34" charset="0"/>
              <a:cs typeface="Arial" pitchFamily="34" charset="0"/>
            </a:endParaRPr>
          </a:p>
        </p:txBody>
      </p:sp>
    </p:spTree>
    <p:extLst>
      <p:ext uri="{BB962C8B-B14F-4D97-AF65-F5344CB8AC3E}">
        <p14:creationId xmlns:p14="http://schemas.microsoft.com/office/powerpoint/2010/main" val="285783094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0" y="322514"/>
            <a:ext cx="9144000" cy="6535486"/>
          </a:xfrm>
        </p:spPr>
        <p:txBody>
          <a:bodyPr anchor="t">
            <a:noAutofit/>
          </a:bodyPr>
          <a:lstStyle/>
          <a:p>
            <a:r>
              <a:rPr lang="en-US" sz="4000" dirty="0" smtClean="0">
                <a:latin typeface="Arial" pitchFamily="34" charset="0"/>
                <a:cs typeface="Arial" pitchFamily="34" charset="0"/>
              </a:rPr>
              <a:t>and </a:t>
            </a:r>
            <a:r>
              <a:rPr lang="en-US" sz="4000" dirty="0">
                <a:latin typeface="Arial" pitchFamily="34" charset="0"/>
                <a:cs typeface="Arial" pitchFamily="34" charset="0"/>
              </a:rPr>
              <a:t>afterward they will come out with many possessions. </a:t>
            </a:r>
            <a:r>
              <a:rPr lang="en-US" sz="4000" dirty="0" smtClean="0">
                <a:latin typeface="Arial" pitchFamily="34" charset="0"/>
                <a:cs typeface="Arial" pitchFamily="34" charset="0"/>
              </a:rPr>
              <a:t> As </a:t>
            </a:r>
            <a:r>
              <a:rPr lang="en-US" sz="4000" dirty="0">
                <a:latin typeface="Arial" pitchFamily="34" charset="0"/>
                <a:cs typeface="Arial" pitchFamily="34" charset="0"/>
              </a:rPr>
              <a:t>for you, you shall go to your fathers in </a:t>
            </a:r>
            <a:r>
              <a:rPr lang="en-US" sz="4000" dirty="0" smtClean="0">
                <a:latin typeface="Arial" pitchFamily="34" charset="0"/>
                <a:cs typeface="Arial" pitchFamily="34" charset="0"/>
              </a:rPr>
              <a:t>peace ;  </a:t>
            </a:r>
            <a:r>
              <a:rPr lang="en-US" sz="4000" dirty="0">
                <a:latin typeface="Arial" pitchFamily="34" charset="0"/>
                <a:cs typeface="Arial" pitchFamily="34" charset="0"/>
              </a:rPr>
              <a:t>you will be buried at a good old age. </a:t>
            </a:r>
            <a:r>
              <a:rPr lang="en-US" sz="4000" dirty="0" smtClean="0">
                <a:latin typeface="Arial" pitchFamily="34" charset="0"/>
                <a:cs typeface="Arial" pitchFamily="34" charset="0"/>
              </a:rPr>
              <a:t> Then </a:t>
            </a:r>
            <a:r>
              <a:rPr lang="en-US" sz="4000" dirty="0">
                <a:latin typeface="Arial" pitchFamily="34" charset="0"/>
                <a:cs typeface="Arial" pitchFamily="34" charset="0"/>
              </a:rPr>
              <a:t>in the fourth generation they will return here, for the iniquity of the Amorite is not yet complete</a:t>
            </a:r>
            <a:r>
              <a:rPr lang="en-US" sz="4000" dirty="0" smtClean="0">
                <a:latin typeface="Arial" pitchFamily="34" charset="0"/>
                <a:cs typeface="Arial" pitchFamily="34" charset="0"/>
              </a:rPr>
              <a:t>.’  </a:t>
            </a:r>
            <a:r>
              <a:rPr lang="en-US" sz="4000" dirty="0">
                <a:latin typeface="Arial" pitchFamily="34" charset="0"/>
                <a:cs typeface="Arial" pitchFamily="34" charset="0"/>
              </a:rPr>
              <a:t>It came about when the sun had set, that it was very </a:t>
            </a:r>
            <a:r>
              <a:rPr lang="en-US" sz="4000" b="1" i="1" u="sng" dirty="0">
                <a:solidFill>
                  <a:srgbClr val="FF0000"/>
                </a:solidFill>
                <a:latin typeface="Arial" pitchFamily="34" charset="0"/>
                <a:cs typeface="Arial" pitchFamily="34" charset="0"/>
              </a:rPr>
              <a:t>dark</a:t>
            </a:r>
            <a:r>
              <a:rPr lang="en-US" sz="4000" dirty="0">
                <a:latin typeface="Arial" pitchFamily="34" charset="0"/>
                <a:cs typeface="Arial" pitchFamily="34" charset="0"/>
              </a:rPr>
              <a:t>, and behold, </a:t>
            </a:r>
            <a:r>
              <a:rPr lang="en-US" sz="4000" b="1" i="1" u="sng" dirty="0">
                <a:solidFill>
                  <a:srgbClr val="00FF00"/>
                </a:solidFill>
                <a:latin typeface="Arial" pitchFamily="34" charset="0"/>
                <a:cs typeface="Arial" pitchFamily="34" charset="0"/>
              </a:rPr>
              <a:t>there appeared</a:t>
            </a:r>
            <a:r>
              <a:rPr lang="en-US" sz="4000" b="1" i="1" dirty="0">
                <a:latin typeface="Arial" pitchFamily="34" charset="0"/>
                <a:cs typeface="Arial" pitchFamily="34" charset="0"/>
              </a:rPr>
              <a:t> </a:t>
            </a:r>
            <a:r>
              <a:rPr lang="en-US" sz="4000" dirty="0">
                <a:latin typeface="Arial" pitchFamily="34" charset="0"/>
                <a:cs typeface="Arial" pitchFamily="34" charset="0"/>
              </a:rPr>
              <a:t>a smoking oven and a flaming </a:t>
            </a:r>
            <a:r>
              <a:rPr lang="en-US" sz="4000" dirty="0" smtClean="0">
                <a:latin typeface="Arial" pitchFamily="34" charset="0"/>
                <a:cs typeface="Arial" pitchFamily="34" charset="0"/>
              </a:rPr>
              <a:t>torch</a:t>
            </a:r>
            <a:endParaRPr lang="en-US" sz="4000" b="1" i="1" dirty="0">
              <a:solidFill>
                <a:srgbClr val="00FF00"/>
              </a:solidFill>
              <a:latin typeface="Arial" pitchFamily="34" charset="0"/>
              <a:cs typeface="Arial" pitchFamily="34" charset="0"/>
            </a:endParaRPr>
          </a:p>
        </p:txBody>
      </p:sp>
    </p:spTree>
    <p:extLst>
      <p:ext uri="{BB962C8B-B14F-4D97-AF65-F5344CB8AC3E}">
        <p14:creationId xmlns:p14="http://schemas.microsoft.com/office/powerpoint/2010/main" val="4179497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642</TotalTime>
  <Words>964</Words>
  <Application>Microsoft Office PowerPoint</Application>
  <PresentationFormat>On-screen Show (4:3)</PresentationFormat>
  <Paragraphs>85</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Arial Narrow</vt:lpstr>
      <vt:lpstr>Calibri</vt:lpstr>
      <vt:lpstr>Wingdings</vt:lpstr>
      <vt:lpstr>Office Theme</vt:lpstr>
      <vt:lpstr>All the Bible in its Context</vt:lpstr>
      <vt:lpstr>Let’s follow the story.</vt:lpstr>
      <vt:lpstr>Let’s read Jeremiah 34…</vt:lpstr>
      <vt:lpstr>Promises are to be kept !</vt:lpstr>
      <vt:lpstr>“I will not return to my sin.”</vt:lpstr>
      <vt:lpstr>Abraham learned this faithfulness.</vt:lpstr>
      <vt:lpstr>PowerPoint Presentation</vt:lpstr>
      <vt:lpstr>PowerPoint Presentation</vt:lpstr>
      <vt:lpstr>PowerPoint Presentation</vt:lpstr>
      <vt:lpstr>PowerPoint Presentation</vt:lpstr>
      <vt:lpstr>What does this mean ?</vt:lpstr>
      <vt:lpstr>How are we concerned ?</vt:lpstr>
      <vt:lpstr>The New Testament</vt:lpstr>
      <vt:lpstr>Just like Jeremiah 34v18-19</vt:lpstr>
      <vt:lpstr>Dare we go back on our repentance ?</vt:lpstr>
      <vt:lpstr>“Do not sin anymore.”Jn 5v14 NASB</vt:lpstr>
      <vt:lpstr>“Go, and sin no more !”</vt:lpstr>
      <vt:lpstr>Review, react and remember:</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Arizona Bible Courses</dc:creator>
  <cp:lastModifiedBy>www.AzBible.yolasite.com</cp:lastModifiedBy>
  <cp:revision>72</cp:revision>
  <dcterms:created xsi:type="dcterms:W3CDTF">2010-11-10T08:57:02Z</dcterms:created>
  <dcterms:modified xsi:type="dcterms:W3CDTF">2015-02-05T17:15:43Z</dcterms:modified>
</cp:coreProperties>
</file>