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60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1500" autoAdjust="0"/>
  </p:normalViewPr>
  <p:slideViewPr>
    <p:cSldViewPr>
      <p:cViewPr varScale="1">
        <p:scale>
          <a:sx n="33" d="100"/>
          <a:sy n="33" d="100"/>
        </p:scale>
        <p:origin x="888" y="29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7BBF2-E1A2-4B14-BAEE-17DF40A6331B}" type="datetimeFigureOut">
              <a:rPr lang="fr-FR" smtClean="0"/>
              <a:t>05/02/2015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632BB-FDAE-46AD-AA66-78968FD9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29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&gt;Let’s continue in the context of OT PROPHECY.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&gt;Open your Bible to the last half of Jeremiah</a:t>
            </a:r>
            <a:r>
              <a:rPr lang="en-US" baseline="0" noProof="0" dirty="0" smtClean="0"/>
              <a:t> 5.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context of this chapter is a message TO JUDAH.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context of these verses is a series of DIALOGUES.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Let’s read verses 19 to 31…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&gt;Verse 19 has a QUESTION, as do 22, 29 and 31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The suffering of Judah and all of Israel is not just for one reason.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&gt;Again God speaks</a:t>
            </a:r>
            <a:r>
              <a:rPr lang="en-US" baseline="0" noProof="0" dirty="0" smtClean="0"/>
              <a:t> to Jeremiah about “them”.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We often say “they do this or they do that”, but who are “they” for us 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Remember, Jeremiah was a part of “them”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&gt;This is a sin of omission !  [when we turn our head and look away]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God has one sin He really detests</a:t>
            </a:r>
            <a:r>
              <a:rPr lang="en-US" baseline="0" noProof="0" dirty="0" smtClean="0"/>
              <a:t>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Chapter 5 began with the sin of swearing and adultery.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&gt;Seven sins later, God ends his condemnation with this sin.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Judah was satisfied with “happy thought” theology.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&gt;What is the seat of our affection ?  [love comes from the heart]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There is a little</a:t>
            </a:r>
            <a:r>
              <a:rPr lang="en-US" baseline="0" noProof="0" dirty="0" smtClean="0"/>
              <a:t> phrase at the end of this chapter that is often missed.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&gt;This is the ULTIMATE QUESTION of how will you react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After suffering so much, how will they respond 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&gt;We too often suffer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How do we take suffering 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Do we get mad, irritable, unhappy, or sober ?  [we should learn a lesson]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Let’s not forget, put off until</a:t>
            </a:r>
            <a:r>
              <a:rPr lang="en-US" baseline="0" noProof="0" dirty="0" smtClean="0"/>
              <a:t> tomorrow, nor miss the point.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&gt;God never causes suffering.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&gt;We may suffer because of others.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&gt;But, we should first look in our own mirror.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&gt;Admitting our sin and turning from it is God’s goal for our good.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&gt;We all are a part of a nation, a neighborhood, a family.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But, we all have our own lives to examine when we suffer.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So let’s take suffering seriously, from God’s point of view  </a:t>
            </a:r>
            <a:r>
              <a:rPr lang="en-US" baseline="0" noProof="0" smtClean="0"/>
              <a:t>for our GOOD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This is a COMMON</a:t>
            </a:r>
            <a:r>
              <a:rPr lang="en-US" baseline="0" noProof="0" dirty="0" smtClean="0"/>
              <a:t> question.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&gt;God KNOWS what people are asking.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He gives a first of FIVE REASONS in answer.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God NEVER SQUELCHES questions.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&gt;What is God’s first answer to suffering ? [obeying other gods]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We should ask questions</a:t>
            </a:r>
            <a:r>
              <a:rPr lang="en-US" baseline="0" noProof="0" dirty="0" smtClean="0"/>
              <a:t> too.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&gt;Follow me down through the text we have just read… [click 5]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&gt;It’s obvious who is speaking ALL the time.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But, He is not always speaking to the same person.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TO WHOM does God address Himself MOST of the time ?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Another question we should ask is ABOUT </a:t>
            </a:r>
            <a:r>
              <a:rPr lang="en-US" baseline="0" noProof="0" dirty="0" smtClean="0"/>
              <a:t>WHOM is God talking.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&gt;You can see the word “they” just pop out of these 13 verses.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&gt;God speaks more often to the prophet about them, than directly to Judah.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&gt;This is a very personal text.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&gt;It is to a people, not a multi-racial group like the church today.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&gt;It is the God of Israel who is speaking.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&gt;So WHO is the subject of this text ?  [“they”, not the prophet]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Let’s look at more of the reasons for their suffering.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&gt;God addresses ALL of the Children of Israel and specifically Judah.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“Declare” and “proclaim” are not the same, nor “house of</a:t>
            </a:r>
            <a:r>
              <a:rPr lang="en-US" baseline="0" noProof="0" dirty="0" smtClean="0"/>
              <a:t> Jacob” and “Judah”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&gt;How can they HEAR if they “have ears, but do not hear” ? [their choice to not listen nor look at reality]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There are FIVE reasons in all.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&gt;Creation MUST respects</a:t>
            </a:r>
            <a:r>
              <a:rPr lang="en-US" baseline="0" noProof="0" dirty="0" smtClean="0"/>
              <a:t> the limits God has given to it.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Mankind IS also under God’s rule, whether he wants it or not.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&gt;I thought fear was BAD !  [fear PROTECTS us from killing ourselves]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Unbelievers</a:t>
            </a:r>
            <a:r>
              <a:rPr lang="en-US" baseline="0" noProof="0" dirty="0" smtClean="0"/>
              <a:t> don’t want to know what their problem is.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They just want suffering to stop.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&gt;God explains that the ROOT of the problem is in their heart.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Sin is DEEPER than blindness or ignorance… and even lack of fear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No one</a:t>
            </a:r>
            <a:r>
              <a:rPr lang="en-US" baseline="0" noProof="0" dirty="0" smtClean="0"/>
              <a:t> can plead ignorance in the face of the goodness of God in His creation.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&gt;Didn’t God create mankind with free will ?  [sin is stubborn rebellion]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God makes it simple for the unbeliever.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&gt;”You’re missing out BIG</a:t>
            </a:r>
            <a:r>
              <a:rPr lang="en-US" baseline="0" noProof="0" dirty="0" smtClean="0"/>
              <a:t> TIME !”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&gt;Can anyone blame God ?  [Sin causes suffering]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God is not finished with the</a:t>
            </a:r>
            <a:r>
              <a:rPr lang="en-US" baseline="0" noProof="0" dirty="0" smtClean="0"/>
              <a:t> Children of Israel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&gt;Notice that God is not speaking directly to Israel.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“They” sound very much like </a:t>
            </a:r>
            <a:r>
              <a:rPr lang="en-US" baseline="0" noProof="0" dirty="0" smtClean="0"/>
              <a:t>the USA.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&gt;This is not idolatry nor blood shed.  [it’s a corrupt financial system]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12" name="Picture 11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1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487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rotWithShape="1">
          <a:gsLst>
            <a:gs pos="3000">
              <a:srgbClr val="CC0000">
                <a:lumMod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2" name="Picture 1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9" y="5949280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4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1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heel(1)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474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49" r:id="rId2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zbible.yolasite.com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ll the 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ible in its 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ontext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       Why such suffering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Jeremiah 5v19-31</a:t>
            </a:r>
          </a:p>
          <a:p>
            <a:pPr>
              <a:spcBef>
                <a:spcPts val="0"/>
              </a:spcBef>
            </a:pPr>
            <a:endParaRPr lang="en-US" sz="10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 the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context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of ch2-45</a:t>
            </a:r>
          </a:p>
          <a:p>
            <a:pPr>
              <a:spcBef>
                <a:spcPts val="0"/>
              </a:spcBef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a message for Judah</a:t>
            </a:r>
          </a:p>
          <a:p>
            <a:pPr>
              <a:spcBef>
                <a:spcPts val="0"/>
              </a:spcBef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 the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context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of ch5</a:t>
            </a:r>
          </a:p>
          <a:p>
            <a:pPr>
              <a:spcBef>
                <a:spcPts val="0"/>
              </a:spcBef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six more dialogues !</a:t>
            </a:r>
          </a:p>
        </p:txBody>
      </p:sp>
    </p:spTree>
    <p:extLst>
      <p:ext uri="{BB962C8B-B14F-4D97-AF65-F5344CB8AC3E}">
        <p14:creationId xmlns:p14="http://schemas.microsoft.com/office/powerpoint/2010/main" val="5907292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God has a fourth reason.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 ‘</a:t>
            </a:r>
            <a:r>
              <a:rPr lang="en-US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They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are fat, </a:t>
            </a:r>
            <a:r>
              <a:rPr lang="en-US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they</a:t>
            </a:r>
            <a:r>
              <a:rPr lang="en-US" dirty="0">
                <a:latin typeface="Arial" pitchFamily="34" charset="0"/>
                <a:cs typeface="Arial" pitchFamily="34" charset="0"/>
              </a:rPr>
              <a:t> are sleek, </a:t>
            </a:r>
            <a:r>
              <a:rPr lang="en-US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they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also excel in deeds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wickedness ;  </a:t>
            </a:r>
            <a:r>
              <a:rPr lang="en-US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they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do not plead the cause,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>
                <a:latin typeface="Arial" pitchFamily="34" charset="0"/>
                <a:cs typeface="Arial" pitchFamily="34" charset="0"/>
              </a:rPr>
              <a:t>cause of the orphan, that </a:t>
            </a:r>
            <a:r>
              <a:rPr lang="en-US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they</a:t>
            </a:r>
            <a:r>
              <a:rPr lang="en-US" dirty="0">
                <a:latin typeface="Arial" pitchFamily="34" charset="0"/>
                <a:cs typeface="Arial" pitchFamily="34" charset="0"/>
              </a:rPr>
              <a:t> may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prosper ;  and </a:t>
            </a:r>
            <a:r>
              <a:rPr lang="en-US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they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do not defend</a:t>
            </a:r>
            <a:r>
              <a:rPr lang="en-US" dirty="0">
                <a:latin typeface="Arial" pitchFamily="34" charset="0"/>
                <a:cs typeface="Arial" pitchFamily="34" charset="0"/>
              </a:rPr>
              <a:t> the rights of the poor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 Shall </a:t>
            </a:r>
            <a:r>
              <a:rPr lang="en-US" dirty="0">
                <a:latin typeface="Arial" pitchFamily="34" charset="0"/>
                <a:cs typeface="Arial" pitchFamily="34" charset="0"/>
              </a:rPr>
              <a:t>I not punish </a:t>
            </a:r>
            <a:r>
              <a:rPr lang="en-US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these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people ?’ </a:t>
            </a:r>
            <a:r>
              <a:rPr lang="en-US" dirty="0">
                <a:latin typeface="Arial" pitchFamily="34" charset="0"/>
                <a:cs typeface="Arial" pitchFamily="34" charset="0"/>
              </a:rPr>
              <a:t>declares the LORD,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‘On </a:t>
            </a:r>
            <a:r>
              <a:rPr lang="en-US" dirty="0">
                <a:latin typeface="Arial" pitchFamily="34" charset="0"/>
                <a:cs typeface="Arial" pitchFamily="34" charset="0"/>
              </a:rPr>
              <a:t>a nation such as this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shall </a:t>
            </a:r>
            <a:r>
              <a:rPr lang="en-US" dirty="0">
                <a:latin typeface="Arial" pitchFamily="34" charset="0"/>
                <a:cs typeface="Arial" pitchFamily="34" charset="0"/>
              </a:rPr>
              <a:t>I not avenge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Myself ?’ ”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5v28-29 </a:t>
            </a:r>
            <a:r>
              <a:rPr lang="en-US" sz="31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31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>
                <a:latin typeface="Arial" pitchFamily="34" charset="0"/>
                <a:cs typeface="Arial" pitchFamily="34" charset="0"/>
              </a:rPr>
              <a:t>When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this sin done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7410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fifth and final sin is love.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“An </a:t>
            </a:r>
            <a:r>
              <a:rPr lang="en-US" dirty="0">
                <a:latin typeface="Arial" pitchFamily="34" charset="0"/>
                <a:cs typeface="Arial" pitchFamily="34" charset="0"/>
              </a:rPr>
              <a:t>appalling and horrible thing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has </a:t>
            </a:r>
            <a:r>
              <a:rPr lang="en-US" dirty="0">
                <a:latin typeface="Arial" pitchFamily="34" charset="0"/>
                <a:cs typeface="Arial" pitchFamily="34" charset="0"/>
              </a:rPr>
              <a:t>happened in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land :  the </a:t>
            </a:r>
            <a:r>
              <a:rPr lang="en-US" dirty="0">
                <a:latin typeface="Arial" pitchFamily="34" charset="0"/>
                <a:cs typeface="Arial" pitchFamily="34" charset="0"/>
              </a:rPr>
              <a:t>prophets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prophesy falsely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dirty="0">
                <a:latin typeface="Arial" pitchFamily="34" charset="0"/>
                <a:cs typeface="Arial" pitchFamily="34" charset="0"/>
              </a:rPr>
              <a:t>the priests rule on their own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authority ;  and my </a:t>
            </a:r>
            <a:r>
              <a:rPr lang="en-US" dirty="0">
                <a:latin typeface="Arial" pitchFamily="34" charset="0"/>
                <a:cs typeface="Arial" pitchFamily="34" charset="0"/>
              </a:rPr>
              <a:t>people love it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so !”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5v30-31a </a:t>
            </a:r>
            <a:endParaRPr lang="en-US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>
                <a:latin typeface="Arial" pitchFamily="34" charset="0"/>
                <a:cs typeface="Arial" pitchFamily="34" charset="0"/>
              </a:rPr>
              <a:t>Where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this sin done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6012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God speaks to His people.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en-US" sz="7000" dirty="0" smtClean="0">
                <a:latin typeface="Arial" pitchFamily="34" charset="0"/>
                <a:cs typeface="Arial" pitchFamily="34" charset="0"/>
              </a:rPr>
              <a:t>“But </a:t>
            </a:r>
            <a:r>
              <a:rPr lang="en-US" sz="7000" dirty="0">
                <a:latin typeface="Arial" pitchFamily="34" charset="0"/>
                <a:cs typeface="Arial" pitchFamily="34" charset="0"/>
              </a:rPr>
              <a:t>what will </a:t>
            </a:r>
            <a:r>
              <a:rPr lang="en-US" sz="7000" b="1" i="1" u="sng" dirty="0">
                <a:latin typeface="Arial" pitchFamily="34" charset="0"/>
                <a:cs typeface="Arial" pitchFamily="34" charset="0"/>
              </a:rPr>
              <a:t>you</a:t>
            </a:r>
            <a:r>
              <a:rPr lang="en-US" sz="7000" dirty="0">
                <a:latin typeface="Arial" pitchFamily="34" charset="0"/>
                <a:cs typeface="Arial" pitchFamily="34" charset="0"/>
              </a:rPr>
              <a:t> do at the end of </a:t>
            </a:r>
            <a:r>
              <a:rPr lang="en-US" sz="7000" dirty="0" smtClean="0">
                <a:latin typeface="Arial" pitchFamily="34" charset="0"/>
                <a:cs typeface="Arial" pitchFamily="34" charset="0"/>
              </a:rPr>
              <a:t>it ?” </a:t>
            </a:r>
            <a:endParaRPr lang="en-US" sz="7000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5v31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>
                <a:latin typeface="Arial" pitchFamily="34" charset="0"/>
                <a:cs typeface="Arial" pitchFamily="34" charset="0"/>
              </a:rPr>
              <a:t>How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should we answer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5608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Review, react and remember: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400" b="0" dirty="0" smtClean="0">
                <a:latin typeface="Arial" pitchFamily="34" charset="0"/>
                <a:cs typeface="Arial" pitchFamily="34" charset="0"/>
              </a:rPr>
              <a:t>This is for nations &amp; individuals!</a:t>
            </a:r>
            <a:endParaRPr lang="en-US" sz="44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Autofit/>
          </a:bodyPr>
          <a:lstStyle/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800" dirty="0" smtClean="0">
                <a:latin typeface="Arial" pitchFamily="34" charset="0"/>
                <a:cs typeface="Arial" pitchFamily="34" charset="0"/>
              </a:rPr>
              <a:t>All suffering 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is because of sin.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800" dirty="0" smtClean="0">
                <a:latin typeface="Arial" pitchFamily="34" charset="0"/>
                <a:cs typeface="Arial" pitchFamily="34" charset="0"/>
              </a:rPr>
              <a:t>The sin may not be 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your 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own.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300" dirty="0" smtClean="0">
                <a:latin typeface="Arial" pitchFamily="34" charset="0"/>
                <a:cs typeface="Arial" pitchFamily="34" charset="0"/>
              </a:rPr>
              <a:t>But, we </a:t>
            </a:r>
            <a:r>
              <a:rPr lang="en-US" sz="4300" dirty="0" smtClean="0">
                <a:latin typeface="Arial" pitchFamily="34" charset="0"/>
                <a:cs typeface="Arial" pitchFamily="34" charset="0"/>
              </a:rPr>
              <a:t>need to examine our self.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800" dirty="0" smtClean="0">
                <a:latin typeface="Arial" pitchFamily="34" charset="0"/>
                <a:cs typeface="Arial" pitchFamily="34" charset="0"/>
              </a:rPr>
              <a:t>Confession and repentance (turn around) are </a:t>
            </a:r>
            <a:r>
              <a:rPr lang="en-US" sz="4800" smtClean="0">
                <a:latin typeface="Arial" pitchFamily="34" charset="0"/>
                <a:cs typeface="Arial" pitchFamily="34" charset="0"/>
              </a:rPr>
              <a:t>God’s </a:t>
            </a:r>
            <a:r>
              <a:rPr lang="en-US" sz="4800" smtClean="0">
                <a:latin typeface="Arial" pitchFamily="34" charset="0"/>
                <a:cs typeface="Arial" pitchFamily="34" charset="0"/>
              </a:rPr>
              <a:t>goals.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Content Placeholder 11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79"/>
            <a:ext cx="899592" cy="908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0796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Everyone asks this question.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“It </a:t>
            </a:r>
            <a:r>
              <a:rPr lang="en-US" dirty="0">
                <a:latin typeface="Arial" pitchFamily="34" charset="0"/>
                <a:cs typeface="Arial" pitchFamily="34" charset="0"/>
              </a:rPr>
              <a:t>shall come about when they say,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Why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has the LORD our God done all these things to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us ?’  Then </a:t>
            </a:r>
            <a:r>
              <a:rPr lang="en-US" dirty="0">
                <a:latin typeface="Arial" pitchFamily="34" charset="0"/>
                <a:cs typeface="Arial" pitchFamily="34" charset="0"/>
              </a:rPr>
              <a:t>you shall say to them,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‘As </a:t>
            </a:r>
            <a:r>
              <a:rPr lang="en-US" dirty="0">
                <a:latin typeface="Arial" pitchFamily="34" charset="0"/>
                <a:cs typeface="Arial" pitchFamily="34" charset="0"/>
              </a:rPr>
              <a:t>you have forsaken Me and served foreign gods in your land, so you will serve strangers in a land that is not yours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.’”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5v19 </a:t>
            </a:r>
            <a:r>
              <a:rPr lang="en-US" sz="28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8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>
                <a:latin typeface="Arial" pitchFamily="34" charset="0"/>
                <a:cs typeface="Arial" pitchFamily="34" charset="0"/>
              </a:rPr>
              <a:t>What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God’s answer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6743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Let’s notice who is speaking.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19a </a:t>
            </a:r>
            <a:r>
              <a:rPr lang="en-US" sz="4000" b="1" i="1" u="sng" dirty="0" smtClean="0">
                <a:latin typeface="Arial" pitchFamily="34" charset="0"/>
                <a:cs typeface="Arial" pitchFamily="34" charset="0"/>
              </a:rPr>
              <a:t>God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quotes His people.</a:t>
            </a:r>
          </a:p>
          <a:p>
            <a:pPr>
              <a:spcBef>
                <a:spcPts val="0"/>
              </a:spcBef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19b-22 </a:t>
            </a:r>
            <a:r>
              <a:rPr lang="en-US" sz="4000" b="1" i="1" u="sng" dirty="0" smtClean="0">
                <a:latin typeface="Arial" pitchFamily="34" charset="0"/>
                <a:cs typeface="Arial" pitchFamily="34" charset="0"/>
              </a:rPr>
              <a:t>God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tells His prophet what to say to His people.</a:t>
            </a:r>
          </a:p>
          <a:p>
            <a:pPr>
              <a:spcBef>
                <a:spcPts val="0"/>
              </a:spcBef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23-24 </a:t>
            </a:r>
            <a:r>
              <a:rPr lang="en-US" sz="4000" b="1" i="1" u="sng" dirty="0" smtClean="0">
                <a:latin typeface="Arial" pitchFamily="34" charset="0"/>
                <a:cs typeface="Arial" pitchFamily="34" charset="0"/>
              </a:rPr>
              <a:t>God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tells His prophet what His people’s problem is.</a:t>
            </a:r>
          </a:p>
          <a:p>
            <a:pPr>
              <a:spcBef>
                <a:spcPts val="0"/>
              </a:spcBef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25 </a:t>
            </a:r>
            <a:r>
              <a:rPr lang="en-US" sz="4000" b="1" i="1" u="sng" dirty="0" smtClean="0">
                <a:latin typeface="Arial" pitchFamily="34" charset="0"/>
                <a:cs typeface="Arial" pitchFamily="34" charset="0"/>
              </a:rPr>
              <a:t>God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speaks to His people.</a:t>
            </a:r>
          </a:p>
          <a:p>
            <a:pPr>
              <a:spcBef>
                <a:spcPts val="0"/>
              </a:spcBef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26-31a </a:t>
            </a:r>
            <a:r>
              <a:rPr lang="en-US" sz="4000" b="1" i="1" u="sng" dirty="0" smtClean="0">
                <a:latin typeface="Arial" pitchFamily="34" charset="0"/>
                <a:cs typeface="Arial" pitchFamily="34" charset="0"/>
              </a:rPr>
              <a:t>God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tells His prophet what His people’s sin is.</a:t>
            </a:r>
          </a:p>
          <a:p>
            <a:pPr>
              <a:spcBef>
                <a:spcPts val="0"/>
              </a:spcBef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31b </a:t>
            </a:r>
            <a:r>
              <a:rPr lang="en-US" sz="4000" b="1" i="1" u="sng" dirty="0" smtClean="0">
                <a:latin typeface="Arial" pitchFamily="34" charset="0"/>
                <a:cs typeface="Arial" pitchFamily="34" charset="0"/>
              </a:rPr>
              <a:t>God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speaks to His people.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700" u="sng" dirty="0" smtClean="0">
                <a:latin typeface="Arial" pitchFamily="34" charset="0"/>
                <a:cs typeface="Arial" pitchFamily="34" charset="0"/>
              </a:rPr>
              <a:t>To</a:t>
            </a:r>
            <a:r>
              <a:rPr lang="en-US" sz="4700" dirty="0" smtClean="0">
                <a:latin typeface="Arial" pitchFamily="34" charset="0"/>
                <a:cs typeface="Arial" pitchFamily="34" charset="0"/>
              </a:rPr>
              <a:t> whom most of the time ?</a:t>
            </a:r>
            <a:endParaRPr lang="en-US" sz="47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3837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Let’s notice the key words.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They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/ these 18x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You / your 11x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Me / my 6x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People 4x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LORD 4x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>
                <a:latin typeface="Arial" pitchFamily="34" charset="0"/>
                <a:cs typeface="Arial" pitchFamily="34" charset="0"/>
              </a:rPr>
              <a:t>About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whom is this text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4332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God has more to say.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“Declare </a:t>
            </a:r>
            <a:r>
              <a:rPr lang="en-US" dirty="0">
                <a:latin typeface="Arial" pitchFamily="34" charset="0"/>
                <a:cs typeface="Arial" pitchFamily="34" charset="0"/>
              </a:rPr>
              <a:t>this in the house of Jacob And proclaim it in Judah, saying,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‘Now </a:t>
            </a:r>
            <a:r>
              <a:rPr lang="en-US" b="1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hear</a:t>
            </a:r>
            <a:r>
              <a:rPr lang="en-US" dirty="0">
                <a:latin typeface="Arial" pitchFamily="34" charset="0"/>
                <a:cs typeface="Arial" pitchFamily="34" charset="0"/>
              </a:rPr>
              <a:t> this, 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foolish and senseless people,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who </a:t>
            </a:r>
            <a:r>
              <a:rPr lang="en-US" dirty="0">
                <a:latin typeface="Arial" pitchFamily="34" charset="0"/>
                <a:cs typeface="Arial" pitchFamily="34" charset="0"/>
              </a:rPr>
              <a:t>have eyes but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do not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see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;  who </a:t>
            </a:r>
            <a:r>
              <a:rPr lang="en-US" dirty="0">
                <a:latin typeface="Arial" pitchFamily="34" charset="0"/>
                <a:cs typeface="Arial" pitchFamily="34" charset="0"/>
              </a:rPr>
              <a:t>have ears but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do not hear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.’ ”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5v20-21 </a:t>
            </a:r>
            <a:r>
              <a:rPr lang="en-US" sz="26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700" u="sng" dirty="0" smtClean="0">
                <a:latin typeface="Arial" pitchFamily="34" charset="0"/>
                <a:cs typeface="Arial" pitchFamily="34" charset="0"/>
              </a:rPr>
              <a:t>What’s</a:t>
            </a:r>
            <a:r>
              <a:rPr lang="en-US" sz="4700" dirty="0" smtClean="0">
                <a:latin typeface="Arial" pitchFamily="34" charset="0"/>
                <a:cs typeface="Arial" pitchFamily="34" charset="0"/>
              </a:rPr>
              <a:t> His second answer ?</a:t>
            </a:r>
            <a:endParaRPr lang="en-US" sz="47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1235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God has a third reason.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62500" lnSpcReduction="20000"/>
          </a:bodyPr>
          <a:lstStyle/>
          <a:p>
            <a:r>
              <a:rPr lang="en-US" sz="6700" dirty="0" smtClean="0">
                <a:latin typeface="Arial" pitchFamily="34" charset="0"/>
                <a:cs typeface="Arial" pitchFamily="34" charset="0"/>
              </a:rPr>
              <a:t>“ ‘Do </a:t>
            </a:r>
            <a:r>
              <a:rPr lang="en-US" sz="6700" dirty="0">
                <a:latin typeface="Arial" pitchFamily="34" charset="0"/>
                <a:cs typeface="Arial" pitchFamily="34" charset="0"/>
              </a:rPr>
              <a:t>you </a:t>
            </a:r>
            <a:r>
              <a:rPr lang="en-US" sz="6700" b="1" i="1" u="sng" dirty="0">
                <a:latin typeface="Arial" pitchFamily="34" charset="0"/>
                <a:cs typeface="Arial" pitchFamily="34" charset="0"/>
              </a:rPr>
              <a:t>not fear </a:t>
            </a:r>
            <a:r>
              <a:rPr lang="en-US" sz="6700" b="1" i="1" u="sng" dirty="0" smtClean="0">
                <a:latin typeface="Arial" pitchFamily="34" charset="0"/>
                <a:cs typeface="Arial" pitchFamily="34" charset="0"/>
              </a:rPr>
              <a:t>Me</a:t>
            </a:r>
            <a:r>
              <a:rPr lang="en-US" sz="6700" dirty="0" smtClean="0">
                <a:latin typeface="Arial" pitchFamily="34" charset="0"/>
                <a:cs typeface="Arial" pitchFamily="34" charset="0"/>
              </a:rPr>
              <a:t> ?’  Declares </a:t>
            </a:r>
            <a:r>
              <a:rPr lang="en-US" sz="6700" dirty="0">
                <a:latin typeface="Arial" pitchFamily="34" charset="0"/>
                <a:cs typeface="Arial" pitchFamily="34" charset="0"/>
              </a:rPr>
              <a:t>the LORD</a:t>
            </a:r>
            <a:r>
              <a:rPr lang="en-US" sz="6700" dirty="0" smtClean="0">
                <a:latin typeface="Arial" pitchFamily="34" charset="0"/>
                <a:cs typeface="Arial" pitchFamily="34" charset="0"/>
              </a:rPr>
              <a:t>.  ‘Do </a:t>
            </a:r>
            <a:r>
              <a:rPr lang="en-US" sz="6700" dirty="0">
                <a:latin typeface="Arial" pitchFamily="34" charset="0"/>
                <a:cs typeface="Arial" pitchFamily="34" charset="0"/>
              </a:rPr>
              <a:t>you not tremble in My </a:t>
            </a:r>
            <a:r>
              <a:rPr lang="en-US" sz="6700" dirty="0" smtClean="0">
                <a:latin typeface="Arial" pitchFamily="34" charset="0"/>
                <a:cs typeface="Arial" pitchFamily="34" charset="0"/>
              </a:rPr>
              <a:t>presence ?  For </a:t>
            </a:r>
            <a:r>
              <a:rPr lang="en-US" sz="6700" dirty="0">
                <a:latin typeface="Arial" pitchFamily="34" charset="0"/>
                <a:cs typeface="Arial" pitchFamily="34" charset="0"/>
              </a:rPr>
              <a:t>I have placed the sand as a boundary for the sea, </a:t>
            </a:r>
            <a:r>
              <a:rPr lang="en-US" sz="6700" dirty="0" smtClean="0">
                <a:latin typeface="Arial" pitchFamily="34" charset="0"/>
                <a:cs typeface="Arial" pitchFamily="34" charset="0"/>
              </a:rPr>
              <a:t>an </a:t>
            </a:r>
            <a:r>
              <a:rPr lang="en-US" sz="6700" dirty="0">
                <a:latin typeface="Arial" pitchFamily="34" charset="0"/>
                <a:cs typeface="Arial" pitchFamily="34" charset="0"/>
              </a:rPr>
              <a:t>eternal decree, so it cannot cross over it. Though the waves toss, yet they </a:t>
            </a:r>
            <a:r>
              <a:rPr lang="en-US" sz="6700" b="1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cannot </a:t>
            </a:r>
            <a:r>
              <a:rPr lang="en-US" sz="6700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prevail </a:t>
            </a:r>
            <a:r>
              <a:rPr lang="en-US" sz="6700" dirty="0" smtClean="0">
                <a:latin typeface="Arial" pitchFamily="34" charset="0"/>
                <a:cs typeface="Arial" pitchFamily="34" charset="0"/>
              </a:rPr>
              <a:t>;  though </a:t>
            </a:r>
            <a:r>
              <a:rPr lang="en-US" sz="6700" dirty="0">
                <a:latin typeface="Arial" pitchFamily="34" charset="0"/>
                <a:cs typeface="Arial" pitchFamily="34" charset="0"/>
              </a:rPr>
              <a:t>they roar, yet they cannot cross over it</a:t>
            </a:r>
            <a:r>
              <a:rPr lang="en-US" sz="6700" dirty="0" smtClean="0">
                <a:latin typeface="Arial" pitchFamily="34" charset="0"/>
                <a:cs typeface="Arial" pitchFamily="34" charset="0"/>
              </a:rPr>
              <a:t>.’ ” </a:t>
            </a:r>
            <a:r>
              <a:rPr lang="en-US" sz="67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5v22 </a:t>
            </a:r>
            <a:r>
              <a:rPr lang="en-US" sz="31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31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>
                <a:latin typeface="Arial" pitchFamily="34" charset="0"/>
                <a:cs typeface="Arial" pitchFamily="34" charset="0"/>
              </a:rPr>
              <a:t>Why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fear important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8491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God explains to Jeremiah.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“ ‘But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this people has a </a:t>
            </a:r>
            <a:r>
              <a:rPr lang="en-US" sz="4000" b="1" i="1" u="sng" dirty="0">
                <a:latin typeface="Arial" pitchFamily="34" charset="0"/>
                <a:cs typeface="Arial" pitchFamily="34" charset="0"/>
              </a:rPr>
              <a:t>stubborn and rebellious </a:t>
            </a:r>
            <a:r>
              <a:rPr lang="en-US" sz="4000" b="1" i="1" u="sng" dirty="0" smtClean="0">
                <a:latin typeface="Arial" pitchFamily="34" charset="0"/>
                <a:cs typeface="Arial" pitchFamily="34" charset="0"/>
              </a:rPr>
              <a:t>heart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;  they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have turned aside and departed.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hey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do not say in their heart,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‘Let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us now fear the LORD our God,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who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gives rain in its season,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both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the autumn rain and the spring rain,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who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keeps for us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appointed weeks of the harvest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.’ ’ ” </a:t>
            </a:r>
            <a:r>
              <a:rPr lang="en-US" sz="40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Jer5v23-24 </a:t>
            </a:r>
            <a:endParaRPr lang="en-US" sz="40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>
                <a:latin typeface="Arial" pitchFamily="34" charset="0"/>
                <a:cs typeface="Arial" pitchFamily="34" charset="0"/>
              </a:rPr>
              <a:t>How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this a sin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1267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God explains it to His people.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“Your </a:t>
            </a:r>
            <a:r>
              <a:rPr lang="en-US" dirty="0">
                <a:latin typeface="Arial" pitchFamily="34" charset="0"/>
                <a:cs typeface="Arial" pitchFamily="34" charset="0"/>
              </a:rPr>
              <a:t>iniquities have turned these away,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your sins</a:t>
            </a:r>
            <a:r>
              <a:rPr lang="en-US" dirty="0">
                <a:latin typeface="Arial" pitchFamily="34" charset="0"/>
                <a:cs typeface="Arial" pitchFamily="34" charset="0"/>
              </a:rPr>
              <a:t> have withheld good from you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5v25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600" u="sng" dirty="0" smtClean="0">
                <a:latin typeface="Arial" pitchFamily="34" charset="0"/>
                <a:cs typeface="Arial" pitchFamily="34" charset="0"/>
              </a:rPr>
              <a:t>Who’s</a:t>
            </a:r>
            <a:r>
              <a:rPr lang="en-US" sz="4600" dirty="0" smtClean="0">
                <a:latin typeface="Arial" pitchFamily="34" charset="0"/>
                <a:cs typeface="Arial" pitchFamily="34" charset="0"/>
              </a:rPr>
              <a:t> fault is this suffering?</a:t>
            </a:r>
            <a:endParaRPr lang="en-US" sz="4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4578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They have another sin.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“For </a:t>
            </a:r>
            <a:r>
              <a:rPr lang="en-US" dirty="0">
                <a:latin typeface="Arial" pitchFamily="34" charset="0"/>
                <a:cs typeface="Arial" pitchFamily="34" charset="0"/>
              </a:rPr>
              <a:t>wicked men are found among My people, </a:t>
            </a:r>
            <a:r>
              <a:rPr lang="en-US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they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watch like fowlers lying in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wait ;  </a:t>
            </a:r>
            <a:r>
              <a:rPr lang="en-US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they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set a trap, </a:t>
            </a:r>
            <a:r>
              <a:rPr lang="en-US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they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catch men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Like </a:t>
            </a:r>
            <a:r>
              <a:rPr lang="en-US" dirty="0">
                <a:latin typeface="Arial" pitchFamily="34" charset="0"/>
                <a:cs typeface="Arial" pitchFamily="34" charset="0"/>
              </a:rPr>
              <a:t>a cage full of birds,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so </a:t>
            </a:r>
            <a:r>
              <a:rPr lang="en-US" dirty="0">
                <a:latin typeface="Arial" pitchFamily="34" charset="0"/>
                <a:cs typeface="Arial" pitchFamily="34" charset="0"/>
              </a:rPr>
              <a:t>their houses are full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deceit ;  therefore </a:t>
            </a:r>
            <a:r>
              <a:rPr lang="en-US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they</a:t>
            </a:r>
            <a:r>
              <a:rPr lang="en-US" dirty="0">
                <a:latin typeface="Arial" pitchFamily="34" charset="0"/>
                <a:cs typeface="Arial" pitchFamily="34" charset="0"/>
              </a:rPr>
              <a:t> have become great and rich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5v26-27 </a:t>
            </a:r>
            <a:r>
              <a:rPr lang="en-US" sz="26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>
                <a:latin typeface="Arial" pitchFamily="34" charset="0"/>
                <a:cs typeface="Arial" pitchFamily="34" charset="0"/>
              </a:rPr>
              <a:t>What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this sin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6354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1570</Words>
  <Application>Microsoft Office PowerPoint</Application>
  <PresentationFormat>On-screen Show (4:3)</PresentationFormat>
  <Paragraphs>144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Narrow</vt:lpstr>
      <vt:lpstr>Calibri</vt:lpstr>
      <vt:lpstr>Wingdings</vt:lpstr>
      <vt:lpstr>Office Theme</vt:lpstr>
      <vt:lpstr>All the Bible in its Context</vt:lpstr>
      <vt:lpstr>Everyone asks this question.</vt:lpstr>
      <vt:lpstr>Let’s notice who is speaking.</vt:lpstr>
      <vt:lpstr>Let’s notice the key words.</vt:lpstr>
      <vt:lpstr>God has more to say.</vt:lpstr>
      <vt:lpstr>God has a third reason.</vt:lpstr>
      <vt:lpstr>God explains to Jeremiah.</vt:lpstr>
      <vt:lpstr>God explains it to His people.</vt:lpstr>
      <vt:lpstr>They have another sin.</vt:lpstr>
      <vt:lpstr>God has a fourth reason.</vt:lpstr>
      <vt:lpstr>The fifth and final sin is love.</vt:lpstr>
      <vt:lpstr>God speaks to His people.</vt:lpstr>
      <vt:lpstr>Review, react and remember: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Arizona Bible Courses</dc:creator>
  <cp:lastModifiedBy>www.AzBible.yolasite.com</cp:lastModifiedBy>
  <cp:revision>87</cp:revision>
  <dcterms:created xsi:type="dcterms:W3CDTF">2010-11-10T08:57:02Z</dcterms:created>
  <dcterms:modified xsi:type="dcterms:W3CDTF">2015-02-05T16:54:37Z</dcterms:modified>
</cp:coreProperties>
</file>