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7" r:id="rId3"/>
    <p:sldId id="261" r:id="rId4"/>
    <p:sldId id="262" r:id="rId5"/>
    <p:sldId id="263" r:id="rId6"/>
    <p:sldId id="264" r:id="rId7"/>
    <p:sldId id="265" r:id="rId8"/>
    <p:sldId id="266" r:id="rId9"/>
    <p:sldId id="267" r:id="rId10"/>
    <p:sldId id="268" r:id="rId11"/>
    <p:sldId id="26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147" autoAdjust="0"/>
  </p:normalViewPr>
  <p:slideViewPr>
    <p:cSldViewPr>
      <p:cViewPr varScale="1">
        <p:scale>
          <a:sx n="25" d="100"/>
          <a:sy n="25" d="100"/>
        </p:scale>
        <p:origin x="1987" y="1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09/02/2015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Bible comes alive when we realize it was given</a:t>
            </a:r>
            <a:r>
              <a:rPr lang="en-US" baseline="0" noProof="0" dirty="0" smtClean="0"/>
              <a:t> in a </a:t>
            </a:r>
            <a:r>
              <a:rPr lang="en-US" u="sng" baseline="0" noProof="0" dirty="0" smtClean="0"/>
              <a:t>real</a:t>
            </a:r>
            <a:r>
              <a:rPr lang="en-US" baseline="0" noProof="0" dirty="0" smtClean="0"/>
              <a:t> historical context, where we can identify ourselves with the first readers.</a:t>
            </a:r>
          </a:p>
          <a:p>
            <a:pPr marL="171450" indent="-171450">
              <a:buFont typeface="Wingdings" pitchFamily="2" charset="2"/>
              <a:buChar char="Ø"/>
            </a:pPr>
            <a:r>
              <a:rPr lang="en-US" baseline="0" noProof="0" dirty="0" smtClean="0"/>
              <a:t>The book we are about to study is about </a:t>
            </a:r>
            <a:r>
              <a:rPr lang="en-US" u="sng" baseline="0" noProof="0" dirty="0" smtClean="0"/>
              <a:t>real</a:t>
            </a:r>
            <a:r>
              <a:rPr lang="en-US" baseline="0" noProof="0" dirty="0" smtClean="0"/>
              <a:t> people in a </a:t>
            </a:r>
            <a:r>
              <a:rPr lang="en-US" u="sng" baseline="0" noProof="0" dirty="0" smtClean="0"/>
              <a:t>real</a:t>
            </a:r>
            <a:r>
              <a:rPr lang="en-US" baseline="0" noProof="0" dirty="0" smtClean="0"/>
              <a:t> place in a </a:t>
            </a:r>
            <a:r>
              <a:rPr lang="en-US" u="sng" baseline="0" noProof="0" dirty="0" smtClean="0"/>
              <a:t>real</a:t>
            </a:r>
            <a:r>
              <a:rPr lang="en-US" baseline="0" noProof="0" dirty="0" smtClean="0"/>
              <a:t> time in history… and very much like our situation today !</a:t>
            </a:r>
          </a:p>
          <a:p>
            <a:pPr marL="171450" indent="-171450">
              <a:buFont typeface="Wingdings" pitchFamily="2" charset="2"/>
              <a:buChar char="Ø"/>
            </a:pPr>
            <a:r>
              <a:rPr lang="en-US" baseline="0" noProof="0" dirty="0" smtClean="0"/>
              <a:t>&gt;Let’s open the Bible and read Jeremiah 1v1-10…</a:t>
            </a:r>
          </a:p>
          <a:p>
            <a:pPr marL="171450" indent="-171450">
              <a:buFont typeface="Wingdings" pitchFamily="2" charset="2"/>
              <a:buChar char="Ø"/>
            </a:pPr>
            <a:r>
              <a:rPr lang="en-US" baseline="0" noProof="0" dirty="0" smtClean="0"/>
              <a:t>&gt;Let’s recall the context that we discovered in our last Bible study.</a:t>
            </a:r>
          </a:p>
          <a:p>
            <a:pPr marL="171450" indent="-171450">
              <a:buFont typeface="Wingdings" pitchFamily="2" charset="2"/>
              <a:buChar char="Ø"/>
            </a:pPr>
            <a:r>
              <a:rPr lang="en-US" baseline="0" noProof="0" dirty="0" smtClean="0"/>
              <a:t>&gt;We can summarize our finding like this… (read screen).</a:t>
            </a:r>
          </a:p>
          <a:p>
            <a:pPr marL="171450" indent="-171450">
              <a:buFont typeface="Wingdings" pitchFamily="2" charset="2"/>
              <a:buChar char="Ø"/>
            </a:pPr>
            <a:r>
              <a:rPr lang="en-US" baseline="0" noProof="0" dirty="0" smtClean="0"/>
              <a:t>The key term in this book is the “word”… used 204 times !</a:t>
            </a:r>
          </a:p>
          <a:p>
            <a:pPr marL="171450" indent="-171450">
              <a:buFont typeface="Wingdings" pitchFamily="2" charset="2"/>
              <a:buChar char="Ø"/>
            </a:pPr>
            <a:r>
              <a:rPr lang="en-US" baseline="0" noProof="0" dirty="0" smtClean="0"/>
              <a:t>We just read it 6 times in just 10 verses, with a 7</a:t>
            </a:r>
            <a:r>
              <a:rPr lang="en-US" baseline="30000" noProof="0" dirty="0" smtClean="0"/>
              <a:t>th</a:t>
            </a:r>
            <a:r>
              <a:rPr lang="en-US" baseline="0" noProof="0" dirty="0" smtClean="0"/>
              <a:t> reference to the Word of the LORD as “it” in verse 3.</a:t>
            </a:r>
          </a:p>
          <a:p>
            <a:pPr marL="171450" indent="-171450">
              <a:buFont typeface="Wingdings" pitchFamily="2" charset="2"/>
              <a:buChar char="Ø"/>
            </a:pPr>
            <a:r>
              <a:rPr lang="en-US" baseline="0" noProof="0" dirty="0" smtClean="0"/>
              <a:t>&gt;The application is powerful, as we will discover in the studies coming up.</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&gt;Jeremiah is ready to go.</a:t>
            </a:r>
          </a:p>
          <a:p>
            <a:pPr marL="171450" indent="-171450">
              <a:buFont typeface="Wingdings" pitchFamily="2" charset="2"/>
              <a:buChar char="Ø"/>
            </a:pPr>
            <a:r>
              <a:rPr lang="en-US" noProof="0" dirty="0" smtClean="0"/>
              <a:t>The LORD never leaves us wondering what we should do.</a:t>
            </a:r>
          </a:p>
          <a:p>
            <a:pPr marL="171450" indent="-171450">
              <a:buFont typeface="Wingdings" pitchFamily="2" charset="2"/>
              <a:buChar char="Ø"/>
            </a:pPr>
            <a:r>
              <a:rPr lang="en-US" noProof="0" dirty="0" smtClean="0"/>
              <a:t>&gt;He says,</a:t>
            </a:r>
            <a:r>
              <a:rPr lang="en-US" baseline="0" noProof="0" dirty="0" smtClean="0"/>
              <a:t> “See !” because He is about to use word pictures.</a:t>
            </a:r>
          </a:p>
          <a:p>
            <a:pPr marL="171450" indent="-171450">
              <a:buFont typeface="Wingdings" pitchFamily="2" charset="2"/>
              <a:buChar char="Ø"/>
            </a:pPr>
            <a:r>
              <a:rPr lang="en-US" baseline="0" noProof="0" dirty="0" smtClean="0"/>
              <a:t>When God repeats something, it is important to meditate.</a:t>
            </a:r>
          </a:p>
          <a:p>
            <a:pPr marL="171450" indent="-171450">
              <a:buFont typeface="Wingdings" pitchFamily="2" charset="2"/>
              <a:buChar char="Ø"/>
            </a:pPr>
            <a:r>
              <a:rPr lang="en-US" baseline="0" noProof="0" dirty="0" smtClean="0"/>
              <a:t>Being appointed means commissioned, under orders and with authority.</a:t>
            </a:r>
          </a:p>
          <a:p>
            <a:pPr marL="171450" indent="-171450">
              <a:buFont typeface="Wingdings" pitchFamily="2" charset="2"/>
              <a:buChar char="Ø"/>
            </a:pPr>
            <a:r>
              <a:rPr lang="en-US" baseline="0" noProof="0" dirty="0" smtClean="0"/>
              <a:t>Over the nations and the kingdoms are two different jobs.</a:t>
            </a:r>
          </a:p>
          <a:p>
            <a:pPr marL="171450" indent="-171450">
              <a:buFont typeface="Wingdings" pitchFamily="2" charset="2"/>
              <a:buChar char="Ø"/>
            </a:pPr>
            <a:r>
              <a:rPr lang="en-US" baseline="0" noProof="0" dirty="0" smtClean="0"/>
              <a:t>Nations are people and kingdoms are political powers.</a:t>
            </a:r>
          </a:p>
          <a:p>
            <a:pPr marL="171450" indent="-171450">
              <a:buFont typeface="Wingdings" pitchFamily="2" charset="2"/>
              <a:buChar char="Ø"/>
            </a:pPr>
            <a:r>
              <a:rPr lang="en-US" baseline="0" noProof="0" dirty="0" smtClean="0"/>
              <a:t>Jeremiah was to speak to both and so are we ! (Cf. Paul’s call in Ac9v15)</a:t>
            </a:r>
          </a:p>
          <a:p>
            <a:pPr marL="171450" indent="-171450">
              <a:buFont typeface="Wingdings" pitchFamily="2" charset="2"/>
              <a:buChar char="Ø"/>
            </a:pPr>
            <a:r>
              <a:rPr lang="en-US" baseline="0" noProof="0" dirty="0" smtClean="0"/>
              <a:t>&gt;There are three steps in God’s work :  He wants to stop evil, destroy it and replace it with righteousness.</a:t>
            </a:r>
          </a:p>
          <a:p>
            <a:pPr marL="171450" indent="-171450">
              <a:buFont typeface="Wingdings" pitchFamily="2" charset="2"/>
              <a:buChar char="Ø"/>
            </a:pPr>
            <a:r>
              <a:rPr lang="en-US" baseline="0" noProof="0" dirty="0" smtClean="0"/>
              <a:t>We are given the same plan in the NT for the spread of the Gospel.</a:t>
            </a:r>
          </a:p>
          <a:p>
            <a:pPr marL="171450" indent="-171450">
              <a:buFont typeface="Wingdings" pitchFamily="2" charset="2"/>
              <a:buChar char="Ø"/>
            </a:pPr>
            <a:r>
              <a:rPr lang="en-US" baseline="0" noProof="0" dirty="0" smtClean="0"/>
              <a:t>Jesus showed how to do it by beginning to preach repentance (Mt4v17).</a:t>
            </a:r>
          </a:p>
          <a:p>
            <a:pPr marL="171450" indent="-171450">
              <a:buFont typeface="Wingdings" pitchFamily="2" charset="2"/>
              <a:buChar char="Ø"/>
            </a:pPr>
            <a:r>
              <a:rPr lang="en-US" baseline="0" noProof="0" dirty="0" smtClean="0"/>
              <a:t>We need to be very clear on repentance in preaching God’s Word !</a:t>
            </a:r>
          </a:p>
          <a:p>
            <a:pPr marL="171450" indent="-171450">
              <a:buFont typeface="Wingdings" pitchFamily="2" charset="2"/>
              <a:buChar char="Ø"/>
            </a:pPr>
            <a:r>
              <a:rPr lang="en-US" noProof="0" dirty="0" smtClean="0"/>
              <a:t>Jesus showed how to destroy the works of darkness by resisting</a:t>
            </a:r>
            <a:r>
              <a:rPr lang="en-US" baseline="0" noProof="0" dirty="0" smtClean="0"/>
              <a:t> it (Jn8v44).</a:t>
            </a:r>
          </a:p>
          <a:p>
            <a:pPr marL="171450" indent="-171450">
              <a:buFont typeface="Wingdings" pitchFamily="2" charset="2"/>
              <a:buChar char="Ø"/>
            </a:pPr>
            <a:r>
              <a:rPr lang="en-US" baseline="0" noProof="0" dirty="0" smtClean="0"/>
              <a:t>We cannot tolerate sin and look the other way !</a:t>
            </a:r>
          </a:p>
          <a:p>
            <a:pPr marL="171450" indent="-171450">
              <a:buFont typeface="Wingdings" pitchFamily="2" charset="2"/>
              <a:buChar char="Ø"/>
            </a:pPr>
            <a:r>
              <a:rPr lang="en-US" baseline="0" noProof="0" dirty="0" smtClean="0"/>
              <a:t>We are called the salt of the earth for a reason.</a:t>
            </a:r>
          </a:p>
          <a:p>
            <a:pPr marL="171450" indent="-171450">
              <a:buFont typeface="Wingdings" pitchFamily="2" charset="2"/>
              <a:buChar char="Ø"/>
            </a:pPr>
            <a:r>
              <a:rPr lang="en-US" baseline="0" noProof="0" dirty="0" smtClean="0"/>
              <a:t>Finally, Jesus leave us the example of sowing Good Seed.</a:t>
            </a:r>
          </a:p>
          <a:p>
            <a:pPr marL="171450" indent="-171450">
              <a:buFont typeface="Wingdings" pitchFamily="2" charset="2"/>
              <a:buChar char="Ø"/>
            </a:pPr>
            <a:r>
              <a:rPr lang="en-US" baseline="0" noProof="0" dirty="0" smtClean="0"/>
              <a:t>Are we good planters of just the right Word at the right moment ?</a:t>
            </a:r>
          </a:p>
          <a:p>
            <a:pPr marL="171450" indent="-171450">
              <a:buFont typeface="Wingdings" pitchFamily="2" charset="2"/>
              <a:buChar char="Ø"/>
            </a:pPr>
            <a:r>
              <a:rPr lang="en-US" baseline="0" noProof="0" dirty="0" smtClean="0"/>
              <a:t>Or do we waste our words on things of this world that will pass away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finish with a quick review of these 10 verses…</a:t>
            </a:r>
          </a:p>
          <a:p>
            <a:pPr marL="171450" indent="-171450">
              <a:buFont typeface="Wingdings" pitchFamily="2" charset="2"/>
              <a:buChar char="Ø"/>
            </a:pPr>
            <a:r>
              <a:rPr lang="en-US" noProof="0" dirty="0" smtClean="0"/>
              <a:t>Let’s react to them…</a:t>
            </a:r>
          </a:p>
          <a:p>
            <a:pPr marL="171450" indent="-171450">
              <a:buFont typeface="Wingdings" pitchFamily="2" charset="2"/>
              <a:buChar char="Ø"/>
            </a:pPr>
            <a:r>
              <a:rPr lang="en-US" noProof="0" dirty="0" smtClean="0"/>
              <a:t>Let’s remember what we learned</a:t>
            </a:r>
            <a:r>
              <a:rPr lang="en-US" baseline="0" noProof="0" dirty="0" smtClean="0"/>
              <a:t> and decided to do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&gt;Before</a:t>
            </a:r>
            <a:r>
              <a:rPr lang="en-US" baseline="0" noProof="0" dirty="0" smtClean="0"/>
              <a:t> we learn about the Word of the LORD, we need to learn about the word of the preacher !</a:t>
            </a:r>
          </a:p>
          <a:p>
            <a:pPr marL="171450" indent="-171450">
              <a:buFont typeface="Wingdings" pitchFamily="2" charset="2"/>
              <a:buChar char="Ø"/>
            </a:pPr>
            <a:r>
              <a:rPr lang="en-US" baseline="0" noProof="0" dirty="0" smtClean="0"/>
              <a:t>&gt;</a:t>
            </a:r>
            <a:r>
              <a:rPr lang="en-US" b="1" u="sng" baseline="0" noProof="0" dirty="0" smtClean="0"/>
              <a:t>Let’s re-read the first verse slowly</a:t>
            </a:r>
            <a:r>
              <a:rPr lang="en-US" baseline="0" noProof="0" dirty="0" smtClean="0"/>
              <a:t>…</a:t>
            </a:r>
          </a:p>
          <a:p>
            <a:pPr marL="171450" indent="-171450">
              <a:buFont typeface="Wingdings" pitchFamily="2" charset="2"/>
              <a:buChar char="Ø"/>
            </a:pPr>
            <a:r>
              <a:rPr lang="en-US" baseline="0" noProof="0" dirty="0" smtClean="0"/>
              <a:t>There is no definite article in front of this first use of the term “word” so the book starts with it’s key word.</a:t>
            </a:r>
          </a:p>
          <a:p>
            <a:pPr marL="171450" indent="-171450">
              <a:buFont typeface="Wingdings" pitchFamily="2" charset="2"/>
              <a:buChar char="Ø"/>
            </a:pPr>
            <a:r>
              <a:rPr lang="en-US" baseline="0" noProof="0" dirty="0" smtClean="0"/>
              <a:t>We are immediately forced to think about words.</a:t>
            </a:r>
          </a:p>
          <a:p>
            <a:pPr marL="171450" indent="-171450">
              <a:buFont typeface="Wingdings" pitchFamily="2" charset="2"/>
              <a:buChar char="Ø"/>
            </a:pPr>
            <a:r>
              <a:rPr lang="en-US" baseline="0" noProof="0" dirty="0" smtClean="0"/>
              <a:t>But, this is not God’s Word at first glance… It’s just the words of a man… or is it !?</a:t>
            </a:r>
            <a:r>
              <a:rPr lang="en-US" sz="1200" kern="1200" dirty="0" smtClean="0">
                <a:solidFill>
                  <a:schemeClr val="tx1"/>
                </a:solidFill>
                <a:latin typeface="+mn-lt"/>
                <a:ea typeface="+mn-ea"/>
                <a:cs typeface="+mn-cs"/>
              </a:rPr>
              <a:t> </a:t>
            </a:r>
          </a:p>
          <a:p>
            <a:pPr marL="171450" indent="-171450">
              <a:buFont typeface="Wingdings" pitchFamily="2" charset="2"/>
              <a:buChar char="Ø"/>
            </a:pPr>
            <a:r>
              <a:rPr lang="en-US" baseline="0" noProof="0" dirty="0" smtClean="0"/>
              <a:t>Jeremiah’s name in Hebrew means “appointed of Jehovah”.</a:t>
            </a:r>
          </a:p>
          <a:p>
            <a:pPr marL="171450" indent="-171450">
              <a:buFont typeface="Wingdings" pitchFamily="2" charset="2"/>
              <a:buChar char="Ø"/>
            </a:pPr>
            <a:r>
              <a:rPr lang="en-US" baseline="0" noProof="0" dirty="0" smtClean="0"/>
              <a:t>He is chosen by the LORD to speak for Him.</a:t>
            </a:r>
          </a:p>
          <a:p>
            <a:pPr marL="171450" indent="-171450">
              <a:buFont typeface="Wingdings" pitchFamily="2" charset="2"/>
              <a:buChar char="Ø"/>
            </a:pPr>
            <a:r>
              <a:rPr lang="en-US" baseline="0" noProof="0" dirty="0" smtClean="0"/>
              <a:t>His father’s name means “my portion is Jehovah”.</a:t>
            </a:r>
          </a:p>
          <a:p>
            <a:pPr marL="171450" indent="-171450">
              <a:buFont typeface="Wingdings" pitchFamily="2" charset="2"/>
              <a:buChar char="Ø"/>
            </a:pPr>
            <a:r>
              <a:rPr lang="en-US" baseline="0" noProof="0" dirty="0" smtClean="0"/>
              <a:t>There are 7 other people in the Bible with the same name… a real study in God centered lives… </a:t>
            </a:r>
          </a:p>
          <a:p>
            <a:pPr marL="171450" indent="-171450">
              <a:buFont typeface="Wingdings" pitchFamily="2" charset="2"/>
              <a:buChar char="Ø"/>
            </a:pPr>
            <a:r>
              <a:rPr lang="en-US" baseline="0" noProof="0" dirty="0" smtClean="0"/>
              <a:t>One of the people named </a:t>
            </a:r>
            <a:r>
              <a:rPr lang="en-US" baseline="0" noProof="0" dirty="0" err="1" smtClean="0"/>
              <a:t>Hilkiah</a:t>
            </a:r>
            <a:r>
              <a:rPr lang="en-US" baseline="0" noProof="0" dirty="0" smtClean="0"/>
              <a:t> found, with great excitement, the Scriptures that had been lost in the Temple.</a:t>
            </a:r>
          </a:p>
          <a:p>
            <a:pPr marL="171450" indent="-171450">
              <a:buFont typeface="Wingdings" pitchFamily="2" charset="2"/>
              <a:buChar char="Ø"/>
            </a:pPr>
            <a:r>
              <a:rPr lang="en-US" baseline="0" noProof="0" dirty="0" smtClean="0"/>
              <a:t>This happened during the ministry of Jeremiah (2Ki22v8 &amp; 2Ch34v14).</a:t>
            </a:r>
          </a:p>
          <a:p>
            <a:pPr marL="171450" indent="-171450">
              <a:buFont typeface="Wingdings" pitchFamily="2" charset="2"/>
              <a:buChar char="Ø"/>
            </a:pPr>
            <a:r>
              <a:rPr lang="en-US" baseline="0" noProof="0" dirty="0" smtClean="0"/>
              <a:t>It is quite possible that Jeremiah’s father was also the Great grandfather of Ezra the scribe (Ez1v1) who came back with Israel after the 70 years of captivity prophesied by Jeremiah !</a:t>
            </a:r>
          </a:p>
          <a:p>
            <a:pPr marL="171450" indent="-171450">
              <a:buFont typeface="Wingdings" pitchFamily="2" charset="2"/>
              <a:buChar char="Ø"/>
            </a:pPr>
            <a:r>
              <a:rPr lang="en-US" baseline="0" noProof="0" dirty="0" smtClean="0"/>
              <a:t>In any case, both Jeremiah and Ezra were Levites, priests to go between the people and the LORD and they had parents who found the LORD was their satisfaction.</a:t>
            </a:r>
          </a:p>
          <a:p>
            <a:pPr marL="171450" indent="-171450">
              <a:buFont typeface="Wingdings" pitchFamily="2" charset="2"/>
              <a:buChar char="Ø"/>
            </a:pPr>
            <a:r>
              <a:rPr lang="en-US" baseline="0" noProof="0" dirty="0" err="1" smtClean="0"/>
              <a:t>Anathoth</a:t>
            </a:r>
            <a:r>
              <a:rPr lang="en-US" baseline="0" noProof="0" dirty="0" smtClean="0"/>
              <a:t> was a country village (Jos21v18) just 3 miles from Jerusalem.</a:t>
            </a:r>
          </a:p>
          <a:p>
            <a:pPr marL="171450" indent="-171450">
              <a:buFont typeface="Wingdings" pitchFamily="2" charset="2"/>
              <a:buChar char="Ø"/>
            </a:pPr>
            <a:r>
              <a:rPr lang="en-US" baseline="0" noProof="0" dirty="0" smtClean="0"/>
              <a:t>It is clear that Jeremiah is not from the tribe of Benjamin, but born in its territory, famous for its early wickedness (Jug20v12) and later for the first king, Saul (1Sa9v21) who died young because he prayed to the dead (1Chr10v13).</a:t>
            </a:r>
          </a:p>
          <a:p>
            <a:pPr marL="171450" indent="-171450">
              <a:buFont typeface="Wingdings" pitchFamily="2" charset="2"/>
              <a:buChar char="Ø"/>
            </a:pPr>
            <a:r>
              <a:rPr lang="en-US" baseline="0" noProof="0" dirty="0" smtClean="0"/>
              <a:t>The Levites had no territory in the Promised Land (Joshua18v7).</a:t>
            </a:r>
          </a:p>
          <a:p>
            <a:pPr marL="171450" indent="-171450">
              <a:buFont typeface="Wingdings" pitchFamily="2" charset="2"/>
              <a:buChar char="Ø"/>
            </a:pPr>
            <a:r>
              <a:rPr lang="en-US" baseline="0" noProof="0" dirty="0" smtClean="0"/>
              <a:t>Jeremiah evidently grew up hearing all of this history.</a:t>
            </a:r>
          </a:p>
          <a:p>
            <a:pPr marL="171450" indent="-171450">
              <a:buFont typeface="Wingdings" pitchFamily="2" charset="2"/>
              <a:buChar char="Ø"/>
            </a:pPr>
            <a:r>
              <a:rPr lang="en-US" baseline="0" noProof="0" dirty="0" smtClean="0"/>
              <a:t>&gt;</a:t>
            </a:r>
            <a:r>
              <a:rPr lang="en-US" b="1" u="sng" baseline="0" noProof="0" dirty="0" smtClean="0"/>
              <a:t>So what kind of a man was Jeremiah</a:t>
            </a:r>
            <a:r>
              <a:rPr lang="en-US" baseline="0" noProof="0" dirty="0" smtClean="0"/>
              <a:t> ?</a:t>
            </a:r>
          </a:p>
          <a:p>
            <a:pPr marL="171450" indent="-171450">
              <a:buFont typeface="Wingdings" pitchFamily="2" charset="2"/>
              <a:buChar char="Ø"/>
            </a:pPr>
            <a:r>
              <a:rPr lang="en-US" baseline="0" noProof="0" dirty="0" smtClean="0"/>
              <a:t>We know from this first verse that he was a writer, a man of words !</a:t>
            </a:r>
          </a:p>
          <a:p>
            <a:pPr marL="171450" indent="-171450">
              <a:buFont typeface="Wingdings" pitchFamily="2" charset="2"/>
              <a:buChar char="Ø"/>
            </a:pPr>
            <a:r>
              <a:rPr lang="en-US" baseline="0" noProof="0" dirty="0" smtClean="0"/>
              <a:t>We also know that he had a good family, that gave him a good name !</a:t>
            </a:r>
          </a:p>
          <a:p>
            <a:pPr marL="171450" indent="-171450">
              <a:buFont typeface="Wingdings" pitchFamily="2" charset="2"/>
              <a:buChar char="Ø"/>
            </a:pPr>
            <a:r>
              <a:rPr lang="en-US" baseline="0" noProof="0" dirty="0" smtClean="0"/>
              <a:t>We know that he didn’t live in a perfect world !</a:t>
            </a:r>
          </a:p>
          <a:p>
            <a:pPr marL="171450" indent="-171450">
              <a:buFont typeface="Wingdings" pitchFamily="2" charset="2"/>
              <a:buChar char="Ø"/>
            </a:pPr>
            <a:r>
              <a:rPr lang="en-US" baseline="0" noProof="0" dirty="0" smtClean="0"/>
              <a:t>We can assume he went to Jerusalem to work in the Temple !</a:t>
            </a:r>
          </a:p>
          <a:p>
            <a:pPr marL="171450" indent="-171450">
              <a:buFont typeface="Wingdings" pitchFamily="2" charset="2"/>
              <a:buChar char="Ø"/>
            </a:pPr>
            <a:r>
              <a:rPr lang="en-US" baseline="0" noProof="0" dirty="0" smtClean="0"/>
              <a:t>He must have learned what goes on in a big city and was saddened by it !</a:t>
            </a:r>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&gt;Jeremiah was not the</a:t>
            </a:r>
            <a:r>
              <a:rPr lang="en-US" baseline="0" noProof="0" dirty="0" smtClean="0"/>
              <a:t> author of this book !</a:t>
            </a:r>
          </a:p>
          <a:p>
            <a:pPr marL="171450" indent="-171450">
              <a:buFont typeface="Wingdings" pitchFamily="2" charset="2"/>
              <a:buChar char="Ø"/>
            </a:pPr>
            <a:r>
              <a:rPr lang="en-US" baseline="0" noProof="0" dirty="0" smtClean="0"/>
              <a:t>No, it was not written after the historical events he predicts, as some say to explain away prophecy.</a:t>
            </a:r>
          </a:p>
          <a:p>
            <a:pPr marL="171450" indent="-171450">
              <a:buFont typeface="Wingdings" pitchFamily="2" charset="2"/>
              <a:buChar char="Ø"/>
            </a:pPr>
            <a:r>
              <a:rPr lang="en-US" baseline="0" noProof="0" dirty="0" smtClean="0"/>
              <a:t>But, it is true that Jeremiah did not know the future without receiving divine revelation from the Author of the future !</a:t>
            </a:r>
          </a:p>
          <a:p>
            <a:pPr marL="171450" indent="-171450">
              <a:buFont typeface="Wingdings" pitchFamily="2" charset="2"/>
              <a:buChar char="Ø"/>
            </a:pPr>
            <a:r>
              <a:rPr lang="en-US" baseline="0" noProof="0" dirty="0" smtClean="0"/>
              <a:t>&gt;Most Bibles use all capitals to translate the name of God, </a:t>
            </a:r>
            <a:r>
              <a:rPr lang="en-US" baseline="0" noProof="0" dirty="0" err="1" smtClean="0"/>
              <a:t>Yaweh</a:t>
            </a:r>
            <a:r>
              <a:rPr lang="en-US" baseline="0" noProof="0" dirty="0" smtClean="0"/>
              <a:t> in Hebrew, which is Jehovah in Greek.</a:t>
            </a:r>
          </a:p>
          <a:p>
            <a:pPr marL="171450" indent="-171450">
              <a:buFont typeface="Wingdings" pitchFamily="2" charset="2"/>
              <a:buChar char="Ø"/>
            </a:pPr>
            <a:r>
              <a:rPr lang="en-US" baseline="0" noProof="0" dirty="0" smtClean="0"/>
              <a:t>The term “word” is the same as in verse 1, but it is God’s word now.</a:t>
            </a:r>
          </a:p>
          <a:p>
            <a:pPr marL="171450" indent="-171450">
              <a:buFont typeface="Wingdings" pitchFamily="2" charset="2"/>
              <a:buChar char="Ø"/>
            </a:pPr>
            <a:r>
              <a:rPr lang="en-US" baseline="0" noProof="0" dirty="0" smtClean="0"/>
              <a:t>What are words ?  It’s hard to explain, but we know what they do !</a:t>
            </a:r>
          </a:p>
          <a:p>
            <a:pPr marL="171450" indent="-171450">
              <a:buFont typeface="Wingdings" pitchFamily="2" charset="2"/>
              <a:buChar char="Ø"/>
            </a:pPr>
            <a:r>
              <a:rPr lang="en-US" baseline="0" noProof="0" dirty="0" smtClean="0"/>
              <a:t>Words reveal, influence, can be repeated… etc.</a:t>
            </a:r>
          </a:p>
          <a:p>
            <a:pPr marL="171450" indent="-171450">
              <a:buFont typeface="Wingdings" pitchFamily="2" charset="2"/>
              <a:buChar char="Ø"/>
            </a:pPr>
            <a:r>
              <a:rPr lang="en-US" baseline="0" noProof="0" dirty="0" smtClean="0"/>
              <a:t>So God’s Word can enter a person, transform that person and come back out as God’s Word just as it went in and enter another person… amazing !</a:t>
            </a:r>
          </a:p>
          <a:p>
            <a:pPr marL="171450" indent="-171450">
              <a:buFont typeface="Wingdings" pitchFamily="2" charset="2"/>
              <a:buChar char="Ø"/>
            </a:pPr>
            <a:r>
              <a:rPr lang="en-US" baseline="0" noProof="0" dirty="0" smtClean="0"/>
              <a:t>&gt;This verse is important because there are names linked to days.</a:t>
            </a:r>
          </a:p>
          <a:p>
            <a:pPr marL="171450" indent="-171450">
              <a:buFont typeface="Wingdings" pitchFamily="2" charset="2"/>
              <a:buChar char="Ø"/>
            </a:pPr>
            <a:r>
              <a:rPr lang="en-US" baseline="0" noProof="0" dirty="0" smtClean="0"/>
              <a:t>That gives us a long period of time… and it is still the same Author.</a:t>
            </a:r>
          </a:p>
          <a:p>
            <a:pPr marL="171450" indent="-171450">
              <a:buFont typeface="Wingdings" pitchFamily="2" charset="2"/>
              <a:buChar char="Ø"/>
            </a:pPr>
            <a:r>
              <a:rPr lang="en-US" baseline="0" noProof="0" dirty="0" smtClean="0"/>
              <a:t>His Name is “I Am” or “Eternal God” who knows the beginning and the end of all things because He makes it all happen.</a:t>
            </a:r>
          </a:p>
          <a:p>
            <a:pPr marL="171450" indent="-171450">
              <a:buFont typeface="Wingdings" pitchFamily="2" charset="2"/>
              <a:buChar char="Ø"/>
            </a:pPr>
            <a:r>
              <a:rPr lang="en-US" baseline="0" noProof="0" dirty="0" smtClean="0"/>
              <a:t>It’s important that we realize Who is speaking this wonderful Word.</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contemporaries</a:t>
            </a:r>
            <a:r>
              <a:rPr lang="en-US" baseline="0" noProof="0" dirty="0" smtClean="0"/>
              <a:t> of Jeremiah are very important.</a:t>
            </a:r>
          </a:p>
          <a:p>
            <a:pPr marL="171450" indent="-171450">
              <a:buFont typeface="Wingdings" pitchFamily="2" charset="2"/>
              <a:buChar char="Ø"/>
            </a:pPr>
            <a:r>
              <a:rPr lang="en-US" baseline="0" noProof="0" dirty="0" smtClean="0"/>
              <a:t>This makes or breaks the argument for prophetic proof of divine revelation.</a:t>
            </a:r>
          </a:p>
          <a:p>
            <a:pPr marL="171450" indent="-171450">
              <a:buFont typeface="Wingdings" pitchFamily="2" charset="2"/>
              <a:buChar char="Ø"/>
            </a:pPr>
            <a:r>
              <a:rPr lang="en-US" baseline="0" noProof="0" dirty="0" smtClean="0"/>
              <a:t>We can follow the exact history both in this book and confirmed by 2Ki, 2Chr, </a:t>
            </a:r>
            <a:r>
              <a:rPr lang="en-US" baseline="0" noProof="0" dirty="0" err="1" smtClean="0"/>
              <a:t>Hab</a:t>
            </a:r>
            <a:r>
              <a:rPr lang="en-US" baseline="0" noProof="0" dirty="0" smtClean="0"/>
              <a:t>, Dan &amp; </a:t>
            </a:r>
            <a:r>
              <a:rPr lang="en-US" baseline="0" noProof="0" dirty="0" err="1" smtClean="0"/>
              <a:t>Ez</a:t>
            </a:r>
            <a:r>
              <a:rPr lang="en-US" baseline="0" noProof="0" dirty="0" smtClean="0"/>
              <a:t> ! </a:t>
            </a:r>
          </a:p>
          <a:p>
            <a:pPr marL="171450" indent="-171450">
              <a:buFont typeface="Wingdings" pitchFamily="2" charset="2"/>
              <a:buChar char="Ø"/>
            </a:pPr>
            <a:r>
              <a:rPr lang="en-US" baseline="0" noProof="0" dirty="0" smtClean="0"/>
              <a:t>&gt;For an ancient book, the exact names and dates are out standing in history.</a:t>
            </a:r>
          </a:p>
          <a:p>
            <a:pPr marL="171450" indent="-171450">
              <a:buFont typeface="Wingdings" pitchFamily="2" charset="2"/>
              <a:buChar char="Ø"/>
            </a:pPr>
            <a:r>
              <a:rPr lang="en-US" baseline="0" noProof="0" dirty="0" smtClean="0"/>
              <a:t>Most other </a:t>
            </a:r>
            <a:r>
              <a:rPr lang="en-US" baseline="0" noProof="0" dirty="0" err="1" smtClean="0"/>
              <a:t>archeaological</a:t>
            </a:r>
            <a:r>
              <a:rPr lang="en-US" baseline="0" noProof="0" dirty="0" smtClean="0"/>
              <a:t> finds contain mythology and gross exaggerations to glorify certain political powers, but not the Bible !</a:t>
            </a:r>
          </a:p>
          <a:p>
            <a:pPr marL="171450" indent="-171450">
              <a:buFont typeface="Wingdings" pitchFamily="2" charset="2"/>
              <a:buChar char="Ø"/>
            </a:pPr>
            <a:r>
              <a:rPr lang="en-US" baseline="0" noProof="0" dirty="0" smtClean="0"/>
              <a:t>It tells it like it is, even when it’s shameful for Israel.</a:t>
            </a:r>
          </a:p>
          <a:p>
            <a:pPr marL="171450" indent="-171450">
              <a:buFont typeface="Wingdings" pitchFamily="2" charset="2"/>
              <a:buChar char="Ø"/>
            </a:pPr>
            <a:r>
              <a:rPr lang="en-US" baseline="0" noProof="0" dirty="0" smtClean="0"/>
              <a:t>&gt;Under what conditions did Jeremiah write ?</a:t>
            </a:r>
          </a:p>
          <a:p>
            <a:pPr marL="171450" indent="-171450">
              <a:buFont typeface="Wingdings" pitchFamily="2" charset="2"/>
              <a:buChar char="Ø"/>
            </a:pPr>
            <a:r>
              <a:rPr lang="en-US" baseline="0" noProof="0" dirty="0" smtClean="0"/>
              <a:t>We find him thrown in prison, cast in a well, chained like a slave and constantly persecuted !</a:t>
            </a:r>
          </a:p>
          <a:p>
            <a:pPr marL="171450" indent="-171450">
              <a:buFont typeface="Wingdings" pitchFamily="2" charset="2"/>
              <a:buChar char="Ø"/>
            </a:pPr>
            <a:r>
              <a:rPr lang="en-US" baseline="0" noProof="0" dirty="0" smtClean="0"/>
              <a:t>So why does he write about hope and future blessing for Israel ?</a:t>
            </a:r>
          </a:p>
          <a:p>
            <a:pPr marL="171450" indent="-171450">
              <a:buFont typeface="Wingdings" pitchFamily="2" charset="2"/>
              <a:buChar char="Ø"/>
            </a:pPr>
            <a:r>
              <a:rPr lang="en-US" baseline="0" noProof="0" dirty="0" smtClean="0"/>
              <a:t>Only divine revelation can explain how he knew Israel would return after 70 years of captivity.</a:t>
            </a:r>
          </a:p>
          <a:p>
            <a:pPr marL="171450" indent="-171450">
              <a:buFont typeface="Wingdings" pitchFamily="2" charset="2"/>
              <a:buChar char="Ø"/>
            </a:pPr>
            <a:r>
              <a:rPr lang="en-US" baseline="0" noProof="0" dirty="0" smtClean="0"/>
              <a:t>These are all proofs that this is no ordinary book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&gt;Before the LORD uses anyone to speak</a:t>
            </a:r>
            <a:r>
              <a:rPr lang="en-US" baseline="0" noProof="0" dirty="0" smtClean="0"/>
              <a:t> for Him, </a:t>
            </a:r>
            <a:r>
              <a:rPr lang="en-US" noProof="0" dirty="0" smtClean="0"/>
              <a:t>according</a:t>
            </a:r>
            <a:r>
              <a:rPr lang="en-US" baseline="0" noProof="0" dirty="0" smtClean="0"/>
              <a:t> to the Bible He speaks to them first !  Cf. Moses, Samuel, Ezekiel and Paul…</a:t>
            </a:r>
          </a:p>
          <a:p>
            <a:pPr marL="171450" indent="-171450">
              <a:buFont typeface="Wingdings" pitchFamily="2" charset="2"/>
              <a:buChar char="Ø"/>
            </a:pPr>
            <a:r>
              <a:rPr lang="en-US" baseline="0" noProof="0" dirty="0" smtClean="0"/>
              <a:t>&gt;The LORD reveals 5 facts that Jeremiah did not know : I formed you ; I knew you ; I consecrated you ; I appointed you a prophet ; I sent you to the nations and not only Israel !</a:t>
            </a:r>
          </a:p>
          <a:p>
            <a:pPr marL="171450" indent="-171450">
              <a:buFont typeface="Wingdings" pitchFamily="2" charset="2"/>
              <a:buChar char="Ø"/>
            </a:pPr>
            <a:r>
              <a:rPr lang="en-US" baseline="0" noProof="0" dirty="0" smtClean="0"/>
              <a:t>Jeremiah’s name means “appointed by the LORD”.</a:t>
            </a:r>
          </a:p>
          <a:p>
            <a:pPr marL="171450" indent="-171450">
              <a:buFont typeface="Wingdings" pitchFamily="2" charset="2"/>
              <a:buChar char="Ø"/>
            </a:pPr>
            <a:r>
              <a:rPr lang="en-US" baseline="0" noProof="0" dirty="0" smtClean="0"/>
              <a:t>&gt;In all of this first Word God uses the first person pronoun 4 times !</a:t>
            </a:r>
          </a:p>
          <a:p>
            <a:pPr marL="171450" indent="-171450">
              <a:buFont typeface="Wingdings" pitchFamily="2" charset="2"/>
              <a:buChar char="Ø"/>
            </a:pPr>
            <a:r>
              <a:rPr lang="en-US" baseline="0" noProof="0" dirty="0" smtClean="0"/>
              <a:t>It is the LORD who behind Jeremiah in every aspect of his life.</a:t>
            </a:r>
          </a:p>
          <a:p>
            <a:pPr marL="171450" indent="-171450">
              <a:buFont typeface="Wingdings" pitchFamily="2" charset="2"/>
              <a:buChar char="Ø"/>
            </a:pPr>
            <a:r>
              <a:rPr lang="en-US" baseline="0" noProof="0" dirty="0" smtClean="0"/>
              <a:t>Jeremiah can move ahead with full confidence.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&gt;This book began</a:t>
            </a:r>
            <a:r>
              <a:rPr lang="en-US" baseline="0" noProof="0" dirty="0" smtClean="0"/>
              <a:t> saying it was the words of Jeremiah.</a:t>
            </a:r>
          </a:p>
          <a:p>
            <a:pPr marL="171450" indent="-171450">
              <a:buFont typeface="Wingdings" pitchFamily="2" charset="2"/>
              <a:buChar char="Ø"/>
            </a:pPr>
            <a:r>
              <a:rPr lang="en-US" baseline="0" noProof="0" dirty="0" smtClean="0"/>
              <a:t>The LORD inspired this book to reveal not only the future, but also the inner man of the prophet.</a:t>
            </a:r>
          </a:p>
          <a:p>
            <a:pPr marL="171450" indent="-171450">
              <a:buFont typeface="Wingdings" pitchFamily="2" charset="2"/>
              <a:buChar char="Ø"/>
            </a:pPr>
            <a:r>
              <a:rPr lang="en-US" baseline="0" noProof="0" dirty="0" smtClean="0"/>
              <a:t>Jesus tells us that the words of our mouth reveal what is in our heart (Mt15v18).</a:t>
            </a:r>
          </a:p>
          <a:p>
            <a:pPr marL="171450" indent="-171450">
              <a:buFont typeface="Wingdings" pitchFamily="2" charset="2"/>
              <a:buChar char="Ø"/>
            </a:pPr>
            <a:r>
              <a:rPr lang="en-US" baseline="0" noProof="0" dirty="0" smtClean="0"/>
              <a:t>&gt;We have read the word “Alas” in another book of prophecy !</a:t>
            </a:r>
          </a:p>
          <a:p>
            <a:pPr marL="171450" indent="-171450">
              <a:buFont typeface="Wingdings" pitchFamily="2" charset="2"/>
              <a:buChar char="Ø"/>
            </a:pPr>
            <a:r>
              <a:rPr lang="en-US" baseline="0" noProof="0" dirty="0" smtClean="0"/>
              <a:t>Despite the </a:t>
            </a:r>
            <a:r>
              <a:rPr lang="en-US" baseline="0" noProof="0" dirty="0" err="1" smtClean="0"/>
              <a:t>LORD’s</a:t>
            </a:r>
            <a:r>
              <a:rPr lang="en-US" baseline="0" noProof="0" dirty="0" smtClean="0"/>
              <a:t> wonderful Word of encouragement, Jeremiah is in pain at the thought of speaking for God.</a:t>
            </a:r>
          </a:p>
          <a:p>
            <a:pPr marL="171450" indent="-171450">
              <a:buFont typeface="Wingdings" pitchFamily="2" charset="2"/>
              <a:buChar char="Ø"/>
            </a:pPr>
            <a:r>
              <a:rPr lang="en-US" baseline="0" noProof="0" dirty="0" smtClean="0"/>
              <a:t>Why ?</a:t>
            </a:r>
          </a:p>
          <a:p>
            <a:pPr marL="171450" indent="-171450">
              <a:buFont typeface="Wingdings" pitchFamily="2" charset="2"/>
              <a:buChar char="Ø"/>
            </a:pPr>
            <a:r>
              <a:rPr lang="en-US" baseline="0" noProof="0" dirty="0" smtClean="0"/>
              <a:t>His first excuse is ignorance about words (the Hebrew “speak” is the same as “words” in vs1-5).</a:t>
            </a:r>
          </a:p>
          <a:p>
            <a:pPr marL="171450" indent="-171450">
              <a:buFont typeface="Wingdings" pitchFamily="2" charset="2"/>
              <a:buChar char="Ø"/>
            </a:pPr>
            <a:r>
              <a:rPr lang="en-US" baseline="0" noProof="0" dirty="0" smtClean="0"/>
              <a:t>When we read what Jeremiah wrote and the volume of words, this is a poor excuse.</a:t>
            </a:r>
          </a:p>
          <a:p>
            <a:pPr marL="171450" indent="-171450">
              <a:buFont typeface="Wingdings" pitchFamily="2" charset="2"/>
              <a:buChar char="Ø"/>
            </a:pPr>
            <a:r>
              <a:rPr lang="en-US" baseline="0" noProof="0" dirty="0" smtClean="0"/>
              <a:t>If you are timid when you are young, does it help getting old ?  No !</a:t>
            </a:r>
          </a:p>
          <a:p>
            <a:pPr marL="171450" indent="-171450">
              <a:buFont typeface="Wingdings" pitchFamily="2" charset="2"/>
              <a:buChar char="Ø"/>
            </a:pPr>
            <a:r>
              <a:rPr lang="en-US" noProof="0" dirty="0" smtClean="0"/>
              <a:t>&gt;Why</a:t>
            </a:r>
            <a:r>
              <a:rPr lang="en-US" baseline="0" noProof="0" dirty="0" smtClean="0"/>
              <a:t> didn’t he want to speak for the LORD ?</a:t>
            </a:r>
          </a:p>
          <a:p>
            <a:pPr marL="171450" indent="-171450">
              <a:buFont typeface="Wingdings" pitchFamily="2" charset="2"/>
              <a:buChar char="Ø"/>
            </a:pPr>
            <a:r>
              <a:rPr lang="en-US" baseline="0" noProof="0" dirty="0" smtClean="0"/>
              <a:t>The secret is in the way he addressed God.</a:t>
            </a:r>
          </a:p>
          <a:p>
            <a:pPr marL="171450" indent="-171450">
              <a:buFont typeface="Wingdings" pitchFamily="2" charset="2"/>
              <a:buChar char="Ø"/>
            </a:pPr>
            <a:r>
              <a:rPr lang="en-US" baseline="0" noProof="0" dirty="0" smtClean="0"/>
              <a:t>He changed from LORD to ALMIGHTY LORD (</a:t>
            </a:r>
            <a:r>
              <a:rPr lang="en-US" baseline="0" noProof="0" dirty="0" err="1" smtClean="0"/>
              <a:t>Adonai</a:t>
            </a:r>
            <a:r>
              <a:rPr lang="en-US" baseline="0" noProof="0" dirty="0" smtClean="0"/>
              <a:t> Jehovah).</a:t>
            </a:r>
          </a:p>
          <a:p>
            <a:pPr marL="171450" indent="-171450">
              <a:buFont typeface="Wingdings" pitchFamily="2" charset="2"/>
              <a:buChar char="Ø"/>
            </a:pPr>
            <a:r>
              <a:rPr lang="en-US" baseline="0" noProof="0" dirty="0" smtClean="0"/>
              <a:t>He was reminding God that the Almighty has nothing to fear, but man does… He was just plain afraid (v8) !</a:t>
            </a:r>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LORD is our best counselor.</a:t>
            </a:r>
          </a:p>
          <a:p>
            <a:pPr marL="171450" indent="-171450">
              <a:buFont typeface="Wingdings" pitchFamily="2" charset="2"/>
              <a:buChar char="Ø"/>
            </a:pPr>
            <a:r>
              <a:rPr lang="en-US" noProof="0" dirty="0" smtClean="0"/>
              <a:t>When</a:t>
            </a:r>
            <a:r>
              <a:rPr lang="en-US" baseline="0" noProof="0" dirty="0" smtClean="0"/>
              <a:t> we are afraid of failure, no one can say how we will do under pressure except God.</a:t>
            </a:r>
          </a:p>
          <a:p>
            <a:pPr marL="171450" indent="-171450">
              <a:buFont typeface="Wingdings" pitchFamily="2" charset="2"/>
              <a:buChar char="Ø"/>
            </a:pPr>
            <a:r>
              <a:rPr lang="en-US" baseline="0" noProof="0" dirty="0" smtClean="0"/>
              <a:t>The promises of God are our best assurance to speak out for Him.</a:t>
            </a:r>
          </a:p>
          <a:p>
            <a:pPr marL="171450" indent="-171450">
              <a:buFont typeface="Wingdings" pitchFamily="2" charset="2"/>
              <a:buChar char="Ø"/>
            </a:pPr>
            <a:r>
              <a:rPr lang="en-US" baseline="0" noProof="0" dirty="0" smtClean="0"/>
              <a:t>&gt;This is the </a:t>
            </a:r>
            <a:r>
              <a:rPr lang="en-US" u="sng" baseline="0" noProof="0" dirty="0" smtClean="0"/>
              <a:t>first</a:t>
            </a:r>
            <a:r>
              <a:rPr lang="en-US" baseline="0" noProof="0" dirty="0" smtClean="0"/>
              <a:t> prophecy of the book !</a:t>
            </a:r>
          </a:p>
          <a:p>
            <a:pPr marL="171450" indent="-171450">
              <a:buFont typeface="Wingdings" pitchFamily="2" charset="2"/>
              <a:buChar char="Ø"/>
            </a:pPr>
            <a:r>
              <a:rPr lang="en-US" baseline="0" noProof="0" dirty="0" smtClean="0"/>
              <a:t>Jeremiah had no idea just how far he would travel… all the way to Egypt (43v1-9).</a:t>
            </a:r>
          </a:p>
          <a:p>
            <a:pPr marL="171450" indent="-171450">
              <a:buFont typeface="Wingdings" pitchFamily="2" charset="2"/>
              <a:buChar char="Ø"/>
            </a:pPr>
            <a:r>
              <a:rPr lang="en-US" baseline="0" noProof="0" dirty="0" smtClean="0"/>
              <a:t>He had no idea to whom he would speak… the rulers of the Babylonian Empire (39v11-12).</a:t>
            </a:r>
          </a:p>
          <a:p>
            <a:pPr marL="171450" indent="-171450">
              <a:buFont typeface="Wingdings" pitchFamily="2" charset="2"/>
              <a:buChar char="Ø"/>
            </a:pPr>
            <a:r>
              <a:rPr lang="en-US" baseline="0" noProof="0" dirty="0" smtClean="0"/>
              <a:t>The LORD revealed a successful ministry for Jeremiah.</a:t>
            </a:r>
          </a:p>
          <a:p>
            <a:pPr marL="171450" indent="-171450">
              <a:buFont typeface="Wingdings" pitchFamily="2" charset="2"/>
              <a:buChar char="Ø"/>
            </a:pPr>
            <a:r>
              <a:rPr lang="en-US" baseline="0" noProof="0" dirty="0" smtClean="0"/>
              <a:t>&gt;Reassurance is good, but there is something else that God can do !</a:t>
            </a:r>
          </a:p>
          <a:p>
            <a:pPr marL="171450" indent="-171450">
              <a:buFont typeface="Wingdings" pitchFamily="2" charset="2"/>
              <a:buChar char="Ø"/>
            </a:pPr>
            <a:r>
              <a:rPr lang="en-US" baseline="0" noProof="0" dirty="0" smtClean="0"/>
              <a:t>The next three verses are three more reasons for Jeremiah to not fear.</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&gt;God’s Word in our head is very reassuring.</a:t>
            </a:r>
          </a:p>
          <a:p>
            <a:pPr marL="171450" indent="-171450">
              <a:buFont typeface="Wingdings" pitchFamily="2" charset="2"/>
              <a:buChar char="Ø"/>
            </a:pPr>
            <a:r>
              <a:rPr lang="en-US" noProof="0" dirty="0" smtClean="0"/>
              <a:t>When we know the future, it calms our fears.</a:t>
            </a:r>
          </a:p>
          <a:p>
            <a:pPr marL="171450" indent="-171450">
              <a:buFont typeface="Wingdings" pitchFamily="2" charset="2"/>
              <a:buChar char="Ø"/>
            </a:pPr>
            <a:r>
              <a:rPr lang="en-US" noProof="0" dirty="0" smtClean="0"/>
              <a:t>But, there is something</a:t>
            </a:r>
            <a:r>
              <a:rPr lang="en-US" baseline="0" noProof="0" dirty="0" smtClean="0"/>
              <a:t> God can do in addition to speak from Heaven.</a:t>
            </a:r>
          </a:p>
          <a:p>
            <a:pPr marL="171450" indent="-171450">
              <a:buFont typeface="Wingdings" pitchFamily="2" charset="2"/>
              <a:buChar char="Ø"/>
            </a:pPr>
            <a:r>
              <a:rPr lang="en-US" baseline="0" noProof="0" dirty="0" smtClean="0"/>
              <a:t>&gt;Like Joshua 1v9 and Mt28v20 His presence not only reassures us mentally, but actually does protect us from falling.</a:t>
            </a:r>
          </a:p>
          <a:p>
            <a:pPr marL="171450" indent="-171450">
              <a:buFont typeface="Wingdings" pitchFamily="2" charset="2"/>
              <a:buChar char="Ø"/>
            </a:pPr>
            <a:r>
              <a:rPr lang="en-US" baseline="0" noProof="0" dirty="0" smtClean="0"/>
              <a:t>The LORD did not deliver him from suffering, but He “snatched him away” (Hebrew) at the last minute from being overcome.</a:t>
            </a:r>
          </a:p>
          <a:p>
            <a:pPr marL="171450" indent="-171450">
              <a:buFont typeface="Wingdings" pitchFamily="2" charset="2"/>
              <a:buChar char="Ø"/>
            </a:pPr>
            <a:r>
              <a:rPr lang="en-US" baseline="0" noProof="0" dirty="0" smtClean="0"/>
              <a:t>&gt;Can it get any better ?</a:t>
            </a:r>
          </a:p>
          <a:p>
            <a:pPr marL="171450" indent="-171450">
              <a:buFont typeface="Wingdings" pitchFamily="2" charset="2"/>
              <a:buChar char="Ø"/>
            </a:pPr>
            <a:r>
              <a:rPr lang="en-US" baseline="0" noProof="0" dirty="0" smtClean="0"/>
              <a:t>Remember, God promised to be WITH him…</a:t>
            </a:r>
          </a:p>
          <a:p>
            <a:pPr marL="171450" indent="-171450">
              <a:buFont typeface="Wingdings" pitchFamily="2" charset="2"/>
              <a:buChar char="Ø"/>
            </a:pPr>
            <a:r>
              <a:rPr lang="en-US" baseline="0" noProof="0" dirty="0" smtClean="0"/>
              <a:t>Yes, it can get even more wonderful for the prophet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&gt;The OT is full of stories where the LORD was WITH His</a:t>
            </a:r>
            <a:r>
              <a:rPr lang="en-US" baseline="0" noProof="0" dirty="0" smtClean="0"/>
              <a:t> people, but very few times does He say He enters INSIDE.</a:t>
            </a:r>
          </a:p>
          <a:p>
            <a:pPr marL="171450" indent="-171450">
              <a:buFont typeface="Wingdings" pitchFamily="2" charset="2"/>
              <a:buChar char="Ø"/>
            </a:pPr>
            <a:r>
              <a:rPr lang="en-US" baseline="0" noProof="0" dirty="0" smtClean="0"/>
              <a:t>It takes a willing servant to say, “Yes, Lord !”</a:t>
            </a:r>
          </a:p>
          <a:p>
            <a:pPr marL="171450" indent="-171450">
              <a:buFont typeface="Wingdings" pitchFamily="2" charset="2"/>
              <a:buChar char="Ø"/>
            </a:pPr>
            <a:r>
              <a:rPr lang="en-US" baseline="0" noProof="0" dirty="0" smtClean="0"/>
              <a:t>&gt;Jeremiah did not draw back.</a:t>
            </a:r>
          </a:p>
          <a:p>
            <a:pPr marL="171450" indent="-171450">
              <a:buFont typeface="Wingdings" pitchFamily="2" charset="2"/>
              <a:buChar char="Ø"/>
            </a:pPr>
            <a:r>
              <a:rPr lang="en-US" baseline="0" noProof="0" dirty="0" smtClean="0"/>
              <a:t>He tells us his personal story and uses the Name of the LORD twice so we are sure this was not a spirit or an angel.</a:t>
            </a:r>
          </a:p>
          <a:p>
            <a:pPr marL="171450" indent="-171450">
              <a:buFont typeface="Wingdings" pitchFamily="2" charset="2"/>
              <a:buChar char="Ø"/>
            </a:pPr>
            <a:r>
              <a:rPr lang="en-US" baseline="0" noProof="0" dirty="0" smtClean="0"/>
              <a:t>God Himself touched a man and put His Words IN Jeremiah.</a:t>
            </a:r>
          </a:p>
          <a:p>
            <a:pPr marL="171450" indent="-171450">
              <a:buFont typeface="Wingdings" pitchFamily="2" charset="2"/>
              <a:buChar char="Ø"/>
            </a:pPr>
            <a:r>
              <a:rPr lang="en-US" baseline="0" noProof="0" dirty="0" smtClean="0"/>
              <a:t>Jeremiah had no more excuse to not speak for the LORD.</a:t>
            </a:r>
          </a:p>
          <a:p>
            <a:pPr marL="171450" indent="-171450">
              <a:buFont typeface="Wingdings" pitchFamily="2" charset="2"/>
              <a:buChar char="Ø"/>
            </a:pPr>
            <a:r>
              <a:rPr lang="en-US" baseline="0" noProof="0" dirty="0" smtClean="0"/>
              <a:t>&gt;There is an application for us because Jesus Christ has clearly commanded us to go into all the world and preach the Gospel (Mk16v15).</a:t>
            </a:r>
          </a:p>
          <a:p>
            <a:pPr marL="171450" indent="-171450">
              <a:buFont typeface="Wingdings" pitchFamily="2" charset="2"/>
              <a:buChar char="Ø"/>
            </a:pPr>
            <a:r>
              <a:rPr lang="en-US" baseline="0" noProof="0" dirty="0" smtClean="0"/>
              <a:t>How well are we doing ?</a:t>
            </a:r>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rgbClr val="FFFF00"/>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rgbClr val="FFFF00"/>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rgbClr val="FFFF00"/>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445224"/>
            <a:ext cx="8232846" cy="1426367"/>
          </a:xfrm>
        </p:spPr>
        <p:txBody>
          <a:bodyPr/>
          <a:lstStyle/>
          <a:p>
            <a:r>
              <a:rPr lang="en-US" sz="4400" dirty="0">
                <a:latin typeface="Arial" pitchFamily="34" charset="0"/>
                <a:cs typeface="Arial" pitchFamily="34" charset="0"/>
              </a:rPr>
              <a:t>t</a:t>
            </a:r>
            <a:r>
              <a:rPr lang="en-US" sz="4400" dirty="0" smtClean="0">
                <a:latin typeface="Arial" pitchFamily="34" charset="0"/>
                <a:cs typeface="Arial" pitchFamily="34" charset="0"/>
              </a:rPr>
              <a:t>o prove that we can count on God given Scriptures.</a:t>
            </a:r>
            <a:endParaRPr lang="en-US" sz="4400"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392488"/>
          </a:xfrm>
        </p:spPr>
        <p:txBody>
          <a:bodyPr>
            <a:normAutofit/>
          </a:bodyPr>
          <a:lstStyle/>
          <a:p>
            <a:r>
              <a:rPr lang="en-US" b="1" i="1" u="sng" dirty="0" smtClean="0">
                <a:latin typeface="Arial" pitchFamily="34" charset="0"/>
                <a:cs typeface="Arial" pitchFamily="34" charset="0"/>
              </a:rPr>
              <a:t>Jeremiah 1v1-10</a:t>
            </a:r>
          </a:p>
          <a:p>
            <a:r>
              <a:rPr lang="en-US" dirty="0" smtClean="0">
                <a:solidFill>
                  <a:srgbClr val="FFC000"/>
                </a:solidFill>
                <a:latin typeface="Arial" pitchFamily="34" charset="0"/>
                <a:cs typeface="Arial" pitchFamily="34" charset="0"/>
              </a:rPr>
              <a:t>Let’s recall the context !</a:t>
            </a:r>
          </a:p>
          <a:p>
            <a:r>
              <a:rPr lang="en-US" dirty="0" smtClean="0">
                <a:latin typeface="Arial" pitchFamily="34" charset="0"/>
                <a:cs typeface="Arial" pitchFamily="34" charset="0"/>
              </a:rPr>
              <a:t>This is a message for Israel about the </a:t>
            </a:r>
            <a:r>
              <a:rPr lang="en-US" i="1" u="sng" dirty="0" smtClean="0">
                <a:latin typeface="Arial" pitchFamily="34" charset="0"/>
                <a:cs typeface="Arial" pitchFamily="34" charset="0"/>
              </a:rPr>
              <a:t>Word</a:t>
            </a:r>
            <a:r>
              <a:rPr lang="en-US" dirty="0" smtClean="0">
                <a:latin typeface="Arial" pitchFamily="34" charset="0"/>
                <a:cs typeface="Arial" pitchFamily="34" charset="0"/>
              </a:rPr>
              <a:t> of the LORD, given to Jeremiah in 627 BC,…</a:t>
            </a:r>
            <a:endParaRPr lang="en-US"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21" presetClass="entr" presetSubtype="1"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heel(1)">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So what’s the plan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latin typeface="Arial" pitchFamily="34" charset="0"/>
                <a:cs typeface="Arial" pitchFamily="34" charset="0"/>
              </a:rPr>
              <a:t>“</a:t>
            </a:r>
            <a:r>
              <a:rPr lang="en-US" b="1" i="1" u="sng" dirty="0" smtClean="0">
                <a:latin typeface="Arial" pitchFamily="34" charset="0"/>
                <a:cs typeface="Arial" pitchFamily="34" charset="0"/>
              </a:rPr>
              <a:t>See</a:t>
            </a:r>
            <a:r>
              <a:rPr lang="en-US" dirty="0">
                <a:latin typeface="Arial" pitchFamily="34" charset="0"/>
                <a:cs typeface="Arial" pitchFamily="34" charset="0"/>
              </a:rPr>
              <a:t>, I have appointed you this day over the nations and over the kingdoms, </a:t>
            </a:r>
            <a:r>
              <a:rPr lang="en-US" dirty="0" smtClean="0">
                <a:latin typeface="Arial" pitchFamily="34" charset="0"/>
                <a:cs typeface="Arial" pitchFamily="34" charset="0"/>
              </a:rPr>
              <a:t>to </a:t>
            </a:r>
            <a:r>
              <a:rPr lang="en-US" b="1" i="1" u="sng" dirty="0">
                <a:latin typeface="Arial" pitchFamily="34" charset="0"/>
                <a:cs typeface="Arial" pitchFamily="34" charset="0"/>
              </a:rPr>
              <a:t>pluck</a:t>
            </a:r>
            <a:r>
              <a:rPr lang="en-US" dirty="0">
                <a:latin typeface="Arial" pitchFamily="34" charset="0"/>
                <a:cs typeface="Arial" pitchFamily="34" charset="0"/>
              </a:rPr>
              <a:t> up and to break down, </a:t>
            </a:r>
            <a:r>
              <a:rPr lang="en-US" dirty="0" smtClean="0">
                <a:latin typeface="Arial" pitchFamily="34" charset="0"/>
                <a:cs typeface="Arial" pitchFamily="34" charset="0"/>
              </a:rPr>
              <a:t>to </a:t>
            </a:r>
            <a:r>
              <a:rPr lang="en-US" b="1" i="1" u="sng" dirty="0">
                <a:latin typeface="Arial" pitchFamily="34" charset="0"/>
                <a:cs typeface="Arial" pitchFamily="34" charset="0"/>
              </a:rPr>
              <a:t>destroy</a:t>
            </a:r>
            <a:r>
              <a:rPr lang="en-US" dirty="0">
                <a:latin typeface="Arial" pitchFamily="34" charset="0"/>
                <a:cs typeface="Arial" pitchFamily="34" charset="0"/>
              </a:rPr>
              <a:t> and to overthrow, </a:t>
            </a:r>
            <a:r>
              <a:rPr lang="en-US" dirty="0" smtClean="0">
                <a:latin typeface="Arial" pitchFamily="34" charset="0"/>
                <a:cs typeface="Arial" pitchFamily="34" charset="0"/>
              </a:rPr>
              <a:t>to </a:t>
            </a:r>
            <a:r>
              <a:rPr lang="en-US" dirty="0">
                <a:latin typeface="Arial" pitchFamily="34" charset="0"/>
                <a:cs typeface="Arial" pitchFamily="34" charset="0"/>
              </a:rPr>
              <a:t>build and to </a:t>
            </a:r>
            <a:r>
              <a:rPr lang="en-US" b="1" i="1" u="sng" dirty="0">
                <a:latin typeface="Arial" pitchFamily="34" charset="0"/>
                <a:cs typeface="Arial" pitchFamily="34" charset="0"/>
              </a:rPr>
              <a:t>plant</a:t>
            </a:r>
            <a:r>
              <a:rPr lang="en-US" dirty="0">
                <a:latin typeface="Arial" pitchFamily="34" charset="0"/>
                <a:cs typeface="Arial" pitchFamily="34" charset="0"/>
              </a:rPr>
              <a:t>." </a:t>
            </a: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1v10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How many steps ?</a:t>
            </a:r>
            <a:endParaRPr lang="en-US" dirty="0">
              <a:latin typeface="Arial" pitchFamily="34" charset="0"/>
              <a:cs typeface="Arial" pitchFamily="34" charset="0"/>
            </a:endParaRPr>
          </a:p>
        </p:txBody>
      </p:sp>
    </p:spTree>
    <p:extLst>
      <p:ext uri="{BB962C8B-B14F-4D97-AF65-F5344CB8AC3E}">
        <p14:creationId xmlns:p14="http://schemas.microsoft.com/office/powerpoint/2010/main" val="88078993"/>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b="0" dirty="0" smtClean="0">
                <a:latin typeface="Arial" pitchFamily="34" charset="0"/>
                <a:cs typeface="Arial" pitchFamily="34" charset="0"/>
              </a:rPr>
              <a:t>He has a great </a:t>
            </a:r>
            <a:r>
              <a:rPr lang="en-US" b="0" u="sng" dirty="0" smtClean="0">
                <a:latin typeface="Arial" pitchFamily="34" charset="0"/>
                <a:cs typeface="Arial" pitchFamily="34" charset="0"/>
              </a:rPr>
              <a:t>plan</a:t>
            </a:r>
            <a:r>
              <a:rPr lang="en-US" b="0" dirty="0" smtClean="0">
                <a:latin typeface="Arial" pitchFamily="34" charset="0"/>
                <a:cs typeface="Arial" pitchFamily="34" charset="0"/>
              </a:rPr>
              <a:t> for you !</a:t>
            </a:r>
            <a:endParaRPr lang="en-US" b="0"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a:bodyPr>
          <a:lstStyle/>
          <a:p>
            <a:pPr marL="685800" indent="-685800" algn="l">
              <a:buClr>
                <a:srgbClr val="FFC000"/>
              </a:buClr>
              <a:buFont typeface="Wingdings" pitchFamily="2" charset="2"/>
              <a:buChar char="Ø"/>
            </a:pPr>
            <a:r>
              <a:rPr lang="en-US" sz="4900" dirty="0" smtClean="0"/>
              <a:t>Jeremiah 1v1-10 : How God calls !</a:t>
            </a:r>
          </a:p>
          <a:p>
            <a:pPr marL="685800" indent="-685800" algn="l">
              <a:buClr>
                <a:srgbClr val="FFC000"/>
              </a:buClr>
              <a:buFont typeface="Wingdings" pitchFamily="2" charset="2"/>
              <a:buChar char="Ø"/>
            </a:pPr>
            <a:r>
              <a:rPr lang="en-US" sz="4900" dirty="0" smtClean="0"/>
              <a:t>There is no excuse to not hear Him.</a:t>
            </a:r>
          </a:p>
          <a:p>
            <a:pPr marL="685800" indent="-685800" algn="l">
              <a:buClr>
                <a:srgbClr val="FFC000"/>
              </a:buClr>
              <a:buFont typeface="Wingdings" pitchFamily="2" charset="2"/>
              <a:buChar char="Ø"/>
            </a:pPr>
            <a:r>
              <a:rPr lang="en-US" sz="4900" dirty="0" smtClean="0"/>
              <a:t>The LORD takes all our fears away.</a:t>
            </a:r>
          </a:p>
          <a:p>
            <a:pPr marL="685800" indent="-685800" algn="l">
              <a:buClr>
                <a:srgbClr val="FFC000"/>
              </a:buClr>
              <a:buFont typeface="Wingdings" pitchFamily="2" charset="2"/>
              <a:buChar char="Ø"/>
            </a:pPr>
            <a:r>
              <a:rPr lang="en-US" sz="4900" dirty="0" smtClean="0"/>
              <a:t>God’s Word can become our words.</a:t>
            </a:r>
          </a:p>
          <a:p>
            <a:pPr marL="685800" indent="-685800" algn="l">
              <a:buClr>
                <a:srgbClr val="FFC000"/>
              </a:buClr>
              <a:buFont typeface="Wingdings" pitchFamily="2" charset="2"/>
              <a:buChar char="Ø"/>
            </a:pPr>
            <a:r>
              <a:rPr lang="en-US" sz="4900" dirty="0" smtClean="0"/>
              <a:t>Can we say, “Yes, LORD !” ?</a:t>
            </a:r>
            <a:endParaRPr lang="en-US" sz="4900" dirty="0"/>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1000"/>
                                        <p:tgtEl>
                                          <p:spTgt spid="11">
                                            <p:txEl>
                                              <p:pRg st="3" end="3"/>
                                            </p:txEl>
                                          </p:spTgt>
                                        </p:tgtEl>
                                      </p:cBhvr>
                                    </p:animEffect>
                                    <p:anim calcmode="lin" valueType="num">
                                      <p:cBhvr>
                                        <p:cTn id="3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11">
                                            <p:txEl>
                                              <p:pRg st="4" end="4"/>
                                            </p:txEl>
                                          </p:spTgt>
                                        </p:tgtEl>
                                        <p:attrNameLst>
                                          <p:attrName>style.visibility</p:attrName>
                                        </p:attrNameLst>
                                      </p:cBhvr>
                                      <p:to>
                                        <p:strVal val="visible"/>
                                      </p:to>
                                    </p:set>
                                    <p:animEffect transition="in" filter="fade">
                                      <p:cBhvr>
                                        <p:cTn id="38" dur="1000"/>
                                        <p:tgtEl>
                                          <p:spTgt spid="11">
                                            <p:txEl>
                                              <p:pRg st="4" end="4"/>
                                            </p:txEl>
                                          </p:spTgt>
                                        </p:tgtEl>
                                      </p:cBhvr>
                                    </p:animEffect>
                                    <p:anim calcmode="lin" valueType="num">
                                      <p:cBhvr>
                                        <p:cTn id="3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1" presetClass="entr" presetSubtype="1" fill="hold" grpId="0" nodeType="after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wheel(1)">
                                      <p:cBhvr>
                                        <p:cTn id="4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Who is the writer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smtClean="0">
                <a:latin typeface="Arial" pitchFamily="34" charset="0"/>
                <a:cs typeface="Arial" pitchFamily="34" charset="0"/>
              </a:rPr>
              <a:t>“</a:t>
            </a:r>
            <a:r>
              <a:rPr lang="en-US" i="1" smtClean="0">
                <a:latin typeface="Arial" pitchFamily="34" charset="0"/>
                <a:cs typeface="Arial" pitchFamily="34" charset="0"/>
              </a:rPr>
              <a:t>The</a:t>
            </a:r>
            <a:r>
              <a:rPr lang="en-US" smtClean="0">
                <a:latin typeface="Arial" pitchFamily="34" charset="0"/>
                <a:cs typeface="Arial" pitchFamily="34" charset="0"/>
              </a:rPr>
              <a:t> </a:t>
            </a:r>
            <a:r>
              <a:rPr lang="en-US" dirty="0">
                <a:latin typeface="Arial" pitchFamily="34" charset="0"/>
                <a:cs typeface="Arial" pitchFamily="34" charset="0"/>
              </a:rPr>
              <a:t>words of </a:t>
            </a:r>
            <a:r>
              <a:rPr lang="en-US" b="1" i="1" u="sng" dirty="0">
                <a:latin typeface="Arial" pitchFamily="34" charset="0"/>
                <a:cs typeface="Arial" pitchFamily="34" charset="0"/>
              </a:rPr>
              <a:t>Jeremiah</a:t>
            </a:r>
            <a:r>
              <a:rPr lang="en-US" dirty="0">
                <a:latin typeface="Arial" pitchFamily="34" charset="0"/>
                <a:cs typeface="Arial" pitchFamily="34" charset="0"/>
              </a:rPr>
              <a:t> the son of </a:t>
            </a:r>
            <a:r>
              <a:rPr lang="en-US" dirty="0" err="1">
                <a:latin typeface="Arial" pitchFamily="34" charset="0"/>
                <a:cs typeface="Arial" pitchFamily="34" charset="0"/>
              </a:rPr>
              <a:t>Hilkiah</a:t>
            </a:r>
            <a:r>
              <a:rPr lang="en-US" dirty="0">
                <a:latin typeface="Arial" pitchFamily="34" charset="0"/>
                <a:cs typeface="Arial" pitchFamily="34" charset="0"/>
              </a:rPr>
              <a:t>, of the priests who were in </a:t>
            </a:r>
            <a:r>
              <a:rPr lang="en-US" dirty="0" err="1">
                <a:latin typeface="Arial" pitchFamily="34" charset="0"/>
                <a:cs typeface="Arial" pitchFamily="34" charset="0"/>
              </a:rPr>
              <a:t>Anathoth</a:t>
            </a:r>
            <a:r>
              <a:rPr lang="en-US" dirty="0">
                <a:latin typeface="Arial" pitchFamily="34" charset="0"/>
                <a:cs typeface="Arial" pitchFamily="34" charset="0"/>
              </a:rPr>
              <a:t> in the land of </a:t>
            </a:r>
            <a:r>
              <a:rPr lang="en-US" dirty="0" smtClean="0">
                <a:latin typeface="Arial" pitchFamily="34" charset="0"/>
                <a:cs typeface="Arial" pitchFamily="34" charset="0"/>
              </a:rPr>
              <a:t>Benjamin,...”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1v1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600" dirty="0" smtClean="0">
                <a:latin typeface="Arial" pitchFamily="34" charset="0"/>
                <a:cs typeface="Arial" pitchFamily="34" charset="0"/>
              </a:rPr>
              <a:t>What kind of a man was he ?</a:t>
            </a:r>
            <a:endParaRPr lang="en-US" sz="4600"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But, who is the author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latin typeface="Arial" pitchFamily="34" charset="0"/>
                <a:cs typeface="Arial" pitchFamily="34" charset="0"/>
              </a:rPr>
              <a:t>“…to </a:t>
            </a:r>
            <a:r>
              <a:rPr lang="en-US" dirty="0">
                <a:latin typeface="Arial" pitchFamily="34" charset="0"/>
                <a:cs typeface="Arial" pitchFamily="34" charset="0"/>
              </a:rPr>
              <a:t>whom the word of the </a:t>
            </a:r>
            <a:r>
              <a:rPr lang="en-US" b="1" i="1" u="sng" dirty="0">
                <a:latin typeface="Arial" pitchFamily="34" charset="0"/>
                <a:cs typeface="Arial" pitchFamily="34" charset="0"/>
              </a:rPr>
              <a:t>LORD</a:t>
            </a:r>
            <a:r>
              <a:rPr lang="en-US" dirty="0">
                <a:latin typeface="Arial" pitchFamily="34" charset="0"/>
                <a:cs typeface="Arial" pitchFamily="34" charset="0"/>
              </a:rPr>
              <a:t> came in the days of Josiah the son of </a:t>
            </a:r>
            <a:r>
              <a:rPr lang="en-US" dirty="0" err="1">
                <a:latin typeface="Arial" pitchFamily="34" charset="0"/>
                <a:cs typeface="Arial" pitchFamily="34" charset="0"/>
              </a:rPr>
              <a:t>Amon</a:t>
            </a:r>
            <a:r>
              <a:rPr lang="en-US" dirty="0">
                <a:latin typeface="Arial" pitchFamily="34" charset="0"/>
                <a:cs typeface="Arial" pitchFamily="34" charset="0"/>
              </a:rPr>
              <a:t>, king of Judah, in the thirteenth year of his reign</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1v2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is His Name ?</a:t>
            </a:r>
            <a:endParaRPr lang="en-US" dirty="0">
              <a:latin typeface="Arial" pitchFamily="34" charset="0"/>
              <a:cs typeface="Arial" pitchFamily="34" charset="0"/>
            </a:endParaRPr>
          </a:p>
        </p:txBody>
      </p:sp>
    </p:spTree>
    <p:extLst>
      <p:ext uri="{BB962C8B-B14F-4D97-AF65-F5344CB8AC3E}">
        <p14:creationId xmlns:p14="http://schemas.microsoft.com/office/powerpoint/2010/main" val="2147315530"/>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When was this written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“It </a:t>
            </a:r>
            <a:r>
              <a:rPr lang="en-US" dirty="0">
                <a:latin typeface="Arial" pitchFamily="34" charset="0"/>
                <a:cs typeface="Arial" pitchFamily="34" charset="0"/>
              </a:rPr>
              <a:t>came also in the days of </a:t>
            </a:r>
            <a:r>
              <a:rPr lang="en-US" dirty="0" err="1">
                <a:latin typeface="Arial" pitchFamily="34" charset="0"/>
                <a:cs typeface="Arial" pitchFamily="34" charset="0"/>
              </a:rPr>
              <a:t>Jehoiakim</a:t>
            </a:r>
            <a:r>
              <a:rPr lang="en-US" dirty="0">
                <a:latin typeface="Arial" pitchFamily="34" charset="0"/>
                <a:cs typeface="Arial" pitchFamily="34" charset="0"/>
              </a:rPr>
              <a:t> the son of Josiah, king of Judah, </a:t>
            </a:r>
            <a:r>
              <a:rPr lang="en-US" b="1" i="1" u="sng" dirty="0">
                <a:latin typeface="Arial" pitchFamily="34" charset="0"/>
                <a:cs typeface="Arial" pitchFamily="34" charset="0"/>
              </a:rPr>
              <a:t>until</a:t>
            </a:r>
            <a:r>
              <a:rPr lang="en-US" dirty="0">
                <a:latin typeface="Arial" pitchFamily="34" charset="0"/>
                <a:cs typeface="Arial" pitchFamily="34" charset="0"/>
              </a:rPr>
              <a:t> the end of the eleventh year of Zedekiah the son of Josiah, king of Judah, </a:t>
            </a:r>
            <a:r>
              <a:rPr lang="en-US" b="1" i="1" u="sng" dirty="0">
                <a:latin typeface="Arial" pitchFamily="34" charset="0"/>
                <a:cs typeface="Arial" pitchFamily="34" charset="0"/>
              </a:rPr>
              <a:t>until</a:t>
            </a:r>
            <a:r>
              <a:rPr lang="en-US" dirty="0">
                <a:latin typeface="Arial" pitchFamily="34" charset="0"/>
                <a:cs typeface="Arial" pitchFamily="34" charset="0"/>
              </a:rPr>
              <a:t> the exile of Jerusalem in the fifth month</a:t>
            </a:r>
            <a:r>
              <a:rPr lang="en-US" dirty="0" smtClean="0">
                <a:latin typeface="Arial" pitchFamily="34" charset="0"/>
                <a:cs typeface="Arial" pitchFamily="34" charset="0"/>
              </a:rPr>
              <a:t>.”  </a:t>
            </a:r>
            <a:r>
              <a:rPr lang="en-US" b="1" i="1" dirty="0" smtClean="0">
                <a:solidFill>
                  <a:srgbClr val="00FF00"/>
                </a:solidFill>
                <a:latin typeface="Arial" pitchFamily="34" charset="0"/>
                <a:cs typeface="Arial" pitchFamily="34" charset="0"/>
              </a:rPr>
              <a:t>Jeremiah 1v3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Was it easy times ?</a:t>
            </a:r>
            <a:endParaRPr lang="en-US" dirty="0">
              <a:latin typeface="Arial" pitchFamily="34" charset="0"/>
              <a:cs typeface="Arial" pitchFamily="34" charset="0"/>
            </a:endParaRPr>
          </a:p>
        </p:txBody>
      </p:sp>
    </p:spTree>
    <p:extLst>
      <p:ext uri="{BB962C8B-B14F-4D97-AF65-F5344CB8AC3E}">
        <p14:creationId xmlns:p14="http://schemas.microsoft.com/office/powerpoint/2010/main" val="3166655382"/>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For whom is the first Word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“Now </a:t>
            </a:r>
            <a:r>
              <a:rPr lang="en-US" dirty="0">
                <a:latin typeface="Arial" pitchFamily="34" charset="0"/>
                <a:cs typeface="Arial" pitchFamily="34" charset="0"/>
              </a:rPr>
              <a:t>the word of the LORD came </a:t>
            </a:r>
            <a:r>
              <a:rPr lang="en-US" b="1" i="1" u="sng" dirty="0">
                <a:latin typeface="Arial" pitchFamily="34" charset="0"/>
                <a:cs typeface="Arial" pitchFamily="34" charset="0"/>
              </a:rPr>
              <a:t>to me</a:t>
            </a:r>
            <a:r>
              <a:rPr lang="en-US" dirty="0">
                <a:latin typeface="Arial" pitchFamily="34" charset="0"/>
                <a:cs typeface="Arial" pitchFamily="34" charset="0"/>
              </a:rPr>
              <a:t> saying, </a:t>
            </a:r>
            <a:r>
              <a:rPr lang="en-US" dirty="0" smtClean="0">
                <a:latin typeface="Arial" pitchFamily="34" charset="0"/>
                <a:cs typeface="Arial" pitchFamily="34" charset="0"/>
              </a:rPr>
              <a:t>‘Before </a:t>
            </a:r>
            <a:r>
              <a:rPr lang="en-US" dirty="0">
                <a:latin typeface="Arial" pitchFamily="34" charset="0"/>
                <a:cs typeface="Arial" pitchFamily="34" charset="0"/>
              </a:rPr>
              <a:t>I formed you in the womb I knew you, And before you were born I consecrated </a:t>
            </a:r>
            <a:r>
              <a:rPr lang="en-US" dirty="0" smtClean="0">
                <a:latin typeface="Arial" pitchFamily="34" charset="0"/>
                <a:cs typeface="Arial" pitchFamily="34" charset="0"/>
              </a:rPr>
              <a:t>you; </a:t>
            </a:r>
            <a:r>
              <a:rPr lang="en-US" dirty="0">
                <a:latin typeface="Arial" pitchFamily="34" charset="0"/>
                <a:cs typeface="Arial" pitchFamily="34" charset="0"/>
              </a:rPr>
              <a:t>I have appointed you a prophet to the nations</a:t>
            </a:r>
            <a:r>
              <a:rPr lang="en-US" dirty="0" smtClean="0">
                <a:latin typeface="Arial" pitchFamily="34" charset="0"/>
                <a:cs typeface="Arial" pitchFamily="34" charset="0"/>
              </a:rPr>
              <a:t>.’ "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1v4-5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does that mean ?</a:t>
            </a:r>
            <a:endParaRPr lang="en-US" dirty="0">
              <a:latin typeface="Arial" pitchFamily="34" charset="0"/>
              <a:cs typeface="Arial" pitchFamily="34" charset="0"/>
            </a:endParaRPr>
          </a:p>
        </p:txBody>
      </p:sp>
    </p:spTree>
    <p:extLst>
      <p:ext uri="{BB962C8B-B14F-4D97-AF65-F5344CB8AC3E}">
        <p14:creationId xmlns:p14="http://schemas.microsoft.com/office/powerpoint/2010/main" val="1503865494"/>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sz="4400" dirty="0" smtClean="0">
                <a:latin typeface="Arial" pitchFamily="34" charset="0"/>
                <a:cs typeface="Arial" pitchFamily="34" charset="0"/>
              </a:rPr>
              <a:t>What are Jeremiah’s first words ?</a:t>
            </a:r>
            <a:endParaRPr lang="en-US" sz="4400"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“Then </a:t>
            </a:r>
            <a:r>
              <a:rPr lang="en-US" dirty="0">
                <a:latin typeface="Arial" pitchFamily="34" charset="0"/>
                <a:cs typeface="Arial" pitchFamily="34" charset="0"/>
              </a:rPr>
              <a:t>I said, </a:t>
            </a:r>
            <a:r>
              <a:rPr lang="en-US" dirty="0" smtClean="0">
                <a:latin typeface="Arial" pitchFamily="34" charset="0"/>
                <a:cs typeface="Arial" pitchFamily="34" charset="0"/>
              </a:rPr>
              <a:t>‘Alas</a:t>
            </a:r>
            <a:r>
              <a:rPr lang="en-US" dirty="0">
                <a:latin typeface="Arial" pitchFamily="34" charset="0"/>
                <a:cs typeface="Arial" pitchFamily="34" charset="0"/>
              </a:rPr>
              <a:t>, Lord GOD! Behold, </a:t>
            </a:r>
            <a:r>
              <a:rPr lang="en-US" b="1" i="1" u="sng" dirty="0">
                <a:latin typeface="Arial" pitchFamily="34" charset="0"/>
                <a:cs typeface="Arial" pitchFamily="34" charset="0"/>
              </a:rPr>
              <a:t>I do not know how to speak</a:t>
            </a:r>
            <a:r>
              <a:rPr lang="en-US" dirty="0">
                <a:latin typeface="Arial" pitchFamily="34" charset="0"/>
                <a:cs typeface="Arial" pitchFamily="34" charset="0"/>
              </a:rPr>
              <a:t>, </a:t>
            </a:r>
            <a:r>
              <a:rPr lang="en-US" dirty="0" smtClean="0">
                <a:latin typeface="Arial" pitchFamily="34" charset="0"/>
                <a:cs typeface="Arial" pitchFamily="34" charset="0"/>
              </a:rPr>
              <a:t>because </a:t>
            </a:r>
            <a:r>
              <a:rPr lang="en-US" dirty="0">
                <a:latin typeface="Arial" pitchFamily="34" charset="0"/>
                <a:cs typeface="Arial" pitchFamily="34" charset="0"/>
              </a:rPr>
              <a:t>I am a youth</a:t>
            </a:r>
            <a:r>
              <a:rPr lang="en-US" dirty="0" smtClean="0">
                <a:latin typeface="Arial" pitchFamily="34" charset="0"/>
                <a:cs typeface="Arial" pitchFamily="34" charset="0"/>
              </a:rPr>
              <a:t>.’ "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1v6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was his problem ?</a:t>
            </a:r>
            <a:endParaRPr lang="en-US" dirty="0">
              <a:latin typeface="Arial" pitchFamily="34" charset="0"/>
              <a:cs typeface="Arial" pitchFamily="34" charset="0"/>
            </a:endParaRPr>
          </a:p>
        </p:txBody>
      </p:sp>
    </p:spTree>
    <p:extLst>
      <p:ext uri="{BB962C8B-B14F-4D97-AF65-F5344CB8AC3E}">
        <p14:creationId xmlns:p14="http://schemas.microsoft.com/office/powerpoint/2010/main" val="3091756059"/>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How does God handle it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“But </a:t>
            </a:r>
            <a:r>
              <a:rPr lang="en-US" dirty="0">
                <a:latin typeface="Arial" pitchFamily="34" charset="0"/>
                <a:cs typeface="Arial" pitchFamily="34" charset="0"/>
              </a:rPr>
              <a:t>the LORD said to me, </a:t>
            </a:r>
            <a:r>
              <a:rPr lang="en-US" dirty="0" smtClean="0">
                <a:latin typeface="Arial" pitchFamily="34" charset="0"/>
                <a:cs typeface="Arial" pitchFamily="34" charset="0"/>
              </a:rPr>
              <a:t>‘Do </a:t>
            </a:r>
            <a:r>
              <a:rPr lang="en-US" dirty="0">
                <a:latin typeface="Arial" pitchFamily="34" charset="0"/>
                <a:cs typeface="Arial" pitchFamily="34" charset="0"/>
              </a:rPr>
              <a:t>not say, 'I am a youth,' Because </a:t>
            </a:r>
            <a:r>
              <a:rPr lang="en-US" b="1" i="1" u="sng" dirty="0">
                <a:latin typeface="Arial" pitchFamily="34" charset="0"/>
                <a:cs typeface="Arial" pitchFamily="34" charset="0"/>
              </a:rPr>
              <a:t>everywhere</a:t>
            </a:r>
            <a:r>
              <a:rPr lang="en-US" dirty="0">
                <a:latin typeface="Arial" pitchFamily="34" charset="0"/>
                <a:cs typeface="Arial" pitchFamily="34" charset="0"/>
              </a:rPr>
              <a:t> I send you, you shall go, </a:t>
            </a:r>
            <a:r>
              <a:rPr lang="en-US" dirty="0" smtClean="0">
                <a:latin typeface="Arial" pitchFamily="34" charset="0"/>
                <a:cs typeface="Arial" pitchFamily="34" charset="0"/>
              </a:rPr>
              <a:t>and </a:t>
            </a:r>
            <a:r>
              <a:rPr lang="en-US" b="1" i="1" u="sng" dirty="0">
                <a:latin typeface="Arial" pitchFamily="34" charset="0"/>
                <a:cs typeface="Arial" pitchFamily="34" charset="0"/>
              </a:rPr>
              <a:t>all</a:t>
            </a:r>
            <a:r>
              <a:rPr lang="en-US" dirty="0">
                <a:latin typeface="Arial" pitchFamily="34" charset="0"/>
                <a:cs typeface="Arial" pitchFamily="34" charset="0"/>
              </a:rPr>
              <a:t> that I command you, you shall speak</a:t>
            </a:r>
            <a:r>
              <a:rPr lang="en-US" dirty="0" smtClean="0">
                <a:latin typeface="Arial" pitchFamily="34" charset="0"/>
                <a:cs typeface="Arial" pitchFamily="34" charset="0"/>
              </a:rPr>
              <a:t>.’ ” </a:t>
            </a:r>
            <a:r>
              <a:rPr lang="en-US" b="1" i="1" dirty="0" smtClean="0">
                <a:solidFill>
                  <a:srgbClr val="00FF00"/>
                </a:solidFill>
                <a:latin typeface="Arial" pitchFamily="34" charset="0"/>
                <a:cs typeface="Arial" pitchFamily="34" charset="0"/>
              </a:rPr>
              <a:t>Jeremiah 1v7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else did he need ?</a:t>
            </a:r>
            <a:endParaRPr lang="en-US" dirty="0">
              <a:latin typeface="Arial" pitchFamily="34" charset="0"/>
              <a:cs typeface="Arial" pitchFamily="34" charset="0"/>
            </a:endParaRPr>
          </a:p>
        </p:txBody>
      </p:sp>
    </p:spTree>
    <p:extLst>
      <p:ext uri="{BB962C8B-B14F-4D97-AF65-F5344CB8AC3E}">
        <p14:creationId xmlns:p14="http://schemas.microsoft.com/office/powerpoint/2010/main" val="1524511245"/>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could be better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 ‘Do </a:t>
            </a:r>
            <a:r>
              <a:rPr lang="en-US" dirty="0">
                <a:latin typeface="Arial" pitchFamily="34" charset="0"/>
                <a:cs typeface="Arial" pitchFamily="34" charset="0"/>
              </a:rPr>
              <a:t>not be afraid of them, For </a:t>
            </a:r>
            <a:r>
              <a:rPr lang="en-US" b="1" i="1" u="sng" dirty="0">
                <a:latin typeface="Arial" pitchFamily="34" charset="0"/>
                <a:cs typeface="Arial" pitchFamily="34" charset="0"/>
              </a:rPr>
              <a:t>I am with you</a:t>
            </a:r>
            <a:r>
              <a:rPr lang="en-US" dirty="0">
                <a:latin typeface="Arial" pitchFamily="34" charset="0"/>
                <a:cs typeface="Arial" pitchFamily="34" charset="0"/>
              </a:rPr>
              <a:t> to deliver you</a:t>
            </a:r>
            <a:r>
              <a:rPr lang="en-US" dirty="0" smtClean="0">
                <a:latin typeface="Arial" pitchFamily="34" charset="0"/>
                <a:cs typeface="Arial" pitchFamily="34" charset="0"/>
              </a:rPr>
              <a:t>,’ </a:t>
            </a:r>
            <a:r>
              <a:rPr lang="en-US" dirty="0">
                <a:latin typeface="Arial" pitchFamily="34" charset="0"/>
                <a:cs typeface="Arial" pitchFamily="34" charset="0"/>
              </a:rPr>
              <a:t>declares the LORD</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1v8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Can it get any better ?</a:t>
            </a:r>
            <a:endParaRPr lang="en-US" dirty="0">
              <a:latin typeface="Arial" pitchFamily="34" charset="0"/>
              <a:cs typeface="Arial" pitchFamily="34" charset="0"/>
            </a:endParaRPr>
          </a:p>
        </p:txBody>
      </p:sp>
    </p:spTree>
    <p:extLst>
      <p:ext uri="{BB962C8B-B14F-4D97-AF65-F5344CB8AC3E}">
        <p14:creationId xmlns:p14="http://schemas.microsoft.com/office/powerpoint/2010/main" val="2841533179"/>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Will you let the LORD enter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latin typeface="Arial" pitchFamily="34" charset="0"/>
                <a:cs typeface="Arial" pitchFamily="34" charset="0"/>
              </a:rPr>
              <a:t>“Then </a:t>
            </a:r>
            <a:r>
              <a:rPr lang="en-US" dirty="0">
                <a:latin typeface="Arial" pitchFamily="34" charset="0"/>
                <a:cs typeface="Arial" pitchFamily="34" charset="0"/>
              </a:rPr>
              <a:t>the LORD stretched out His hand and </a:t>
            </a:r>
            <a:r>
              <a:rPr lang="en-US" b="1" i="1" u="sng" dirty="0">
                <a:latin typeface="Arial" pitchFamily="34" charset="0"/>
                <a:cs typeface="Arial" pitchFamily="34" charset="0"/>
              </a:rPr>
              <a:t>touched</a:t>
            </a:r>
            <a:r>
              <a:rPr lang="en-US" dirty="0">
                <a:latin typeface="Arial" pitchFamily="34" charset="0"/>
                <a:cs typeface="Arial" pitchFamily="34" charset="0"/>
              </a:rPr>
              <a:t> my mouth, and the LORD said to me, </a:t>
            </a:r>
            <a:r>
              <a:rPr lang="en-US" dirty="0" smtClean="0">
                <a:latin typeface="Arial" pitchFamily="34" charset="0"/>
                <a:cs typeface="Arial" pitchFamily="34" charset="0"/>
              </a:rPr>
              <a:t>‘Behold</a:t>
            </a:r>
            <a:r>
              <a:rPr lang="en-US" dirty="0">
                <a:latin typeface="Arial" pitchFamily="34" charset="0"/>
                <a:cs typeface="Arial" pitchFamily="34" charset="0"/>
              </a:rPr>
              <a:t>, I have put My words </a:t>
            </a:r>
            <a:r>
              <a:rPr lang="en-US" b="1" i="1" u="sng" dirty="0">
                <a:latin typeface="Arial" pitchFamily="34" charset="0"/>
                <a:cs typeface="Arial" pitchFamily="34" charset="0"/>
              </a:rPr>
              <a:t>in</a:t>
            </a:r>
            <a:r>
              <a:rPr lang="en-US" dirty="0">
                <a:latin typeface="Arial" pitchFamily="34" charset="0"/>
                <a:cs typeface="Arial" pitchFamily="34" charset="0"/>
              </a:rPr>
              <a:t> your mouth</a:t>
            </a:r>
            <a:r>
              <a:rPr lang="en-US" dirty="0" smtClean="0">
                <a:latin typeface="Arial" pitchFamily="34" charset="0"/>
                <a:cs typeface="Arial" pitchFamily="34" charset="0"/>
              </a:rPr>
              <a:t>.’ ”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1v9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Can we say, “Yes, Lord” ? </a:t>
            </a:r>
            <a:endParaRPr lang="en-US" dirty="0">
              <a:latin typeface="Arial" pitchFamily="34" charset="0"/>
              <a:cs typeface="Arial" pitchFamily="34" charset="0"/>
            </a:endParaRPr>
          </a:p>
        </p:txBody>
      </p:sp>
    </p:spTree>
    <p:extLst>
      <p:ext uri="{BB962C8B-B14F-4D97-AF65-F5344CB8AC3E}">
        <p14:creationId xmlns:p14="http://schemas.microsoft.com/office/powerpoint/2010/main" val="3692971347"/>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2463</Words>
  <Application>Microsoft Office PowerPoint</Application>
  <PresentationFormat>On-screen Show (4:3)</PresentationFormat>
  <Paragraphs>176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Wingdings</vt:lpstr>
      <vt:lpstr>Office Theme</vt:lpstr>
      <vt:lpstr>All the Bible in its Context</vt:lpstr>
      <vt:lpstr>Who is the writer ?</vt:lpstr>
      <vt:lpstr>But, who is the author ?</vt:lpstr>
      <vt:lpstr>When was this written ?</vt:lpstr>
      <vt:lpstr>For whom is the first Word ?</vt:lpstr>
      <vt:lpstr>What are Jeremiah’s first words ?</vt:lpstr>
      <vt:lpstr>How does God handle it ?</vt:lpstr>
      <vt:lpstr>What could be better ?</vt:lpstr>
      <vt:lpstr>Will you let the LORD enter ?</vt:lpstr>
      <vt:lpstr>So what’s the plan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96</cp:revision>
  <dcterms:created xsi:type="dcterms:W3CDTF">2010-11-10T08:57:02Z</dcterms:created>
  <dcterms:modified xsi:type="dcterms:W3CDTF">2015-02-09T15:13:10Z</dcterms:modified>
</cp:coreProperties>
</file>