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4" r:id="rId2"/>
    <p:sldId id="271" r:id="rId3"/>
    <p:sldId id="258" r:id="rId4"/>
    <p:sldId id="257" r:id="rId5"/>
    <p:sldId id="261" r:id="rId6"/>
    <p:sldId id="262" r:id="rId7"/>
    <p:sldId id="272" r:id="rId8"/>
    <p:sldId id="263" r:id="rId9"/>
    <p:sldId id="264" r:id="rId10"/>
    <p:sldId id="265" r:id="rId11"/>
    <p:sldId id="266" r:id="rId12"/>
    <p:sldId id="267" r:id="rId13"/>
    <p:sldId id="268" r:id="rId14"/>
    <p:sldId id="273" r:id="rId15"/>
    <p:sldId id="269" r:id="rId16"/>
    <p:sldId id="26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2647" autoAdjust="0"/>
  </p:normalViewPr>
  <p:slideViewPr>
    <p:cSldViewPr>
      <p:cViewPr varScale="1">
        <p:scale>
          <a:sx n="19" d="100"/>
          <a:sy n="19" d="100"/>
        </p:scale>
        <p:origin x="1296" y="38"/>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09/02/2015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&gt;Today is</a:t>
            </a:r>
            <a:r>
              <a:rPr lang="en-US" baseline="0" noProof="0" dirty="0" smtClean="0"/>
              <a:t> special.</a:t>
            </a:r>
          </a:p>
          <a:p>
            <a:pPr marL="628650" lvl="1" indent="-171450">
              <a:buFont typeface="Wingdings" pitchFamily="2" charset="2"/>
              <a:buChar char="Ø"/>
            </a:pPr>
            <a:r>
              <a:rPr lang="en-US" baseline="0" noProof="0" dirty="0" smtClean="0"/>
              <a:t>I would like to share with you what we have been doing on the mission field for the last thirty years.</a:t>
            </a:r>
          </a:p>
          <a:p>
            <a:pPr marL="628650" lvl="1" indent="-171450">
              <a:buFont typeface="Wingdings" pitchFamily="2" charset="2"/>
              <a:buChar char="Ø"/>
            </a:pPr>
            <a:r>
              <a:rPr lang="en-US" baseline="0" noProof="0" dirty="0" smtClean="0"/>
              <a:t>It may surprise you, but in France we don’t begin with the New Testament.</a:t>
            </a:r>
          </a:p>
          <a:p>
            <a:pPr marL="628650" lvl="1" indent="-171450">
              <a:buFont typeface="Wingdings" pitchFamily="2" charset="2"/>
              <a:buChar char="Ø"/>
            </a:pPr>
            <a:r>
              <a:rPr lang="en-US" baseline="0" noProof="0" dirty="0" smtClean="0"/>
              <a:t>The French want to know why they should believe that there is a God at all !</a:t>
            </a:r>
          </a:p>
          <a:p>
            <a:pPr marL="171450" lvl="0" indent="-171450">
              <a:buFont typeface="Wingdings" pitchFamily="2" charset="2"/>
              <a:buChar char="Ø"/>
            </a:pPr>
            <a:r>
              <a:rPr lang="en-US" baseline="0" noProof="0" dirty="0" smtClean="0"/>
              <a:t>&gt;So we begin at the beginning.</a:t>
            </a:r>
          </a:p>
          <a:p>
            <a:pPr marL="628650" lvl="1" indent="-171450">
              <a:buFont typeface="Wingdings" pitchFamily="2" charset="2"/>
              <a:buChar char="Ø"/>
            </a:pPr>
            <a:r>
              <a:rPr lang="en-US" baseline="0" noProof="0" dirty="0" smtClean="0"/>
              <a:t>What could be more logical than that ?</a:t>
            </a:r>
          </a:p>
          <a:p>
            <a:pPr marL="628650" lvl="1" indent="-171450">
              <a:buFont typeface="Wingdings" pitchFamily="2" charset="2"/>
              <a:buChar char="Ø"/>
            </a:pPr>
            <a:r>
              <a:rPr lang="en-US" baseline="0" noProof="0" dirty="0" smtClean="0"/>
              <a:t>That’s why Jesus took Nicodemus right back to new birth !</a:t>
            </a:r>
          </a:p>
          <a:p>
            <a:pPr marL="628650" lvl="1" indent="-171450">
              <a:buFont typeface="Wingdings" pitchFamily="2" charset="2"/>
              <a:buChar char="Ø"/>
            </a:pPr>
            <a:r>
              <a:rPr lang="en-US" baseline="0" noProof="0" dirty="0" smtClean="0"/>
              <a:t>Here is my favorite verse to start talking about God…</a:t>
            </a:r>
          </a:p>
          <a:p>
            <a:pPr marL="171450" lvl="0" indent="-171450">
              <a:buFont typeface="Wingdings" pitchFamily="2" charset="2"/>
              <a:buChar char="Ø"/>
            </a:pPr>
            <a:r>
              <a:rPr lang="en-US" baseline="0" noProof="0" dirty="0" smtClean="0"/>
              <a:t>&gt;You see the Bible makes more sense than popular science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&gt;Rather than speculate, let’s observe.</a:t>
            </a:r>
          </a:p>
          <a:p>
            <a:pPr marL="171450" indent="-171450">
              <a:buFont typeface="Wingdings" pitchFamily="2" charset="2"/>
              <a:buChar char="Ø"/>
            </a:pPr>
            <a:r>
              <a:rPr lang="en-US" noProof="0" dirty="0" smtClean="0"/>
              <a:t>&gt;The </a:t>
            </a:r>
            <a:r>
              <a:rPr lang="en-US" u="sng" noProof="0" dirty="0" smtClean="0"/>
              <a:t>One</a:t>
            </a:r>
            <a:r>
              <a:rPr lang="en-US" noProof="0" dirty="0" smtClean="0"/>
              <a:t> true God is speaking with </a:t>
            </a:r>
            <a:r>
              <a:rPr lang="en-US" u="sng" noProof="0" dirty="0" smtClean="0"/>
              <a:t>a single voice</a:t>
            </a:r>
            <a:r>
              <a:rPr lang="en-US" baseline="0" noProof="0" dirty="0" smtClean="0"/>
              <a:t> using </a:t>
            </a:r>
            <a:r>
              <a:rPr lang="en-US" u="sng" baseline="0" noProof="0" dirty="0" smtClean="0"/>
              <a:t>a verb in the singular number</a:t>
            </a:r>
            <a:r>
              <a:rPr lang="en-US" u="none" baseline="0" noProof="0" dirty="0" smtClean="0"/>
              <a:t> and yet using </a:t>
            </a:r>
            <a:r>
              <a:rPr lang="en-US" b="1" i="1" u="sng" baseline="0" noProof="0" dirty="0" smtClean="0"/>
              <a:t>plural pronouns</a:t>
            </a:r>
            <a:r>
              <a:rPr lang="en-US" u="none" baseline="0" noProof="0" dirty="0" smtClean="0"/>
              <a:t>.</a:t>
            </a:r>
          </a:p>
          <a:p>
            <a:pPr marL="628650" lvl="1" indent="-171450">
              <a:buFont typeface="Wingdings" pitchFamily="2" charset="2"/>
              <a:buChar char="Ø"/>
            </a:pPr>
            <a:r>
              <a:rPr lang="en-US" u="none" baseline="0" noProof="0" dirty="0" smtClean="0"/>
              <a:t>Some have speculated that He is speaking to the angels.</a:t>
            </a:r>
          </a:p>
          <a:p>
            <a:pPr marL="628650" lvl="1" indent="-171450">
              <a:buFont typeface="Wingdings" pitchFamily="2" charset="2"/>
              <a:buChar char="Ø"/>
            </a:pPr>
            <a:r>
              <a:rPr lang="en-US" u="none" baseline="0" noProof="0" dirty="0" smtClean="0"/>
              <a:t>But, verse 27, the context of this verse, rules out that idea.</a:t>
            </a:r>
          </a:p>
          <a:p>
            <a:pPr marL="171450" lvl="0" indent="-171450">
              <a:buFont typeface="Wingdings" pitchFamily="2" charset="2"/>
              <a:buChar char="Ø"/>
            </a:pPr>
            <a:r>
              <a:rPr lang="en-US" u="none" baseline="0" noProof="0" dirty="0" smtClean="0"/>
              <a:t>&gt;All we can say from this verse is that the One true God is complex… and so are we !</a:t>
            </a:r>
            <a:endParaRPr lang="en-US" u="none"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&gt;Comparing</a:t>
            </a:r>
            <a:r>
              <a:rPr lang="en-US" baseline="0" noProof="0" dirty="0" smtClean="0"/>
              <a:t> Scripture with Scripture is powerful… </a:t>
            </a:r>
            <a:r>
              <a:rPr lang="en-US" u="sng" baseline="0" noProof="0" dirty="0" smtClean="0"/>
              <a:t>as</a:t>
            </a:r>
            <a:r>
              <a:rPr lang="en-US" baseline="0" noProof="0" dirty="0" smtClean="0"/>
              <a:t> </a:t>
            </a:r>
            <a:r>
              <a:rPr lang="en-US" u="sng" baseline="0" noProof="0" dirty="0" smtClean="0"/>
              <a:t>long</a:t>
            </a:r>
            <a:r>
              <a:rPr lang="en-US" baseline="0" noProof="0" dirty="0" smtClean="0"/>
              <a:t> </a:t>
            </a:r>
            <a:r>
              <a:rPr lang="en-US" u="sng" baseline="0" noProof="0" dirty="0" smtClean="0"/>
              <a:t>as</a:t>
            </a:r>
            <a:r>
              <a:rPr lang="en-US" baseline="0" noProof="0" dirty="0" smtClean="0"/>
              <a:t> we study the context of </a:t>
            </a:r>
            <a:r>
              <a:rPr lang="en-US" u="sng" baseline="0" noProof="0" dirty="0" smtClean="0"/>
              <a:t>each</a:t>
            </a:r>
            <a:r>
              <a:rPr lang="en-US" baseline="0" noProof="0" dirty="0" smtClean="0"/>
              <a:t> verse we use to understand our passage !</a:t>
            </a:r>
          </a:p>
          <a:p>
            <a:pPr marL="171450" indent="-171450">
              <a:buFont typeface="Wingdings" pitchFamily="2" charset="2"/>
              <a:buChar char="Ø"/>
            </a:pPr>
            <a:r>
              <a:rPr lang="en-US" baseline="0" noProof="0" dirty="0" smtClean="0"/>
              <a:t>&gt;Here is a passage that in its own context as well as when it is quoted by Jesus in Mt12v18 describes a complex God.</a:t>
            </a:r>
          </a:p>
          <a:p>
            <a:pPr marL="628650" lvl="1" indent="-171450">
              <a:buFont typeface="Wingdings" pitchFamily="2" charset="2"/>
              <a:buChar char="Ø"/>
            </a:pPr>
            <a:r>
              <a:rPr lang="en-US" noProof="0" dirty="0" smtClean="0"/>
              <a:t>We can easily see </a:t>
            </a:r>
            <a:r>
              <a:rPr lang="en-US" b="1" i="0" u="sng" noProof="0" dirty="0" smtClean="0"/>
              <a:t>three</a:t>
            </a:r>
            <a:r>
              <a:rPr lang="en-US" noProof="0" dirty="0" smtClean="0"/>
              <a:t> who are involved in God’s work.</a:t>
            </a:r>
            <a:endParaRPr lang="en-US" baseline="0" noProof="0" dirty="0" smtClean="0"/>
          </a:p>
          <a:p>
            <a:pPr marL="628650" lvl="1" indent="-171450">
              <a:buFont typeface="Wingdings" pitchFamily="2" charset="2"/>
              <a:buChar char="Ø"/>
            </a:pPr>
            <a:r>
              <a:rPr lang="en-US" baseline="0" noProof="0" dirty="0" smtClean="0"/>
              <a:t>What theologians call the Trinity (Tri-unity) is biblical.</a:t>
            </a:r>
          </a:p>
          <a:p>
            <a:pPr marL="628650" lvl="1" indent="-171450">
              <a:buFont typeface="Wingdings" pitchFamily="2" charset="2"/>
              <a:buChar char="Ø"/>
            </a:pPr>
            <a:r>
              <a:rPr lang="en-US" baseline="0" noProof="0" dirty="0" smtClean="0"/>
              <a:t>This is the essence of the One true God…</a:t>
            </a:r>
          </a:p>
          <a:p>
            <a:pPr marL="171450" lvl="0" indent="-171450">
              <a:buFont typeface="Wingdings" pitchFamily="2" charset="2"/>
              <a:buChar char="Ø"/>
            </a:pPr>
            <a:r>
              <a:rPr lang="en-US" baseline="0" noProof="0" dirty="0" smtClean="0"/>
              <a:t>&gt;The Chosen One (Christ, Messiah, Anointed One) is Jesus “For in Him all the fullness of Deity dwells in </a:t>
            </a:r>
            <a:r>
              <a:rPr lang="en-US" u="sng" baseline="0" noProof="0" dirty="0" smtClean="0"/>
              <a:t>bodily</a:t>
            </a:r>
            <a:r>
              <a:rPr lang="en-US" baseline="0" noProof="0" dirty="0" smtClean="0"/>
              <a:t> form” Col2v9.</a:t>
            </a:r>
          </a:p>
          <a:p>
            <a:pPr marL="628650" lvl="1" indent="-171450">
              <a:buFont typeface="Wingdings" pitchFamily="2" charset="2"/>
              <a:buChar char="Ø"/>
            </a:pPr>
            <a:r>
              <a:rPr lang="en-US" baseline="0" noProof="0" dirty="0" smtClean="0"/>
              <a:t>Jesus said, “Father,… not my will, but yours be done.” in Lk22v42 just as we do what our </a:t>
            </a:r>
            <a:r>
              <a:rPr lang="en-US" u="sng" baseline="0" noProof="0" dirty="0" smtClean="0"/>
              <a:t>soul</a:t>
            </a:r>
            <a:r>
              <a:rPr lang="en-US" baseline="0" noProof="0" dirty="0" smtClean="0"/>
              <a:t> decides… unless our body rebels !</a:t>
            </a:r>
          </a:p>
          <a:p>
            <a:pPr marL="628650" lvl="1" indent="-171450">
              <a:buFont typeface="Wingdings" pitchFamily="2" charset="2"/>
              <a:buChar char="Ø"/>
            </a:pPr>
            <a:r>
              <a:rPr lang="en-US" baseline="0" noProof="0" dirty="0" smtClean="0"/>
              <a:t>Ro8v9-11 speak of “the spirit of God” as “the </a:t>
            </a:r>
            <a:r>
              <a:rPr lang="en-US" u="sng" baseline="0" noProof="0" dirty="0" smtClean="0"/>
              <a:t>spirit</a:t>
            </a:r>
            <a:r>
              <a:rPr lang="en-US" baseline="0" noProof="0" dirty="0" smtClean="0"/>
              <a:t> of Christ” that “dwells in you” and he is God.</a:t>
            </a:r>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&gt;God is One just as I am</a:t>
            </a:r>
            <a:r>
              <a:rPr lang="en-US" baseline="0" noProof="0" dirty="0" smtClean="0"/>
              <a:t> one person made with a body, a soul &amp; a spirit.</a:t>
            </a:r>
          </a:p>
          <a:p>
            <a:pPr marL="171450" indent="-171450">
              <a:buFont typeface="Wingdings" pitchFamily="2" charset="2"/>
              <a:buChar char="Ø"/>
            </a:pPr>
            <a:r>
              <a:rPr lang="en-US" baseline="0" noProof="0" dirty="0" smtClean="0"/>
              <a:t>&gt;Here is another verse that describes God’s creation of mankind.</a:t>
            </a:r>
          </a:p>
          <a:p>
            <a:pPr marL="628650" lvl="1" indent="-171450">
              <a:buFont typeface="Wingdings" pitchFamily="2" charset="2"/>
              <a:buChar char="Ø"/>
            </a:pPr>
            <a:r>
              <a:rPr lang="en-US" baseline="0" noProof="0" dirty="0" smtClean="0"/>
              <a:t>The first sentence is the immediate context of the second after the semicolon.</a:t>
            </a:r>
          </a:p>
          <a:p>
            <a:pPr marL="628650" lvl="1" indent="-171450">
              <a:buFont typeface="Wingdings" pitchFamily="2" charset="2"/>
              <a:buChar char="Ø"/>
            </a:pPr>
            <a:r>
              <a:rPr lang="en-US" baseline="0" noProof="0" dirty="0" smtClean="0"/>
              <a:t>Paul is writing to Christians in the first century about their “whole being” as </a:t>
            </a:r>
            <a:r>
              <a:rPr lang="en-US" baseline="0" noProof="0" dirty="0" err="1" smtClean="0"/>
              <a:t>KJV</a:t>
            </a:r>
            <a:r>
              <a:rPr lang="en-US" baseline="0" noProof="0" dirty="0" smtClean="0"/>
              <a:t> translates “you entirely”.</a:t>
            </a:r>
          </a:p>
          <a:p>
            <a:pPr marL="171450" lvl="0" indent="-171450">
              <a:buFont typeface="Wingdings" pitchFamily="2" charset="2"/>
              <a:buChar char="Ø"/>
            </a:pPr>
            <a:r>
              <a:rPr lang="en-US" baseline="0" noProof="0" dirty="0" smtClean="0"/>
              <a:t>The application of this verse is clear : </a:t>
            </a:r>
            <a:r>
              <a:rPr lang="en-US" u="sng" baseline="0" noProof="0" dirty="0" smtClean="0"/>
              <a:t>every</a:t>
            </a:r>
            <a:r>
              <a:rPr lang="en-US" baseline="0" noProof="0" dirty="0" smtClean="0"/>
              <a:t> </a:t>
            </a:r>
            <a:r>
              <a:rPr lang="en-US" u="sng" baseline="0" noProof="0" dirty="0" smtClean="0"/>
              <a:t>part</a:t>
            </a:r>
            <a:r>
              <a:rPr lang="en-US" baseline="0" noProof="0" dirty="0" smtClean="0"/>
              <a:t> of our being should be set apart to reflect the glory of the Triune God who made us.</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&gt;We must admit we</a:t>
            </a:r>
            <a:r>
              <a:rPr lang="en-US" baseline="0" noProof="0" dirty="0" smtClean="0"/>
              <a:t> are far from being in the image of God.</a:t>
            </a:r>
          </a:p>
          <a:p>
            <a:pPr marL="628650" lvl="1" indent="-171450">
              <a:buFont typeface="Wingdings" pitchFamily="2" charset="2"/>
              <a:buChar char="Ø"/>
            </a:pPr>
            <a:r>
              <a:rPr lang="en-US" baseline="0" noProof="0" dirty="0" smtClean="0"/>
              <a:t>Sin has ruined our lives.</a:t>
            </a:r>
          </a:p>
          <a:p>
            <a:pPr marL="628650" lvl="1" indent="-171450">
              <a:buFont typeface="Wingdings" pitchFamily="2" charset="2"/>
              <a:buChar char="Ø"/>
            </a:pPr>
            <a:r>
              <a:rPr lang="en-US" baseline="0" noProof="0" dirty="0" smtClean="0"/>
              <a:t>The Bible says, “Christ died for our sins” to save us from its ravages (1Co15v3).</a:t>
            </a:r>
          </a:p>
          <a:p>
            <a:pPr marL="171450" indent="-171450">
              <a:buFont typeface="Wingdings" pitchFamily="2" charset="2"/>
              <a:buChar char="Ø"/>
            </a:pPr>
            <a:r>
              <a:rPr lang="en-US" baseline="0" noProof="0" dirty="0" smtClean="0"/>
              <a:t>&gt;Adam &amp; Eve </a:t>
            </a:r>
            <a:r>
              <a:rPr lang="en-US" b="1" u="sng" baseline="0" noProof="0" dirty="0" smtClean="0"/>
              <a:t>had their spirit die </a:t>
            </a:r>
            <a:r>
              <a:rPr lang="en-US" baseline="0" noProof="0" dirty="0" smtClean="0"/>
              <a:t>the day they sinned, just as God had said, “but from the tree of the knowledge of good and evil you shall not eat, for in the day that you eat from it you will surely die." Ge2v17</a:t>
            </a:r>
          </a:p>
          <a:p>
            <a:pPr marL="628650" lvl="1" indent="-171450">
              <a:buFont typeface="Wingdings" pitchFamily="2" charset="2"/>
              <a:buChar char="Ø"/>
            </a:pPr>
            <a:r>
              <a:rPr lang="en-US" baseline="0" noProof="0" dirty="0" smtClean="0"/>
              <a:t>We are </a:t>
            </a:r>
            <a:r>
              <a:rPr lang="en-US" b="1" i="0" u="sng" baseline="0" noProof="0" dirty="0" smtClean="0"/>
              <a:t>all</a:t>
            </a:r>
            <a:r>
              <a:rPr lang="en-US" baseline="0" noProof="0" dirty="0" smtClean="0"/>
              <a:t> born with a vital organ </a:t>
            </a:r>
            <a:r>
              <a:rPr lang="en-US" b="1" u="sng" baseline="0" noProof="0" dirty="0" smtClean="0"/>
              <a:t>dead from birth</a:t>
            </a:r>
            <a:r>
              <a:rPr lang="en-US" baseline="0" noProof="0" dirty="0" smtClean="0"/>
              <a:t> !</a:t>
            </a:r>
          </a:p>
          <a:p>
            <a:pPr marL="628650" lvl="1" indent="-171450">
              <a:buFont typeface="Wingdings" pitchFamily="2" charset="2"/>
              <a:buChar char="Ø"/>
            </a:pPr>
            <a:r>
              <a:rPr lang="en-US" baseline="0" noProof="0" dirty="0" smtClean="0"/>
              <a:t>Paul wrote to the early Christians saying, “And </a:t>
            </a:r>
            <a:r>
              <a:rPr lang="en-US" b="1" u="sng" baseline="0" noProof="0" dirty="0" smtClean="0"/>
              <a:t>you were dead</a:t>
            </a:r>
            <a:r>
              <a:rPr lang="en-US" baseline="0" noProof="0" dirty="0" smtClean="0"/>
              <a:t> in your trespasses and sins.” Ep2v1</a:t>
            </a:r>
          </a:p>
          <a:p>
            <a:pPr marL="628650" lvl="1" indent="-171450">
              <a:buFont typeface="Wingdings" pitchFamily="2" charset="2"/>
              <a:buChar char="Ø"/>
            </a:pPr>
            <a:r>
              <a:rPr lang="en-US" baseline="0" noProof="0" dirty="0" smtClean="0"/>
              <a:t>But, </a:t>
            </a:r>
            <a:r>
              <a:rPr lang="en-US" b="1" u="sng" baseline="0" noProof="0" dirty="0" smtClean="0"/>
              <a:t>there is hope</a:t>
            </a:r>
            <a:r>
              <a:rPr lang="en-US" baseline="0" noProof="0" dirty="0" smtClean="0"/>
              <a:t> for everyone who trusts Christ enough to </a:t>
            </a:r>
            <a:r>
              <a:rPr lang="en-US" b="1" u="sng" baseline="0" noProof="0" dirty="0" smtClean="0"/>
              <a:t>ask</a:t>
            </a:r>
            <a:r>
              <a:rPr lang="en-US" baseline="0" noProof="0" dirty="0" smtClean="0"/>
              <a:t> Him to be their Lord and Savior.</a:t>
            </a:r>
          </a:p>
          <a:p>
            <a:pPr marL="628650" lvl="1" indent="-171450">
              <a:buFont typeface="Wingdings" pitchFamily="2" charset="2"/>
              <a:buChar char="Ø"/>
            </a:pPr>
            <a:r>
              <a:rPr lang="en-US" baseline="0" noProof="0" dirty="0" smtClean="0"/>
              <a:t>Paul writes again to Christians, “For you have not received a spirit of slavery leading to fear again, but </a:t>
            </a:r>
            <a:r>
              <a:rPr lang="en-US" b="1" u="sng" baseline="0" noProof="0" dirty="0" smtClean="0"/>
              <a:t>you have received a spirit</a:t>
            </a:r>
            <a:r>
              <a:rPr lang="en-US" baseline="0" noProof="0" dirty="0" smtClean="0"/>
              <a:t> of adoption as sons by which we cry out, ‘Abba! Father !’ ” Ro8v15</a:t>
            </a:r>
          </a:p>
          <a:p>
            <a:pPr marL="171450" lvl="0" indent="-171450">
              <a:buFont typeface="Wingdings" pitchFamily="2" charset="2"/>
              <a:buChar char="Ø"/>
            </a:pPr>
            <a:r>
              <a:rPr lang="en-US" baseline="0" noProof="0" dirty="0" smtClean="0"/>
              <a:t>&gt;Being born again </a:t>
            </a:r>
            <a:r>
              <a:rPr lang="en-US" b="1" u="sng" baseline="0" noProof="0" dirty="0" smtClean="0"/>
              <a:t>according to Jesus</a:t>
            </a:r>
            <a:r>
              <a:rPr lang="en-US" baseline="0" noProof="0" dirty="0" smtClean="0"/>
              <a:t> is absolutely necessary.</a:t>
            </a:r>
          </a:p>
          <a:p>
            <a:pPr marL="628650" lvl="1" indent="-171450">
              <a:buFont typeface="Wingdings" pitchFamily="2" charset="2"/>
              <a:buChar char="Ø"/>
            </a:pPr>
            <a:r>
              <a:rPr lang="en-US" baseline="0" noProof="0" dirty="0" smtClean="0"/>
              <a:t>He says in Jn3v6-7, “That which is born of the flesh is flesh, and that which is born of the Spirit is spirit.  Do not be amazed that I said to you, ‘</a:t>
            </a:r>
            <a:r>
              <a:rPr lang="en-US" b="1" u="sng" baseline="0" noProof="0" dirty="0" smtClean="0"/>
              <a:t>You must be born again</a:t>
            </a:r>
            <a:r>
              <a:rPr lang="en-US" baseline="0" noProof="0" dirty="0" smtClean="0"/>
              <a:t>.’ ”</a:t>
            </a:r>
          </a:p>
          <a:p>
            <a:pPr marL="628650" lvl="1" indent="-171450">
              <a:buFont typeface="Wingdings" pitchFamily="2" charset="2"/>
              <a:buChar char="Ø"/>
            </a:pPr>
            <a:r>
              <a:rPr lang="en-US" baseline="0" noProof="0" dirty="0" smtClean="0"/>
              <a:t>It’s </a:t>
            </a:r>
            <a:r>
              <a:rPr lang="en-US" b="1" u="sng" baseline="0" noProof="0" dirty="0" smtClean="0"/>
              <a:t>more</a:t>
            </a:r>
            <a:r>
              <a:rPr lang="en-US" baseline="0" noProof="0" dirty="0" smtClean="0"/>
              <a:t> than an intellectual choice… which is already good !</a:t>
            </a:r>
          </a:p>
          <a:p>
            <a:pPr marL="628650" lvl="1" indent="-171450">
              <a:buFont typeface="Wingdings" pitchFamily="2" charset="2"/>
              <a:buChar char="Ø"/>
            </a:pPr>
            <a:r>
              <a:rPr lang="en-US" baseline="0" noProof="0" dirty="0" smtClean="0"/>
              <a:t>True Christianity is a </a:t>
            </a:r>
            <a:r>
              <a:rPr lang="en-US" b="1" u="sng" baseline="0" noProof="0" dirty="0" smtClean="0"/>
              <a:t>miracle</a:t>
            </a:r>
            <a:r>
              <a:rPr lang="en-US" baseline="0" noProof="0" dirty="0" smtClean="0"/>
              <a:t> that only God can do.</a:t>
            </a:r>
          </a:p>
          <a:p>
            <a:pPr marL="628650" lvl="1" indent="-171450">
              <a:buFont typeface="Wingdings" pitchFamily="2" charset="2"/>
              <a:buChar char="Ø"/>
            </a:pPr>
            <a:r>
              <a:rPr lang="en-US" baseline="0" noProof="0" dirty="0" smtClean="0"/>
              <a:t>It’s called “</a:t>
            </a:r>
            <a:r>
              <a:rPr lang="en-US" b="1" u="sng" baseline="0" noProof="0" dirty="0" smtClean="0"/>
              <a:t>regeneration</a:t>
            </a:r>
            <a:r>
              <a:rPr lang="en-US" baseline="0" noProof="0" dirty="0" smtClean="0"/>
              <a:t>” by Paul in Titus3v5… a word right straight our of the book of </a:t>
            </a:r>
            <a:r>
              <a:rPr lang="en-US" b="1" u="sng" baseline="0" noProof="0" dirty="0" smtClean="0"/>
              <a:t>Gen</a:t>
            </a:r>
            <a:r>
              <a:rPr lang="en-US" baseline="0" noProof="0" dirty="0" smtClean="0"/>
              <a:t>esis !</a:t>
            </a:r>
          </a:p>
          <a:p>
            <a:pPr marL="628650" lvl="1" indent="-171450">
              <a:buFont typeface="Wingdings" pitchFamily="2" charset="2"/>
              <a:buChar char="Ø"/>
            </a:pPr>
            <a:r>
              <a:rPr lang="en-US" baseline="0" noProof="0" dirty="0" smtClean="0"/>
              <a:t>God wants to make you and me whole again… in body, soul &amp; spirit.</a:t>
            </a:r>
          </a:p>
        </p:txBody>
      </p:sp>
      <p:sp>
        <p:nvSpPr>
          <p:cNvPr id="4" name="Slide Number Placeholder 3"/>
          <p:cNvSpPr>
            <a:spLocks noGrp="1"/>
          </p:cNvSpPr>
          <p:nvPr>
            <p:ph type="sldNum" sz="quarter" idx="10"/>
          </p:nvPr>
        </p:nvSpPr>
        <p:spPr/>
        <p:txBody>
          <a:bodyPr/>
          <a:lstStyle/>
          <a:p>
            <a:fld id="{DFE632BB-FDAE-46AD-AA66-78968FD932E6}" type="slidenum">
              <a:rPr lang="fr-FR" smtClean="0"/>
              <a:t>13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&gt;Jesus is called “the first fruits from the dead” in 1Co15v20.</a:t>
            </a:r>
          </a:p>
          <a:p>
            <a:pPr marL="171450" indent="-171450">
              <a:buFont typeface="Wingdings" pitchFamily="2" charset="2"/>
              <a:buChar char="Ø"/>
            </a:pPr>
            <a:r>
              <a:rPr lang="en-US" noProof="0" dirty="0" smtClean="0"/>
              <a:t>&gt;He is the Way back to God because He is</a:t>
            </a:r>
            <a:r>
              <a:rPr lang="en-US" baseline="0" noProof="0" dirty="0" smtClean="0"/>
              <a:t> able to give that new and living spirit to anyone who asks Him for salvation from sin.</a:t>
            </a:r>
          </a:p>
          <a:p>
            <a:pPr marL="628650" lvl="1" indent="-171450">
              <a:buFont typeface="Wingdings" pitchFamily="2" charset="2"/>
              <a:buChar char="Ø"/>
            </a:pPr>
            <a:r>
              <a:rPr lang="en-US" baseline="0" noProof="0" dirty="0" smtClean="0"/>
              <a:t>Jesus not only opened the door of the tomb, but He opens the door of Heaven when we receive Him.</a:t>
            </a:r>
          </a:p>
          <a:p>
            <a:pPr marL="628650" lvl="1" indent="-171450">
              <a:buFont typeface="Wingdings" pitchFamily="2" charset="2"/>
              <a:buChar char="Ø"/>
            </a:pPr>
            <a:r>
              <a:rPr lang="en-US" baseline="0" noProof="0" dirty="0" smtClean="0"/>
              <a:t>Jn1v12-13 say :  “But as many as received Him, to them He gave the right to become children of God, even to those who believe in His name, who were born, not of blood nor of the will of the flesh nor of the will of man, but of God.”</a:t>
            </a:r>
          </a:p>
          <a:p>
            <a:pPr marL="628650" lvl="1" indent="-171450">
              <a:buFont typeface="Wingdings" pitchFamily="2" charset="2"/>
              <a:buChar char="Ø"/>
            </a:pPr>
            <a:r>
              <a:rPr lang="en-US" baseline="0" noProof="0" dirty="0" smtClean="0"/>
              <a:t>He said in Jn3v3 :  “Truly, truly, I say to you, unless one is born again he cannot see the kingdom of God.”</a:t>
            </a:r>
          </a:p>
          <a:p>
            <a:pPr marL="171450" lvl="0" indent="-171450">
              <a:buFont typeface="Wingdings" pitchFamily="2" charset="2"/>
              <a:buChar char="Ø"/>
            </a:pPr>
            <a:r>
              <a:rPr lang="en-US" baseline="0" noProof="0" dirty="0" smtClean="0"/>
              <a:t>Paul wrote to the Christians in 2Co5v17  :  “Therefore, if anyone is in Christ, he is </a:t>
            </a:r>
            <a:r>
              <a:rPr lang="en-US" b="1" u="sng" baseline="0" noProof="0" dirty="0" smtClean="0"/>
              <a:t>a new creation</a:t>
            </a:r>
            <a:r>
              <a:rPr lang="en-US" b="0" u="none" baseline="0" noProof="0" dirty="0" smtClean="0"/>
              <a:t> </a:t>
            </a:r>
            <a:r>
              <a:rPr lang="en-US" baseline="0" noProof="0" dirty="0" smtClean="0"/>
              <a:t>;  old things have passed away ;  behold, all things have become new.”</a:t>
            </a:r>
          </a:p>
        </p:txBody>
      </p:sp>
      <p:sp>
        <p:nvSpPr>
          <p:cNvPr id="4" name="Slide Number Placeholder 3"/>
          <p:cNvSpPr>
            <a:spLocks noGrp="1"/>
          </p:cNvSpPr>
          <p:nvPr>
            <p:ph type="sldNum" sz="quarter" idx="10"/>
          </p:nvPr>
        </p:nvSpPr>
        <p:spPr/>
        <p:txBody>
          <a:bodyPr/>
          <a:lstStyle/>
          <a:p>
            <a:fld id="{DFE632BB-FDAE-46AD-AA66-78968FD932E6}" type="slidenum">
              <a:rPr lang="fr-FR" smtClean="0"/>
              <a:t>14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&gt;Ge1v27 contains God’s plan for your life.</a:t>
            </a:r>
          </a:p>
          <a:p>
            <a:pPr marL="171450" indent="-171450">
              <a:buFont typeface="Wingdings" pitchFamily="2" charset="2"/>
              <a:buChar char="Ø"/>
            </a:pPr>
            <a:r>
              <a:rPr lang="en-US" noProof="0" dirty="0" smtClean="0"/>
              <a:t>&gt;It</a:t>
            </a:r>
            <a:r>
              <a:rPr lang="en-US" baseline="0" noProof="0" dirty="0" smtClean="0"/>
              <a:t> is important to know that the two pronouns “him” and “them” are not in the Hebrew text.</a:t>
            </a:r>
          </a:p>
          <a:p>
            <a:pPr marL="628650" lvl="1" indent="-171450">
              <a:buFont typeface="Wingdings" pitchFamily="2" charset="2"/>
              <a:buChar char="Ø"/>
            </a:pPr>
            <a:r>
              <a:rPr lang="en-US" baseline="0" noProof="0" dirty="0" smtClean="0"/>
              <a:t>Some theologians claim that God only made man in His image, but the Hebrew text without “him” rules this out.</a:t>
            </a:r>
          </a:p>
          <a:p>
            <a:pPr marL="628650" lvl="1" indent="-171450">
              <a:buFont typeface="Wingdings" pitchFamily="2" charset="2"/>
              <a:buChar char="Ø"/>
            </a:pPr>
            <a:r>
              <a:rPr lang="en-US" baseline="0" noProof="0" smtClean="0"/>
              <a:t>Furthermore, </a:t>
            </a:r>
            <a:r>
              <a:rPr lang="en-US" baseline="0" noProof="0" dirty="0" smtClean="0"/>
              <a:t>God calls them both “mankind” in Ge3v22 &amp; 5v2.</a:t>
            </a:r>
          </a:p>
          <a:p>
            <a:pPr marL="628650" lvl="1" indent="-171450">
              <a:buFont typeface="Wingdings" pitchFamily="2" charset="2"/>
              <a:buChar char="Ø"/>
            </a:pPr>
            <a:r>
              <a:rPr lang="en-US" baseline="0" noProof="0" dirty="0" smtClean="0"/>
              <a:t>This reinforces the fact that you, man or woman, boy or girl, are to be a reflection of God.</a:t>
            </a:r>
          </a:p>
          <a:p>
            <a:pPr marL="628650" lvl="1" indent="-171450">
              <a:buFont typeface="Wingdings" pitchFamily="2" charset="2"/>
              <a:buChar char="Ø"/>
            </a:pPr>
            <a:r>
              <a:rPr lang="en-US" baseline="0" noProof="0" dirty="0" smtClean="0"/>
              <a:t>This is the true meaning of being “godly”.</a:t>
            </a:r>
          </a:p>
          <a:p>
            <a:pPr marL="628650" lvl="1" indent="-171450">
              <a:buFont typeface="Wingdings" pitchFamily="2" charset="2"/>
              <a:buChar char="Ø"/>
            </a:pPr>
            <a:r>
              <a:rPr lang="en-US" baseline="0" noProof="0" dirty="0" smtClean="0"/>
              <a:t>As we have seen, it involves every part of our being : body, soul and spirit.</a:t>
            </a:r>
          </a:p>
          <a:p>
            <a:pPr marL="628650" lvl="1" indent="-171450">
              <a:buFont typeface="Wingdings" pitchFamily="2" charset="2"/>
              <a:buChar char="Ø"/>
            </a:pPr>
            <a:r>
              <a:rPr lang="en-US" baseline="0" noProof="0" dirty="0" smtClean="0"/>
              <a:t>Living a holy, separated life is not just an option for some, it is a fulfilling meaningful gift from God for every Christian.</a:t>
            </a:r>
          </a:p>
          <a:p>
            <a:pPr marL="171450" lvl="0" indent="-171450">
              <a:buFont typeface="Wingdings" pitchFamily="2" charset="2"/>
              <a:buChar char="Ø"/>
            </a:pPr>
            <a:r>
              <a:rPr lang="en-US" baseline="0" noProof="0" dirty="0" smtClean="0"/>
              <a:t>&gt;One of the most amazing statements of Christ comes right from the meaning of Ge1v27.</a:t>
            </a:r>
          </a:p>
          <a:p>
            <a:pPr marL="628650" lvl="1" indent="-171450">
              <a:buFont typeface="Wingdings" pitchFamily="2" charset="2"/>
              <a:buChar char="Ø"/>
            </a:pPr>
            <a:r>
              <a:rPr lang="en-US" baseline="0" noProof="0" dirty="0" smtClean="0"/>
              <a:t>He added, “Let your light shine before men in such a way that they may see your good works, and </a:t>
            </a:r>
            <a:r>
              <a:rPr lang="en-US" b="1" u="sng" baseline="0" noProof="0" dirty="0" smtClean="0"/>
              <a:t>glorify your Father</a:t>
            </a:r>
            <a:r>
              <a:rPr lang="en-US" baseline="0" noProof="0" dirty="0" smtClean="0"/>
              <a:t> who is in heaven.” Mt5v16</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a:t>
            </a:r>
            <a:r>
              <a:rPr lang="en-US" baseline="0" noProof="0" dirty="0" smtClean="0"/>
              <a:t> three “</a:t>
            </a:r>
            <a:r>
              <a:rPr lang="en-US" baseline="0" noProof="0" dirty="0" err="1" smtClean="0"/>
              <a:t>R”s</a:t>
            </a:r>
            <a:r>
              <a:rPr lang="en-US" baseline="0" noProof="0" dirty="0" smtClean="0"/>
              <a:t> in Bible study are…</a:t>
            </a:r>
          </a:p>
          <a:p>
            <a:pPr marL="171450" indent="-171450">
              <a:buFont typeface="Wingdings" pitchFamily="2" charset="2"/>
              <a:buChar char="Ø"/>
            </a:pPr>
            <a:r>
              <a:rPr lang="en-US" baseline="0" noProof="0" dirty="0" smtClean="0"/>
              <a:t>&gt;Here are five truths revealed by this one little verse…</a:t>
            </a:r>
          </a:p>
          <a:p>
            <a:pPr marL="171450" indent="-171450">
              <a:buFont typeface="Wingdings" pitchFamily="2" charset="2"/>
              <a:buChar char="Ø"/>
            </a:pPr>
            <a:endParaRPr lang="en-US" baseline="0" noProof="0" dirty="0" smtClean="0"/>
          </a:p>
          <a:p>
            <a:pPr marL="171450" indent="-171450">
              <a:buFont typeface="Wingdings" pitchFamily="2" charset="2"/>
              <a:buChar char="Ø"/>
            </a:pPr>
            <a:r>
              <a:rPr lang="en-US" baseline="0" noProof="0" dirty="0" smtClean="0"/>
              <a:t>&gt;I would encourage you to lay good foundations to share the Gospel.</a:t>
            </a:r>
          </a:p>
          <a:p>
            <a:pPr marL="628650" lvl="1" indent="-171450">
              <a:buFont typeface="Wingdings" pitchFamily="2" charset="2"/>
              <a:buChar char="Ø"/>
            </a:pPr>
            <a:r>
              <a:rPr lang="en-US" baseline="0" noProof="0" dirty="0" smtClean="0"/>
              <a:t>You are invited to visit this web site to get what I call “Simple Tools for Serious Study of the Bible”.</a:t>
            </a:r>
          </a:p>
          <a:p>
            <a:pPr marL="628650" lvl="1" indent="-171450">
              <a:buFont typeface="Wingdings" pitchFamily="2" charset="2"/>
              <a:buChar char="Ø"/>
            </a:pPr>
            <a:r>
              <a:rPr lang="en-US" baseline="0" noProof="0" dirty="0" smtClean="0"/>
              <a:t>Let’s pray that this one verse speaks to hearts today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16</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&gt;What we have just read reveals that mankind is on top of the world !</a:t>
            </a:r>
          </a:p>
          <a:p>
            <a:pPr marL="171450" indent="-171450">
              <a:buFont typeface="Wingdings" pitchFamily="2" charset="2"/>
              <a:buChar char="Ø"/>
            </a:pPr>
            <a:r>
              <a:rPr lang="en-US" noProof="0" dirty="0" smtClean="0"/>
              <a:t>&gt;We are not just animals highly evolved, but we</a:t>
            </a:r>
            <a:r>
              <a:rPr lang="en-US" baseline="0" noProof="0" dirty="0" smtClean="0"/>
              <a:t> are a special creation.</a:t>
            </a:r>
          </a:p>
          <a:p>
            <a:pPr marL="171450" indent="-171450">
              <a:buFont typeface="Wingdings" pitchFamily="2" charset="2"/>
              <a:buChar char="Ø"/>
            </a:pPr>
            <a:r>
              <a:rPr lang="en-US" baseline="0" noProof="0" dirty="0" smtClean="0"/>
              <a:t>&gt;Why should this verse trouble me ?</a:t>
            </a:r>
          </a:p>
          <a:p>
            <a:pPr marL="628650" lvl="1" indent="-171450">
              <a:buFont typeface="Wingdings" pitchFamily="2" charset="2"/>
              <a:buChar char="Ø"/>
            </a:pPr>
            <a:r>
              <a:rPr lang="en-US" baseline="0" noProof="0" dirty="0" smtClean="0"/>
              <a:t>Most people think this verse says we are alright.</a:t>
            </a:r>
          </a:p>
          <a:p>
            <a:pPr marL="628650" lvl="1" indent="-171450">
              <a:buFont typeface="Wingdings" pitchFamily="2" charset="2"/>
              <a:buChar char="Ø"/>
            </a:pPr>
            <a:r>
              <a:rPr lang="en-US" baseline="0" noProof="0" dirty="0" smtClean="0"/>
              <a:t>But, are you sure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&gt;In</a:t>
            </a:r>
            <a:r>
              <a:rPr lang="en-US" baseline="0" noProof="0" dirty="0" smtClean="0"/>
              <a:t> real estate we also say, “Location, location, location !  Where the property is located means everything.”</a:t>
            </a:r>
          </a:p>
          <a:p>
            <a:pPr marL="628650" lvl="1" indent="-171450">
              <a:buFont typeface="Wingdings" pitchFamily="2" charset="2"/>
              <a:buChar char="Ø"/>
            </a:pPr>
            <a:r>
              <a:rPr lang="en-US" baseline="0" noProof="0" dirty="0" smtClean="0"/>
              <a:t>The same is true of the Bible.</a:t>
            </a:r>
          </a:p>
          <a:p>
            <a:pPr marL="628650" lvl="1" indent="-171450">
              <a:buFont typeface="Wingdings" pitchFamily="2" charset="2"/>
              <a:buChar char="Ø"/>
            </a:pPr>
            <a:r>
              <a:rPr lang="en-US" baseline="0" noProof="0" dirty="0" smtClean="0"/>
              <a:t>Before we can understand the meaning of a verse, we need to know its context : who is speaking, when and to whom are they talking.</a:t>
            </a:r>
          </a:p>
          <a:p>
            <a:pPr marL="628650" lvl="1" indent="-171450">
              <a:buFont typeface="Wingdings" pitchFamily="2" charset="2"/>
              <a:buChar char="Ø"/>
            </a:pPr>
            <a:r>
              <a:rPr lang="en-US" baseline="0" noProof="0" dirty="0" smtClean="0"/>
              <a:t>Even the Devil can quote verses, but out of context they prove nothing !</a:t>
            </a:r>
          </a:p>
          <a:p>
            <a:pPr marL="628650" lvl="1" indent="-171450">
              <a:buFont typeface="Wingdings" pitchFamily="2" charset="2"/>
              <a:buChar char="Ø"/>
            </a:pPr>
            <a:r>
              <a:rPr lang="en-US" baseline="0" noProof="0" dirty="0" smtClean="0"/>
              <a:t>And when someone quotes you out of context… Well, just think how angry God must be when His Word is taken out of context.</a:t>
            </a:r>
          </a:p>
          <a:p>
            <a:pPr marL="171450" lvl="0" indent="-171450">
              <a:buFont typeface="Wingdings" pitchFamily="2" charset="2"/>
              <a:buChar char="Ø"/>
            </a:pPr>
            <a:r>
              <a:rPr lang="en-US" noProof="0" dirty="0" smtClean="0"/>
              <a:t>&gt;Let’s open our Bible to the first book and the first</a:t>
            </a:r>
            <a:r>
              <a:rPr lang="en-US" baseline="0" noProof="0" dirty="0" smtClean="0"/>
              <a:t> chapter, verse 27…</a:t>
            </a:r>
          </a:p>
          <a:p>
            <a:pPr marL="628650" lvl="1" indent="-171450">
              <a:buFont typeface="Wingdings" pitchFamily="2" charset="2"/>
              <a:buChar char="Ø"/>
            </a:pPr>
            <a:r>
              <a:rPr lang="en-US" baseline="0" noProof="0" dirty="0" smtClean="0"/>
              <a:t>This is where I start in leading someone to God.</a:t>
            </a:r>
          </a:p>
          <a:p>
            <a:pPr marL="628650" lvl="1" indent="-171450">
              <a:buFont typeface="Wingdings" pitchFamily="2" charset="2"/>
              <a:buChar char="Ø"/>
            </a:pPr>
            <a:r>
              <a:rPr lang="en-US" baseline="0" noProof="0" dirty="0" smtClean="0"/>
              <a:t>Missionary work is no different than what you do, sharing the Gospel with your neighbor.</a:t>
            </a:r>
          </a:p>
          <a:p>
            <a:pPr marL="628650" lvl="1" indent="-171450">
              <a:buFont typeface="Wingdings" pitchFamily="2" charset="2"/>
              <a:buChar char="Ø"/>
            </a:pPr>
            <a:r>
              <a:rPr lang="en-US" baseline="0" noProof="0" dirty="0" smtClean="0"/>
              <a:t>We need to lay a good foundation before we draw in the net of decision to receive the Lord Jesus Christ as Lord and Savior.</a:t>
            </a:r>
          </a:p>
          <a:p>
            <a:pPr marL="171450" lvl="0" indent="-171450">
              <a:buFont typeface="Wingdings" pitchFamily="2" charset="2"/>
              <a:buChar char="Ø"/>
            </a:pPr>
            <a:r>
              <a:rPr lang="en-US" baseline="0" noProof="0" dirty="0" smtClean="0"/>
              <a:t>&gt;So what does this key verse really mean ?</a:t>
            </a:r>
          </a:p>
          <a:p>
            <a:pPr marL="628650" lvl="1" indent="-171450">
              <a:buFont typeface="Wingdings" pitchFamily="2" charset="2"/>
              <a:buChar char="Ø"/>
            </a:pPr>
            <a:r>
              <a:rPr lang="en-US" baseline="0" noProof="0" dirty="0" smtClean="0"/>
              <a:t>In what way are all men and women created in the image of God ?</a:t>
            </a:r>
          </a:p>
          <a:p>
            <a:pPr marL="628650" lvl="1" indent="-171450">
              <a:buFont typeface="Wingdings" pitchFamily="2" charset="2"/>
              <a:buChar char="Ø"/>
            </a:pPr>
            <a:r>
              <a:rPr lang="en-US" baseline="0" noProof="0" dirty="0" smtClean="0"/>
              <a:t>What ever happened, because humanity doesn’t seem very godly today !</a:t>
            </a:r>
          </a:p>
          <a:p>
            <a:pPr marL="628650" lvl="1" indent="-171450">
              <a:buFont typeface="Wingdings" pitchFamily="2" charset="2"/>
              <a:buChar char="Ø"/>
            </a:pPr>
            <a:r>
              <a:rPr lang="en-US" baseline="0" noProof="0" dirty="0" smtClean="0"/>
              <a:t>And is there any hope now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&gt;Before you </a:t>
            </a:r>
            <a:r>
              <a:rPr lang="en-US" u="sng" noProof="0" dirty="0" smtClean="0"/>
              <a:t>ask</a:t>
            </a:r>
            <a:r>
              <a:rPr lang="en-US" baseline="0" noProof="0" dirty="0" smtClean="0"/>
              <a:t> a Bible teacher or run for a commentary, </a:t>
            </a:r>
            <a:r>
              <a:rPr lang="en-US" u="sng" baseline="0" noProof="0" dirty="0" smtClean="0"/>
              <a:t>ask</a:t>
            </a:r>
            <a:r>
              <a:rPr lang="en-US" baseline="0" noProof="0" dirty="0" smtClean="0"/>
              <a:t> God !</a:t>
            </a:r>
          </a:p>
          <a:p>
            <a:pPr marL="628650" lvl="1" indent="-171450">
              <a:buFont typeface="Wingdings" pitchFamily="2" charset="2"/>
              <a:buChar char="Ø"/>
            </a:pPr>
            <a:r>
              <a:rPr lang="en-US" baseline="0" noProof="0" dirty="0" smtClean="0"/>
              <a:t>Prayerfully read as much as you can before and after the verse.</a:t>
            </a:r>
          </a:p>
          <a:p>
            <a:pPr marL="628650" lvl="1" indent="-171450">
              <a:buFont typeface="Wingdings" pitchFamily="2" charset="2"/>
              <a:buChar char="Ø"/>
            </a:pPr>
            <a:r>
              <a:rPr lang="en-US" baseline="0" noProof="0" dirty="0" smtClean="0"/>
              <a:t>It’s easy to read what comes before this verse, so let’s do it…</a:t>
            </a:r>
          </a:p>
          <a:p>
            <a:pPr marL="171450" lvl="0" indent="-171450">
              <a:buFont typeface="Wingdings" pitchFamily="2" charset="2"/>
              <a:buChar char="Ø"/>
            </a:pPr>
            <a:r>
              <a:rPr lang="en-US" baseline="0" noProof="0" dirty="0" smtClean="0"/>
              <a:t>&gt;What comes after this verse is just as important.</a:t>
            </a:r>
          </a:p>
          <a:p>
            <a:pPr marL="171450" lvl="0" indent="-171450">
              <a:buFont typeface="Wingdings" pitchFamily="2" charset="2"/>
              <a:buChar char="Ø"/>
            </a:pPr>
            <a:r>
              <a:rPr lang="en-US" baseline="0" noProof="0" dirty="0" smtClean="0"/>
              <a:t>&gt;By reading every verse we can discover the answer to some key questions right in the book itself.</a:t>
            </a:r>
          </a:p>
          <a:p>
            <a:pPr marL="171450" lvl="0" indent="-171450">
              <a:buFont typeface="Wingdings" pitchFamily="2" charset="2"/>
              <a:buChar char="Ø"/>
            </a:pPr>
            <a:r>
              <a:rPr lang="en-US" baseline="0" noProof="0" dirty="0" smtClean="0"/>
              <a:t>&gt;Notice on the Book Summary you have received that we don’t run to Bible commentaries yet !</a:t>
            </a:r>
          </a:p>
          <a:p>
            <a:pPr marL="171450" lvl="0" indent="-171450">
              <a:buFont typeface="Wingdings" pitchFamily="2" charset="2"/>
              <a:buChar char="Ø"/>
            </a:pPr>
            <a:r>
              <a:rPr lang="en-US" baseline="0" noProof="0" dirty="0" smtClean="0"/>
              <a:t>&gt;Commentaries should only be read after you read and </a:t>
            </a:r>
            <a:r>
              <a:rPr lang="en-US" u="sng" baseline="0" noProof="0" dirty="0" smtClean="0"/>
              <a:t>question</a:t>
            </a:r>
            <a:r>
              <a:rPr lang="en-US" baseline="0" noProof="0" dirty="0" smtClean="0"/>
              <a:t> the Bible itself.</a:t>
            </a:r>
          </a:p>
          <a:p>
            <a:pPr marL="171450" lvl="0" indent="-171450">
              <a:buFont typeface="Wingdings" pitchFamily="2" charset="2"/>
              <a:buChar char="Ø"/>
            </a:pPr>
            <a:r>
              <a:rPr lang="en-US" baseline="0" noProof="0" dirty="0" smtClean="0"/>
              <a:t>&gt;Commentaries, like sermons, can add ideas to check out, but we all need to be like the </a:t>
            </a:r>
            <a:r>
              <a:rPr lang="en-US" baseline="0" noProof="0" dirty="0" err="1" smtClean="0"/>
              <a:t>Bereans</a:t>
            </a:r>
            <a:r>
              <a:rPr lang="en-US" baseline="0" noProof="0" dirty="0" smtClean="0"/>
              <a:t> who were “examining the Scriptures daily to see if these things were so.” Ac17v11</a:t>
            </a:r>
          </a:p>
          <a:p>
            <a:pPr marL="171450" lvl="0" indent="-171450">
              <a:buFont typeface="Wingdings" pitchFamily="2" charset="2"/>
              <a:buChar char="Ø"/>
            </a:pPr>
            <a:r>
              <a:rPr lang="en-US" baseline="0" noProof="0" dirty="0" smtClean="0"/>
              <a:t>&gt;I like to use commentaries AFTER my study to check and see if they have come up with similar results or if I am way off base and need to start all over again in the Bible itself.</a:t>
            </a:r>
          </a:p>
          <a:p>
            <a:pPr marL="628650" lvl="1" indent="-171450">
              <a:buFont typeface="Wingdings" pitchFamily="2" charset="2"/>
              <a:buChar char="Ø"/>
            </a:pPr>
            <a:r>
              <a:rPr lang="en-US" baseline="0" noProof="0" dirty="0" smtClean="0"/>
              <a:t>Never assume a commentary or a sermon is right if you don’t see it in the Bible itself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 last three questions have short answers, but take more time to answer than the first</a:t>
            </a:r>
            <a:r>
              <a:rPr lang="en-US" baseline="0" noProof="0" dirty="0" smtClean="0"/>
              <a:t> four questions !</a:t>
            </a:r>
          </a:p>
          <a:p>
            <a:pPr marL="171450" indent="-171450">
              <a:buFont typeface="Wingdings" pitchFamily="2" charset="2"/>
              <a:buChar char="Ø"/>
            </a:pPr>
            <a:r>
              <a:rPr lang="en-US" baseline="0" noProof="0" dirty="0" smtClean="0"/>
              <a:t>&gt;It takes several readings of the whole book to catch the key word.</a:t>
            </a:r>
          </a:p>
          <a:p>
            <a:pPr marL="628650" lvl="1" indent="-171450">
              <a:buFont typeface="Wingdings" pitchFamily="2" charset="2"/>
              <a:buChar char="Ø"/>
            </a:pPr>
            <a:r>
              <a:rPr lang="en-US" baseline="0" noProof="0" dirty="0" smtClean="0"/>
              <a:t>An exhaustive concordance can help check how many times a word appears, but make sure it is in the original language.</a:t>
            </a:r>
          </a:p>
          <a:p>
            <a:pPr marL="628650" lvl="1" indent="-171450">
              <a:buFont typeface="Wingdings" pitchFamily="2" charset="2"/>
              <a:buChar char="Ø"/>
            </a:pPr>
            <a:r>
              <a:rPr lang="en-US" baseline="0" noProof="0" dirty="0" smtClean="0"/>
              <a:t>E-Sword is a free Bible study tool that will speed you through this vital step to discovery of the principal subject of the text.</a:t>
            </a:r>
          </a:p>
          <a:p>
            <a:pPr marL="628650" lvl="1" indent="-171450">
              <a:buFont typeface="Wingdings" pitchFamily="2" charset="2"/>
              <a:buChar char="Ø"/>
            </a:pPr>
            <a:r>
              <a:rPr lang="en-US" baseline="0" noProof="0" dirty="0" smtClean="0"/>
              <a:t>Examples : 1Cor13 = love 9x, John = believe 98x, the whole Bible = God 4411x …that tells us what the subject is !</a:t>
            </a:r>
          </a:p>
          <a:p>
            <a:pPr marL="171450" lvl="0" indent="-171450">
              <a:buFont typeface="Wingdings" pitchFamily="2" charset="2"/>
              <a:buChar char="Ø"/>
            </a:pPr>
            <a:r>
              <a:rPr lang="en-US" baseline="0" noProof="0" dirty="0" smtClean="0"/>
              <a:t>&gt;The message is the subject in action.</a:t>
            </a:r>
          </a:p>
          <a:p>
            <a:pPr marL="628650" lvl="1" indent="-171450">
              <a:buFont typeface="Wingdings" pitchFamily="2" charset="2"/>
              <a:buChar char="Ø"/>
            </a:pPr>
            <a:r>
              <a:rPr lang="en-US" baseline="0" noProof="0" dirty="0" smtClean="0"/>
              <a:t>It’s best to adopt the discipline of a subject with a verb possibly followed by an object, either direct or indirect… a simple sentence.</a:t>
            </a:r>
          </a:p>
          <a:p>
            <a:pPr marL="628650" lvl="1" indent="-171450">
              <a:buFont typeface="Wingdings" pitchFamily="2" charset="2"/>
              <a:buChar char="Ø"/>
            </a:pPr>
            <a:r>
              <a:rPr lang="en-US" baseline="0" noProof="0" dirty="0" smtClean="0"/>
              <a:t>Often there is a verse or part of a verse that says it all.</a:t>
            </a:r>
          </a:p>
          <a:p>
            <a:pPr marL="171450" lvl="0" indent="-171450">
              <a:buFont typeface="Wingdings" pitchFamily="2" charset="2"/>
              <a:buChar char="Ø"/>
            </a:pPr>
            <a:r>
              <a:rPr lang="en-US" baseline="0" noProof="0" dirty="0" smtClean="0"/>
              <a:t>&gt;Head knowledge is good, but action is better.</a:t>
            </a:r>
          </a:p>
          <a:p>
            <a:pPr marL="628650" lvl="1" indent="-171450">
              <a:buFont typeface="Wingdings" pitchFamily="2" charset="2"/>
              <a:buChar char="Ø"/>
            </a:pPr>
            <a:r>
              <a:rPr lang="en-US" baseline="0" noProof="0" dirty="0" smtClean="0"/>
              <a:t>Again it’s good to come up with a simple sentence, preferably right from the text itself.</a:t>
            </a:r>
          </a:p>
          <a:p>
            <a:pPr marL="628650" lvl="1" indent="-171450">
              <a:buFont typeface="Wingdings" pitchFamily="2" charset="2"/>
              <a:buChar char="Ø"/>
            </a:pPr>
            <a:r>
              <a:rPr lang="en-US" baseline="0" noProof="0" dirty="0" smtClean="0"/>
              <a:t>For example : 1Cor is about “love” (9x) and says in v13 “the greatest of these is love” as a message.  What should I do about it ? Verse 1 says “</a:t>
            </a:r>
            <a:r>
              <a:rPr lang="en-US" sz="1200" kern="1200" baseline="0" noProof="0" dirty="0" smtClean="0">
                <a:solidFill>
                  <a:schemeClr val="tx1"/>
                </a:solidFill>
                <a:latin typeface="+mn-lt"/>
                <a:ea typeface="+mn-ea"/>
                <a:cs typeface="+mn-cs"/>
              </a:rPr>
              <a:t>have love” !</a:t>
            </a:r>
            <a:endParaRPr lang="en-US" baseline="0" noProof="0" dirty="0" smtClean="0"/>
          </a:p>
          <a:p>
            <a:pPr marL="171450" lvl="0" indent="-171450">
              <a:buFont typeface="Wingdings" pitchFamily="2" charset="2"/>
              <a:buChar char="Ø"/>
            </a:pPr>
            <a:r>
              <a:rPr lang="en-US" noProof="0" dirty="0" smtClean="0"/>
              <a:t>&gt;Let God speak to your heart.</a:t>
            </a:r>
          </a:p>
          <a:p>
            <a:pPr marL="628650" lvl="1" indent="-171450">
              <a:buFont typeface="Wingdings" pitchFamily="2" charset="2"/>
              <a:buChar char="Ø"/>
            </a:pPr>
            <a:r>
              <a:rPr lang="en-US" noProof="0" dirty="0" smtClean="0"/>
              <a:t>It’s easy to </a:t>
            </a:r>
            <a:r>
              <a:rPr lang="en-US" u="sng" noProof="0" dirty="0" smtClean="0"/>
              <a:t>invent</a:t>
            </a:r>
            <a:r>
              <a:rPr lang="en-US" noProof="0" dirty="0" smtClean="0"/>
              <a:t> applications of Bible principles to the</a:t>
            </a:r>
            <a:r>
              <a:rPr lang="en-US" baseline="0" noProof="0" dirty="0" smtClean="0"/>
              <a:t> 21</a:t>
            </a:r>
            <a:r>
              <a:rPr lang="en-US" baseline="30000" noProof="0" dirty="0" smtClean="0"/>
              <a:t>st</a:t>
            </a:r>
            <a:r>
              <a:rPr lang="en-US" baseline="0" noProof="0" dirty="0" smtClean="0"/>
              <a:t> century, but that would not be listening to God.</a:t>
            </a:r>
          </a:p>
          <a:p>
            <a:pPr marL="628650" lvl="1" indent="-171450">
              <a:buFont typeface="Wingdings" pitchFamily="2" charset="2"/>
              <a:buChar char="Ø"/>
            </a:pPr>
            <a:r>
              <a:rPr lang="en-US" baseline="0" noProof="0" dirty="0" smtClean="0"/>
              <a:t>There may be secondary applications, but let’s get the first one first, the application that was intended for the first readers of the passage.</a:t>
            </a:r>
          </a:p>
          <a:p>
            <a:pPr marL="628650" lvl="1" indent="-171450">
              <a:buFont typeface="Wingdings" pitchFamily="2" charset="2"/>
              <a:buChar char="Ø"/>
            </a:pPr>
            <a:r>
              <a:rPr lang="en-US" baseline="0" noProof="0" dirty="0" smtClean="0"/>
              <a:t>Then we can see if it applies to us today and if not, how we can apply the principle in our context without tampering with the message that is unchangeable.</a:t>
            </a:r>
          </a:p>
          <a:p>
            <a:pPr marL="628650" lvl="1" indent="-171450">
              <a:buFont typeface="Wingdings" pitchFamily="2" charset="2"/>
              <a:buChar char="Ø"/>
            </a:pPr>
            <a:r>
              <a:rPr lang="en-US" baseline="0" noProof="0" dirty="0" smtClean="0"/>
              <a:t>We see this taught in Ro15v4 :  “</a:t>
            </a:r>
            <a:r>
              <a:rPr lang="en-US" sz="1200" kern="1200" dirty="0" smtClean="0">
                <a:solidFill>
                  <a:schemeClr val="tx1"/>
                </a:solidFill>
                <a:latin typeface="+mn-lt"/>
                <a:ea typeface="+mn-ea"/>
                <a:cs typeface="+mn-cs"/>
              </a:rPr>
              <a:t>For whatever was written in earlier times was written for our instruction.” and in 1Co10v11 :  “Now these things happened to them as an example, and they were written for our instruction, upon whom the ends of the ages have come.”</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&gt;Let’s read our verse again…</a:t>
            </a:r>
          </a:p>
          <a:p>
            <a:pPr marL="171450" indent="-171450">
              <a:buFont typeface="Wingdings" pitchFamily="2" charset="2"/>
              <a:buChar char="Ø"/>
            </a:pPr>
            <a:r>
              <a:rPr lang="en-US" noProof="0" dirty="0" smtClean="0"/>
              <a:t>&gt;1. Moses</a:t>
            </a:r>
            <a:r>
              <a:rPr lang="en-US" baseline="0" noProof="0" dirty="0" smtClean="0"/>
              <a:t> is the writer, but God is the Author as in all the Bible.</a:t>
            </a:r>
          </a:p>
          <a:p>
            <a:pPr marL="628650" lvl="1" indent="-171450">
              <a:buFont typeface="Wingdings" pitchFamily="2" charset="2"/>
              <a:buChar char="Ø"/>
            </a:pPr>
            <a:r>
              <a:rPr lang="en-US" baseline="0" noProof="0" dirty="0" smtClean="0"/>
              <a:t>Matthew &amp; Marc also wrote the same thing, again authored by God</a:t>
            </a:r>
          </a:p>
          <a:p>
            <a:pPr marL="628650" lvl="1" indent="-171450">
              <a:buFont typeface="Wingdings" pitchFamily="2" charset="2"/>
              <a:buChar char="Ø"/>
            </a:pPr>
            <a:r>
              <a:rPr lang="en-US" baseline="0" noProof="0" dirty="0" smtClean="0"/>
              <a:t>When God repeats something, it is important to listen !</a:t>
            </a:r>
          </a:p>
          <a:p>
            <a:pPr marL="171450" lvl="0" indent="-171450">
              <a:buFont typeface="Wingdings" pitchFamily="2" charset="2"/>
              <a:buChar char="Ø"/>
            </a:pPr>
            <a:r>
              <a:rPr lang="en-US" noProof="0" dirty="0" smtClean="0"/>
              <a:t>&gt;2. This book was written before Exodus</a:t>
            </a:r>
            <a:r>
              <a:rPr lang="en-US" baseline="0" noProof="0" dirty="0" smtClean="0"/>
              <a:t> when the Law was given.</a:t>
            </a:r>
          </a:p>
          <a:p>
            <a:pPr marL="628650" lvl="1" indent="-171450">
              <a:buFont typeface="Wingdings" pitchFamily="2" charset="2"/>
              <a:buChar char="Ø"/>
            </a:pPr>
            <a:r>
              <a:rPr lang="en-US" baseline="0" noProof="0" dirty="0" smtClean="0"/>
              <a:t>We know that because of the end of this book is the start of the next… Exodus ;  just as the end of Luke and the beginning of Acts.</a:t>
            </a:r>
          </a:p>
          <a:p>
            <a:pPr marL="628650" lvl="1" indent="-171450">
              <a:buFont typeface="Wingdings" pitchFamily="2" charset="2"/>
              <a:buChar char="Ø"/>
            </a:pPr>
            <a:r>
              <a:rPr lang="en-US" baseline="0" noProof="0" dirty="0" smtClean="0"/>
              <a:t>The date of writing is important because we can then know that the readers addressed did not have, nor were responsible to obey the ritual Law of the OT.</a:t>
            </a:r>
          </a:p>
          <a:p>
            <a:pPr marL="628650" lvl="1" indent="-171450">
              <a:buFont typeface="Wingdings" pitchFamily="2" charset="2"/>
              <a:buChar char="Ø"/>
            </a:pPr>
            <a:r>
              <a:rPr lang="en-US" baseline="0" noProof="0" dirty="0" smtClean="0"/>
              <a:t>That makes this book more applicable to us today than ever !</a:t>
            </a:r>
          </a:p>
          <a:p>
            <a:pPr marL="171450" lvl="0" indent="-171450">
              <a:buFont typeface="Wingdings" pitchFamily="2" charset="2"/>
              <a:buChar char="Ø"/>
            </a:pPr>
            <a:r>
              <a:rPr lang="en-US" baseline="0" noProof="0" dirty="0" smtClean="0"/>
              <a:t>&gt;3. We must be aware that this text was not first written to the church today, but remember that it is quoted twice in the NT !</a:t>
            </a:r>
          </a:p>
          <a:p>
            <a:pPr marL="628650" lvl="1" indent="-171450">
              <a:buFont typeface="Wingdings" pitchFamily="2" charset="2"/>
              <a:buChar char="Ø"/>
            </a:pPr>
            <a:r>
              <a:rPr lang="en-US" baseline="0" noProof="0" dirty="0" smtClean="0"/>
              <a:t>So it IS addressed to us today.</a:t>
            </a:r>
          </a:p>
          <a:p>
            <a:pPr marL="171450" lvl="0" indent="-171450">
              <a:buFont typeface="Wingdings" pitchFamily="2" charset="2"/>
              <a:buChar char="Ø"/>
            </a:pPr>
            <a:r>
              <a:rPr lang="en-US" noProof="0" dirty="0" smtClean="0"/>
              <a:t>&gt;4. There are three sentences joined</a:t>
            </a:r>
            <a:r>
              <a:rPr lang="en-US" baseline="0" noProof="0" dirty="0" smtClean="0"/>
              <a:t> into one phrase by punctuation marks.</a:t>
            </a:r>
          </a:p>
          <a:p>
            <a:pPr marL="628650" lvl="1" indent="-171450">
              <a:buFont typeface="Wingdings" pitchFamily="2" charset="2"/>
              <a:buChar char="Ø"/>
            </a:pPr>
            <a:r>
              <a:rPr lang="en-US" baseline="0" noProof="0" dirty="0" smtClean="0"/>
              <a:t>Each sentence can stand alone, but the context of each is in the other two sentences.</a:t>
            </a:r>
          </a:p>
          <a:p>
            <a:pPr marL="628650" lvl="1" indent="-171450">
              <a:buFont typeface="Wingdings" pitchFamily="2" charset="2"/>
              <a:buChar char="Ø"/>
            </a:pPr>
            <a:r>
              <a:rPr lang="en-US" baseline="0" noProof="0" dirty="0" smtClean="0"/>
              <a:t>We understand each sentence better by the parallels and the contrasts.</a:t>
            </a:r>
          </a:p>
          <a:p>
            <a:pPr marL="171450" lvl="0" indent="-171450">
              <a:buFont typeface="Wingdings" pitchFamily="2" charset="2"/>
              <a:buChar char="Ø"/>
            </a:pPr>
            <a:r>
              <a:rPr lang="en-US" baseline="0" noProof="0" dirty="0" smtClean="0"/>
              <a:t>&gt;5. “Created” is the key word and therefore the topic.</a:t>
            </a:r>
          </a:p>
          <a:p>
            <a:pPr marL="628650" lvl="1" indent="-171450">
              <a:buFont typeface="Wingdings" pitchFamily="2" charset="2"/>
              <a:buChar char="Ø"/>
            </a:pPr>
            <a:r>
              <a:rPr lang="en-US" baseline="0" noProof="0" dirty="0" smtClean="0"/>
              <a:t>The topic is not what humans did nor can do !</a:t>
            </a:r>
          </a:p>
          <a:p>
            <a:pPr marL="628650" lvl="1" indent="-171450">
              <a:buFont typeface="Wingdings" pitchFamily="2" charset="2"/>
              <a:buChar char="Ø"/>
            </a:pPr>
            <a:r>
              <a:rPr lang="en-US" baseline="0" noProof="0" dirty="0" smtClean="0"/>
              <a:t>The topic is not liberating women !</a:t>
            </a:r>
          </a:p>
          <a:p>
            <a:pPr marL="628650" lvl="1" indent="-171450">
              <a:buFont typeface="Wingdings" pitchFamily="2" charset="2"/>
              <a:buChar char="Ø"/>
            </a:pPr>
            <a:r>
              <a:rPr lang="en-US" baseline="0" noProof="0" dirty="0" smtClean="0"/>
              <a:t>The topic is actually a verb, or action, by the same subject.</a:t>
            </a:r>
          </a:p>
          <a:p>
            <a:pPr marL="171450" lvl="0" indent="-171450">
              <a:buFont typeface="Wingdings" pitchFamily="2" charset="2"/>
              <a:buChar char="Ø"/>
            </a:pPr>
            <a:r>
              <a:rPr lang="en-US" baseline="0" noProof="0" dirty="0" smtClean="0"/>
              <a:t>&gt;6. So we can summarize the three sentences by one phrase.</a:t>
            </a:r>
          </a:p>
          <a:p>
            <a:pPr marL="628650" lvl="1" indent="-171450">
              <a:buFont typeface="Wingdings" pitchFamily="2" charset="2"/>
              <a:buChar char="Ø"/>
            </a:pPr>
            <a:r>
              <a:rPr lang="en-US" baseline="0" noProof="0" dirty="0" smtClean="0"/>
              <a:t>Someone might disagree on one aspect, saying it does not say that God made women in His image.</a:t>
            </a:r>
          </a:p>
          <a:p>
            <a:pPr marL="628650" lvl="1" indent="-171450">
              <a:buFont typeface="Wingdings" pitchFamily="2" charset="2"/>
              <a:buChar char="Ø"/>
            </a:pPr>
            <a:r>
              <a:rPr lang="en-US" baseline="0" noProof="0" dirty="0" smtClean="0"/>
              <a:t>It only says He made man in His image.</a:t>
            </a:r>
          </a:p>
          <a:p>
            <a:pPr marL="628650" lvl="1" indent="-171450">
              <a:buFont typeface="Wingdings" pitchFamily="2" charset="2"/>
              <a:buChar char="Ø"/>
            </a:pPr>
            <a:r>
              <a:rPr lang="en-US" baseline="0" noProof="0" dirty="0" smtClean="0"/>
              <a:t>This is why context is so important !</a:t>
            </a:r>
          </a:p>
          <a:p>
            <a:pPr marL="628650" lvl="1" indent="-171450">
              <a:buFont typeface="Wingdings" pitchFamily="2" charset="2"/>
              <a:buChar char="Ø"/>
            </a:pPr>
            <a:r>
              <a:rPr lang="en-US" baseline="0" noProof="0" dirty="0" smtClean="0"/>
              <a:t>Ge2v23-24 say :  “The man said, "</a:t>
            </a:r>
            <a:r>
              <a:rPr lang="en-US" u="sng" baseline="0" noProof="0" dirty="0" smtClean="0"/>
              <a:t>This is now bone of my bones</a:t>
            </a:r>
            <a:r>
              <a:rPr lang="en-US" baseline="0" noProof="0" dirty="0" smtClean="0"/>
              <a:t>, And </a:t>
            </a:r>
            <a:r>
              <a:rPr lang="en-US" u="sng" baseline="0" noProof="0" dirty="0" smtClean="0"/>
              <a:t>flesh of my flesh</a:t>
            </a:r>
            <a:r>
              <a:rPr lang="en-US" baseline="0" noProof="0" dirty="0" smtClean="0"/>
              <a:t> ;  she shall be called Woman, because she was taken out of Man.  For this reason a man shall leave his father and his mother, and be </a:t>
            </a:r>
            <a:r>
              <a:rPr lang="en-US" u="sng" baseline="0" noProof="0" dirty="0" smtClean="0"/>
              <a:t>joined</a:t>
            </a:r>
            <a:r>
              <a:rPr lang="en-US" baseline="0" noProof="0" dirty="0" smtClean="0"/>
              <a:t> to his wife ;  and they shall become </a:t>
            </a:r>
            <a:r>
              <a:rPr lang="en-US" u="sng" baseline="0" noProof="0" dirty="0" smtClean="0"/>
              <a:t>one</a:t>
            </a:r>
            <a:r>
              <a:rPr lang="en-US" baseline="0" noProof="0" dirty="0" smtClean="0"/>
              <a:t> flesh.”</a:t>
            </a:r>
          </a:p>
          <a:p>
            <a:pPr marL="628650" lvl="1" indent="-171450">
              <a:buFont typeface="Wingdings" pitchFamily="2" charset="2"/>
              <a:buChar char="Ø"/>
            </a:pPr>
            <a:r>
              <a:rPr lang="en-US" baseline="0" noProof="0" dirty="0" smtClean="0"/>
              <a:t>Ge3v22-23 say :  “Then the LORD God said, "Behold, </a:t>
            </a:r>
            <a:r>
              <a:rPr lang="en-US" u="sng" baseline="0" noProof="0" dirty="0" smtClean="0"/>
              <a:t>the man</a:t>
            </a:r>
            <a:r>
              <a:rPr lang="en-US" baseline="0" noProof="0" dirty="0" smtClean="0"/>
              <a:t> has become like one of Us, knowing good and evil ;  and now, </a:t>
            </a:r>
            <a:r>
              <a:rPr lang="en-US" u="sng" baseline="0" noProof="0" dirty="0" smtClean="0"/>
              <a:t>he</a:t>
            </a:r>
            <a:r>
              <a:rPr lang="en-US" baseline="0" noProof="0" dirty="0" smtClean="0"/>
              <a:t> might stretch out </a:t>
            </a:r>
            <a:r>
              <a:rPr lang="en-US" u="sng" baseline="0" noProof="0" dirty="0" smtClean="0"/>
              <a:t>his</a:t>
            </a:r>
            <a:r>
              <a:rPr lang="en-US" baseline="0" noProof="0" dirty="0" smtClean="0"/>
              <a:t> hand, and take also from the tree of life, and eat, and live forever.  Therefore the LORD God sent </a:t>
            </a:r>
            <a:r>
              <a:rPr lang="en-US" u="sng" baseline="0" noProof="0" dirty="0" smtClean="0"/>
              <a:t>him</a:t>
            </a:r>
            <a:r>
              <a:rPr lang="en-US" baseline="0" noProof="0" dirty="0" smtClean="0"/>
              <a:t> out from the garden of Eden, to cultivate the ground from which </a:t>
            </a:r>
            <a:r>
              <a:rPr lang="en-US" u="sng" baseline="0" noProof="0" dirty="0" smtClean="0"/>
              <a:t>he</a:t>
            </a:r>
            <a:r>
              <a:rPr lang="en-US" baseline="0" noProof="0" dirty="0" smtClean="0"/>
              <a:t> was taken.”</a:t>
            </a:r>
          </a:p>
          <a:p>
            <a:pPr marL="628650" lvl="1" indent="-171450">
              <a:buFont typeface="Wingdings" pitchFamily="2" charset="2"/>
              <a:buChar char="Ø"/>
            </a:pPr>
            <a:r>
              <a:rPr lang="en-US" baseline="0" noProof="0" dirty="0" smtClean="0"/>
              <a:t>We know that both Adam and Eve were sent out of the garden of Eden.</a:t>
            </a:r>
          </a:p>
          <a:p>
            <a:pPr marL="628650" lvl="1" indent="-171450">
              <a:buFont typeface="Wingdings" pitchFamily="2" charset="2"/>
              <a:buChar char="Ø"/>
            </a:pPr>
            <a:r>
              <a:rPr lang="en-US" baseline="0" noProof="0" dirty="0" smtClean="0"/>
              <a:t>Men and women are treated equally from creation and that is just the point He is making is saying “Male and female He </a:t>
            </a:r>
            <a:r>
              <a:rPr lang="en-US" u="sng" baseline="0" noProof="0" dirty="0" smtClean="0"/>
              <a:t>created</a:t>
            </a:r>
            <a:r>
              <a:rPr lang="en-US" baseline="0" noProof="0" dirty="0" smtClean="0"/>
              <a:t> them” when according to Ge2v22 “He </a:t>
            </a:r>
            <a:r>
              <a:rPr lang="en-US" u="sng" baseline="0" noProof="0" dirty="0" smtClean="0"/>
              <a:t>fashioned</a:t>
            </a:r>
            <a:r>
              <a:rPr lang="en-US" baseline="0" noProof="0" dirty="0" smtClean="0"/>
              <a:t> into a woman the rib that He had taken”.</a:t>
            </a:r>
          </a:p>
          <a:p>
            <a:pPr marL="628650" lvl="1" indent="-171450">
              <a:buFont typeface="Wingdings" pitchFamily="2" charset="2"/>
              <a:buChar char="Ø"/>
            </a:pPr>
            <a:r>
              <a:rPr lang="en-US" baseline="0" noProof="0" dirty="0" smtClean="0"/>
              <a:t>Lest there be any mistake, God wanted us to know that He was not just modifying a man to be Adam’s wife, but He created a whole new kind of human being in His image.</a:t>
            </a:r>
          </a:p>
          <a:p>
            <a:pPr marL="628650" lvl="1" indent="-171450">
              <a:buFont typeface="Wingdings" pitchFamily="2" charset="2"/>
              <a:buChar char="Ø"/>
            </a:pPr>
            <a:r>
              <a:rPr lang="en-US" baseline="0" noProof="0" dirty="0" smtClean="0"/>
              <a:t>It is abundantly clear that God did not use hormone modification to </a:t>
            </a:r>
            <a:r>
              <a:rPr lang="en-US" u="sng" baseline="0" noProof="0" dirty="0" smtClean="0"/>
              <a:t>change</a:t>
            </a:r>
            <a:r>
              <a:rPr lang="en-US" baseline="0" noProof="0" dirty="0" smtClean="0"/>
              <a:t> Eve into a woman, because He says He </a:t>
            </a:r>
            <a:r>
              <a:rPr lang="en-US" u="sng" baseline="0" noProof="0" dirty="0" smtClean="0"/>
              <a:t>created</a:t>
            </a:r>
            <a:r>
              <a:rPr lang="en-US" baseline="0" noProof="0" dirty="0" smtClean="0"/>
              <a:t> her from a rib just like He had created Adam from some dust.</a:t>
            </a:r>
          </a:p>
          <a:p>
            <a:pPr marL="171450" lvl="0" indent="-171450">
              <a:buFont typeface="Wingdings" pitchFamily="2" charset="2"/>
              <a:buChar char="Ø"/>
            </a:pPr>
            <a:r>
              <a:rPr lang="en-US" baseline="0" noProof="0" dirty="0" smtClean="0"/>
              <a:t>&gt;7. So what’s the application ?</a:t>
            </a:r>
          </a:p>
          <a:p>
            <a:pPr marL="628650" lvl="1" indent="-171450">
              <a:buFont typeface="Wingdings" pitchFamily="2" charset="2"/>
              <a:buChar char="Ø"/>
            </a:pPr>
            <a:r>
              <a:rPr lang="en-US" baseline="0" noProof="0" dirty="0" smtClean="0"/>
              <a:t>I should be like my Creator.</a:t>
            </a:r>
          </a:p>
          <a:p>
            <a:pPr marL="628650" lvl="1" indent="-171450">
              <a:buFont typeface="Wingdings" pitchFamily="2" charset="2"/>
              <a:buChar char="Ø"/>
            </a:pPr>
            <a:r>
              <a:rPr lang="en-US" baseline="0" noProof="0" dirty="0" smtClean="0"/>
              <a:t>But, in what way ?</a:t>
            </a:r>
          </a:p>
          <a:p>
            <a:pPr marL="628650" lvl="1" indent="-171450">
              <a:buFont typeface="Wingdings" pitchFamily="2" charset="2"/>
              <a:buChar char="Ø"/>
            </a:pPr>
            <a:r>
              <a:rPr lang="en-US" baseline="0" noProof="0" dirty="0" smtClean="0"/>
              <a:t>This verse tells us !</a:t>
            </a:r>
          </a:p>
          <a:p>
            <a:pPr marL="628650" lvl="1" indent="-171450">
              <a:buFont typeface="Wingdings" pitchFamily="2" charset="2"/>
              <a:buChar char="Ø"/>
            </a:pPr>
            <a:r>
              <a:rPr lang="en-US" baseline="0" noProof="0" dirty="0" smtClean="0"/>
              <a:t>Let’s look at it even more closely.</a:t>
            </a:r>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&gt;We</a:t>
            </a:r>
            <a:r>
              <a:rPr lang="en-US" baseline="0" noProof="0" dirty="0" smtClean="0"/>
              <a:t> use the term all the time, but what does it mean ?</a:t>
            </a:r>
          </a:p>
          <a:p>
            <a:pPr marL="171450" indent="-171450">
              <a:buFont typeface="Wingdings" pitchFamily="2" charset="2"/>
              <a:buChar char="Ø"/>
            </a:pPr>
            <a:r>
              <a:rPr lang="en-US" baseline="0" noProof="0" dirty="0" smtClean="0"/>
              <a:t>&gt;A photo can be an image of the real thing.</a:t>
            </a:r>
          </a:p>
          <a:p>
            <a:pPr marL="628650" lvl="1" indent="-171450">
              <a:buFont typeface="Wingdings" pitchFamily="2" charset="2"/>
              <a:buChar char="Ø"/>
            </a:pPr>
            <a:r>
              <a:rPr lang="en-US" baseline="0" noProof="0" dirty="0" smtClean="0"/>
              <a:t>It is an exact representation, without being capable of doing what it represents.</a:t>
            </a:r>
          </a:p>
          <a:p>
            <a:pPr marL="628650" lvl="1" indent="-171450">
              <a:buFont typeface="Wingdings" pitchFamily="2" charset="2"/>
              <a:buChar char="Ø"/>
            </a:pPr>
            <a:r>
              <a:rPr lang="en-US" baseline="0" noProof="0" dirty="0" smtClean="0"/>
              <a:t>This can take the form of a statue, a video, even a person… “why you are the spitting image of your father !”</a:t>
            </a:r>
          </a:p>
          <a:p>
            <a:pPr marL="171450" lvl="0" indent="-171450">
              <a:buFont typeface="Wingdings" pitchFamily="2" charset="2"/>
              <a:buChar char="Ø"/>
            </a:pPr>
            <a:r>
              <a:rPr lang="en-US" baseline="0" noProof="0" dirty="0" smtClean="0"/>
              <a:t>&gt;The real French 2CV is even more exciting to drive than this picture shows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&gt;This is the </a:t>
            </a:r>
            <a:r>
              <a:rPr lang="en-US" u="sng" noProof="0" dirty="0" smtClean="0"/>
              <a:t>key</a:t>
            </a:r>
            <a:r>
              <a:rPr lang="en-US" noProof="0" dirty="0" smtClean="0"/>
              <a:t> question to understanding this passage.</a:t>
            </a:r>
          </a:p>
          <a:p>
            <a:pPr marL="171450" indent="-171450">
              <a:buFont typeface="Wingdings" pitchFamily="2" charset="2"/>
              <a:buChar char="Ø"/>
            </a:pPr>
            <a:r>
              <a:rPr lang="en-US" noProof="0" dirty="0" smtClean="0"/>
              <a:t>&gt;The Hebrew word is only used</a:t>
            </a:r>
            <a:r>
              <a:rPr lang="en-US" baseline="0" noProof="0" dirty="0" smtClean="0"/>
              <a:t> 16x in the OT, but the Greek LXX word used by the NT quotes appears 23x in the NT.</a:t>
            </a:r>
          </a:p>
          <a:p>
            <a:pPr marL="628650" lvl="1" indent="-171450">
              <a:buFont typeface="Wingdings" pitchFamily="2" charset="2"/>
              <a:buChar char="Ø"/>
            </a:pPr>
            <a:r>
              <a:rPr lang="en-US" baseline="0" noProof="0" dirty="0" smtClean="0"/>
              <a:t>That gives us a fair number of verses to look at IN THEIR OWN CONTEXTS to determine what this word means.</a:t>
            </a:r>
          </a:p>
          <a:p>
            <a:pPr marL="171450" lvl="0" indent="-171450">
              <a:buFont typeface="Wingdings" pitchFamily="2" charset="2"/>
              <a:buChar char="Ø"/>
            </a:pPr>
            <a:r>
              <a:rPr lang="en-US" baseline="0" noProof="0" dirty="0" smtClean="0"/>
              <a:t>&gt;In EVERY case it means a </a:t>
            </a:r>
            <a:r>
              <a:rPr lang="en-US" u="sng" baseline="0" noProof="0" dirty="0" smtClean="0"/>
              <a:t>physical</a:t>
            </a:r>
            <a:r>
              <a:rPr lang="en-US" baseline="0" noProof="0" dirty="0" smtClean="0"/>
              <a:t> copy of something else, whether an idol of an invisible false god, a simple statue of someone dead and gone OR the incarnate Son of God called “the </a:t>
            </a:r>
            <a:r>
              <a:rPr lang="en-US" u="sng" baseline="0" noProof="0" dirty="0" smtClean="0"/>
              <a:t>image</a:t>
            </a:r>
            <a:r>
              <a:rPr lang="en-US" baseline="0" noProof="0" dirty="0" smtClean="0"/>
              <a:t> of the invisible God, the firstborn of all creation” in Col1v15.</a:t>
            </a:r>
          </a:p>
          <a:p>
            <a:pPr marL="171450" lvl="0" indent="-171450">
              <a:buFont typeface="Wingdings" pitchFamily="2" charset="2"/>
              <a:buChar char="Ø"/>
            </a:pPr>
            <a:r>
              <a:rPr lang="en-US" baseline="0" noProof="0" dirty="0" smtClean="0"/>
              <a:t>&gt;Some have </a:t>
            </a:r>
            <a:r>
              <a:rPr lang="en-US" u="sng" baseline="0" noProof="0" dirty="0" smtClean="0"/>
              <a:t>speculated</a:t>
            </a:r>
            <a:r>
              <a:rPr lang="en-US" baseline="0" noProof="0" dirty="0" smtClean="0"/>
              <a:t> that being in the image of God is being “creative” or “intelligent” or some other capacity like God.</a:t>
            </a:r>
          </a:p>
          <a:p>
            <a:pPr marL="628650" lvl="1" indent="-171450">
              <a:buFont typeface="Wingdings" pitchFamily="2" charset="2"/>
              <a:buChar char="Ø"/>
            </a:pPr>
            <a:r>
              <a:rPr lang="en-US" baseline="0" noProof="0" dirty="0" smtClean="0"/>
              <a:t>But, we are far from “omniscient” (knowing everything) or “omnipotent” (all powerful) etc.</a:t>
            </a:r>
          </a:p>
          <a:p>
            <a:pPr marL="628650" lvl="1" indent="-171450">
              <a:buFont typeface="Wingdings" pitchFamily="2" charset="2"/>
              <a:buChar char="Ø"/>
            </a:pPr>
            <a:r>
              <a:rPr lang="en-US" baseline="0" noProof="0" dirty="0" smtClean="0"/>
              <a:t>Without speculation we can say He is talking about our very being.</a:t>
            </a:r>
          </a:p>
          <a:p>
            <a:pPr marL="628650" lvl="1" indent="-171450">
              <a:buFont typeface="Wingdings" pitchFamily="2" charset="2"/>
              <a:buChar char="Ø"/>
            </a:pPr>
            <a:r>
              <a:rPr lang="en-US" baseline="0" noProof="0" dirty="0" smtClean="0"/>
              <a:t>He is talking about how we are created, what we are and not what we do.</a:t>
            </a:r>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&gt;Let’s make sure we see all we can in this verse.</a:t>
            </a:r>
          </a:p>
          <a:p>
            <a:pPr marL="171450" indent="-171450">
              <a:buFont typeface="Wingdings" pitchFamily="2" charset="2"/>
              <a:buChar char="Ø"/>
            </a:pPr>
            <a:r>
              <a:rPr lang="en-US" noProof="0" dirty="0" smtClean="0"/>
              <a:t>&gt;The word “God” in Hebrew is plural, but the we don’t see that in our English Bible.</a:t>
            </a:r>
          </a:p>
          <a:p>
            <a:pPr marL="628650" lvl="1" indent="-171450">
              <a:buFont typeface="Wingdings" pitchFamily="2" charset="2"/>
              <a:buChar char="Ø"/>
            </a:pPr>
            <a:r>
              <a:rPr lang="en-US" noProof="0" dirty="0" smtClean="0"/>
              <a:t>All</a:t>
            </a:r>
            <a:r>
              <a:rPr lang="en-US" baseline="0" noProof="0" dirty="0" smtClean="0"/>
              <a:t> we see are singular verbs and that is correct.</a:t>
            </a:r>
          </a:p>
          <a:p>
            <a:pPr marL="628650" lvl="1" indent="-171450">
              <a:buFont typeface="Wingdings" pitchFamily="2" charset="2"/>
              <a:buChar char="Ø"/>
            </a:pPr>
            <a:r>
              <a:rPr lang="en-US" u="sng" baseline="0" noProof="0" dirty="0" smtClean="0"/>
              <a:t>One</a:t>
            </a:r>
            <a:r>
              <a:rPr lang="en-US" baseline="0" noProof="0" dirty="0" smtClean="0"/>
              <a:t> God is making us in His image.</a:t>
            </a:r>
          </a:p>
          <a:p>
            <a:pPr marL="171450" lvl="0" indent="-171450">
              <a:buFont typeface="Wingdings" pitchFamily="2" charset="2"/>
              <a:buChar char="Ø"/>
            </a:pPr>
            <a:r>
              <a:rPr lang="en-US" baseline="0" noProof="0" dirty="0" smtClean="0"/>
              <a:t>&gt;What is God like in His being ?</a:t>
            </a:r>
          </a:p>
          <a:p>
            <a:pPr marL="628650" lvl="1" indent="-171450">
              <a:buFont typeface="Wingdings" pitchFamily="2" charset="2"/>
              <a:buChar char="Ø"/>
            </a:pPr>
            <a:r>
              <a:rPr lang="en-US" baseline="0" noProof="0" dirty="0" smtClean="0"/>
              <a:t>This is again where the context is very important.</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3498221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12" name="Picture 1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5949281"/>
            <a:ext cx="899592" cy="908720"/>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2" name="Picture 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9" y="5949280"/>
            <a:ext cx="899592" cy="908720"/>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azbible.yolasite.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I have some good news !</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700" dirty="0" smtClean="0">
                <a:latin typeface="Arial" pitchFamily="34" charset="0"/>
                <a:cs typeface="Arial" pitchFamily="34" charset="0"/>
              </a:rPr>
              <a:t>That’s better than evolution.</a:t>
            </a:r>
            <a:endParaRPr lang="en-US" sz="4700"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“God </a:t>
            </a:r>
            <a:r>
              <a:rPr lang="en-US" dirty="0">
                <a:latin typeface="Arial" pitchFamily="34" charset="0"/>
                <a:cs typeface="Arial" pitchFamily="34" charset="0"/>
              </a:rPr>
              <a:t>created man in His own image, </a:t>
            </a:r>
            <a:r>
              <a:rPr lang="en-US" b="1" i="1" u="sng" dirty="0">
                <a:latin typeface="Arial" pitchFamily="34" charset="0"/>
                <a:cs typeface="Arial" pitchFamily="34" charset="0"/>
              </a:rPr>
              <a:t>in the image of God </a:t>
            </a:r>
            <a:r>
              <a:rPr lang="en-US" dirty="0">
                <a:latin typeface="Arial" pitchFamily="34" charset="0"/>
                <a:cs typeface="Arial" pitchFamily="34" charset="0"/>
              </a:rPr>
              <a:t>He created </a:t>
            </a:r>
            <a:r>
              <a:rPr lang="en-US" dirty="0" smtClean="0">
                <a:latin typeface="Arial" pitchFamily="34" charset="0"/>
                <a:cs typeface="Arial" pitchFamily="34" charset="0"/>
              </a:rPr>
              <a:t>him ;  </a:t>
            </a:r>
            <a:r>
              <a:rPr lang="en-US" dirty="0">
                <a:latin typeface="Arial" pitchFamily="34" charset="0"/>
                <a:cs typeface="Arial" pitchFamily="34" charset="0"/>
              </a:rPr>
              <a:t>male and female He created them</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Genesis </a:t>
            </a:r>
            <a:r>
              <a:rPr lang="en-US" b="1" i="1" dirty="0" smtClean="0">
                <a:solidFill>
                  <a:srgbClr val="00FF00"/>
                </a:solidFill>
                <a:latin typeface="Arial" pitchFamily="34" charset="0"/>
                <a:cs typeface="Arial" pitchFamily="34" charset="0"/>
              </a:rPr>
              <a:t>1v27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Tree>
    <p:extLst>
      <p:ext uri="{BB962C8B-B14F-4D97-AF65-F5344CB8AC3E}">
        <p14:creationId xmlns:p14="http://schemas.microsoft.com/office/powerpoint/2010/main" val="8292065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1" presetClass="entr" presetSubtype="1"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wheel(1)">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Let’s look at the context.</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en-US" dirty="0" smtClean="0">
                <a:latin typeface="Arial" pitchFamily="34" charset="0"/>
                <a:cs typeface="Arial" pitchFamily="34" charset="0"/>
              </a:rPr>
              <a:t>“Then </a:t>
            </a:r>
            <a:r>
              <a:rPr lang="en-US" dirty="0">
                <a:latin typeface="Arial" pitchFamily="34" charset="0"/>
                <a:cs typeface="Arial" pitchFamily="34" charset="0"/>
              </a:rPr>
              <a:t>God said, "Let </a:t>
            </a:r>
            <a:r>
              <a:rPr lang="en-US" b="1" i="1" u="sng" dirty="0">
                <a:latin typeface="Arial" pitchFamily="34" charset="0"/>
                <a:cs typeface="Arial" pitchFamily="34" charset="0"/>
              </a:rPr>
              <a:t>Us</a:t>
            </a:r>
            <a:r>
              <a:rPr lang="en-US" dirty="0">
                <a:latin typeface="Arial" pitchFamily="34" charset="0"/>
                <a:cs typeface="Arial" pitchFamily="34" charset="0"/>
              </a:rPr>
              <a:t> make man in </a:t>
            </a:r>
            <a:r>
              <a:rPr lang="en-US" b="1" i="1" u="sng" dirty="0">
                <a:latin typeface="Arial" pitchFamily="34" charset="0"/>
                <a:cs typeface="Arial" pitchFamily="34" charset="0"/>
              </a:rPr>
              <a:t>Our</a:t>
            </a:r>
            <a:r>
              <a:rPr lang="en-US" dirty="0">
                <a:latin typeface="Arial" pitchFamily="34" charset="0"/>
                <a:cs typeface="Arial" pitchFamily="34" charset="0"/>
              </a:rPr>
              <a:t> image, according to </a:t>
            </a:r>
            <a:r>
              <a:rPr lang="en-US" b="1" i="1" u="sng" dirty="0">
                <a:latin typeface="Arial" pitchFamily="34" charset="0"/>
                <a:cs typeface="Arial" pitchFamily="34" charset="0"/>
              </a:rPr>
              <a:t>Our</a:t>
            </a:r>
            <a:r>
              <a:rPr lang="en-US" dirty="0">
                <a:latin typeface="Arial" pitchFamily="34" charset="0"/>
                <a:cs typeface="Arial" pitchFamily="34" charset="0"/>
              </a:rPr>
              <a:t> </a:t>
            </a:r>
            <a:r>
              <a:rPr lang="en-US" dirty="0" smtClean="0">
                <a:latin typeface="Arial" pitchFamily="34" charset="0"/>
                <a:cs typeface="Arial" pitchFamily="34" charset="0"/>
              </a:rPr>
              <a:t>likeness.”</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Genesis </a:t>
            </a:r>
            <a:r>
              <a:rPr lang="en-US" b="1" i="1" dirty="0" smtClean="0">
                <a:solidFill>
                  <a:srgbClr val="00FF00"/>
                </a:solidFill>
                <a:latin typeface="Arial" pitchFamily="34" charset="0"/>
                <a:cs typeface="Arial" pitchFamily="34" charset="0"/>
              </a:rPr>
              <a:t>1v26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He is a complex being.</a:t>
            </a:r>
            <a:endParaRPr lang="en-US" dirty="0">
              <a:latin typeface="Arial" pitchFamily="34" charset="0"/>
              <a:cs typeface="Arial" pitchFamily="34" charset="0"/>
            </a:endParaRPr>
          </a:p>
        </p:txBody>
      </p:sp>
    </p:spTree>
    <p:extLst>
      <p:ext uri="{BB962C8B-B14F-4D97-AF65-F5344CB8AC3E}">
        <p14:creationId xmlns:p14="http://schemas.microsoft.com/office/powerpoint/2010/main" val="9564593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The whole Bible is a context.</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a:bodyPr>
          <a:lstStyle/>
          <a:p>
            <a:r>
              <a:rPr lang="en-US" dirty="0">
                <a:latin typeface="Arial" pitchFamily="34" charset="0"/>
                <a:cs typeface="Arial" pitchFamily="34" charset="0"/>
              </a:rPr>
              <a:t>"Behold, </a:t>
            </a:r>
            <a:r>
              <a:rPr lang="en-US" dirty="0" smtClean="0">
                <a:latin typeface="Arial" pitchFamily="34" charset="0"/>
                <a:cs typeface="Arial" pitchFamily="34" charset="0"/>
              </a:rPr>
              <a:t>my </a:t>
            </a:r>
            <a:r>
              <a:rPr lang="en-US" b="1" i="1" u="sng" dirty="0" smtClean="0">
                <a:latin typeface="Arial" pitchFamily="34" charset="0"/>
                <a:cs typeface="Arial" pitchFamily="34" charset="0"/>
              </a:rPr>
              <a:t>Servant</a:t>
            </a:r>
            <a:r>
              <a:rPr lang="en-US" dirty="0">
                <a:latin typeface="Arial" pitchFamily="34" charset="0"/>
                <a:cs typeface="Arial" pitchFamily="34" charset="0"/>
              </a:rPr>
              <a:t>, whom I </a:t>
            </a:r>
            <a:r>
              <a:rPr lang="en-US" dirty="0" smtClean="0">
                <a:latin typeface="Arial" pitchFamily="34" charset="0"/>
                <a:cs typeface="Arial" pitchFamily="34" charset="0"/>
              </a:rPr>
              <a:t>uphold ;  my Chosen One </a:t>
            </a:r>
            <a:r>
              <a:rPr lang="en-US" dirty="0">
                <a:latin typeface="Arial" pitchFamily="34" charset="0"/>
                <a:cs typeface="Arial" pitchFamily="34" charset="0"/>
              </a:rPr>
              <a:t>in whom </a:t>
            </a:r>
            <a:r>
              <a:rPr lang="en-US" dirty="0" smtClean="0">
                <a:latin typeface="Arial" pitchFamily="34" charset="0"/>
                <a:cs typeface="Arial" pitchFamily="34" charset="0"/>
              </a:rPr>
              <a:t>my </a:t>
            </a:r>
            <a:r>
              <a:rPr lang="en-US" b="1" i="1" u="sng" dirty="0" smtClean="0">
                <a:latin typeface="Arial" pitchFamily="34" charset="0"/>
                <a:cs typeface="Arial" pitchFamily="34" charset="0"/>
              </a:rPr>
              <a:t>Soul</a:t>
            </a:r>
            <a:r>
              <a:rPr lang="en-US" dirty="0" smtClean="0">
                <a:latin typeface="Arial" pitchFamily="34" charset="0"/>
                <a:cs typeface="Arial" pitchFamily="34" charset="0"/>
              </a:rPr>
              <a:t> </a:t>
            </a:r>
            <a:r>
              <a:rPr lang="en-US" dirty="0">
                <a:latin typeface="Arial" pitchFamily="34" charset="0"/>
                <a:cs typeface="Arial" pitchFamily="34" charset="0"/>
              </a:rPr>
              <a:t>delights</a:t>
            </a:r>
            <a:r>
              <a:rPr lang="en-US" dirty="0" smtClean="0">
                <a:latin typeface="Arial" pitchFamily="34" charset="0"/>
                <a:cs typeface="Arial" pitchFamily="34" charset="0"/>
              </a:rPr>
              <a:t>.  </a:t>
            </a:r>
            <a:r>
              <a:rPr lang="en-US" dirty="0">
                <a:latin typeface="Arial" pitchFamily="34" charset="0"/>
                <a:cs typeface="Arial" pitchFamily="34" charset="0"/>
              </a:rPr>
              <a:t>I have put </a:t>
            </a:r>
            <a:r>
              <a:rPr lang="en-US" dirty="0" smtClean="0">
                <a:latin typeface="Arial" pitchFamily="34" charset="0"/>
                <a:cs typeface="Arial" pitchFamily="34" charset="0"/>
              </a:rPr>
              <a:t>,my </a:t>
            </a:r>
            <a:r>
              <a:rPr lang="en-US" b="1" i="1" u="sng" dirty="0">
                <a:latin typeface="Arial" pitchFamily="34" charset="0"/>
                <a:cs typeface="Arial" pitchFamily="34" charset="0"/>
              </a:rPr>
              <a:t>Spirit</a:t>
            </a:r>
            <a:r>
              <a:rPr lang="en-US" dirty="0">
                <a:latin typeface="Arial" pitchFamily="34" charset="0"/>
                <a:cs typeface="Arial" pitchFamily="34" charset="0"/>
              </a:rPr>
              <a:t> upon h</a:t>
            </a:r>
            <a:r>
              <a:rPr lang="en-US" dirty="0" smtClean="0">
                <a:latin typeface="Arial" pitchFamily="34" charset="0"/>
                <a:cs typeface="Arial" pitchFamily="34" charset="0"/>
              </a:rPr>
              <a:t>im ;  he </a:t>
            </a:r>
            <a:r>
              <a:rPr lang="en-US" dirty="0">
                <a:latin typeface="Arial" pitchFamily="34" charset="0"/>
                <a:cs typeface="Arial" pitchFamily="34" charset="0"/>
              </a:rPr>
              <a:t>will bring forth justice to the nations. </a:t>
            </a:r>
          </a:p>
          <a:p>
            <a:r>
              <a:rPr lang="en-US" b="1" i="1" dirty="0">
                <a:solidFill>
                  <a:srgbClr val="00FF00"/>
                </a:solidFill>
                <a:latin typeface="Arial" pitchFamily="34" charset="0"/>
                <a:cs typeface="Arial" pitchFamily="34" charset="0"/>
              </a:rPr>
              <a:t>Isaiah </a:t>
            </a:r>
            <a:r>
              <a:rPr lang="en-US" b="1" i="1" dirty="0" smtClean="0">
                <a:solidFill>
                  <a:srgbClr val="00FF00"/>
                </a:solidFill>
                <a:latin typeface="Arial" pitchFamily="34" charset="0"/>
                <a:cs typeface="Arial" pitchFamily="34" charset="0"/>
              </a:rPr>
              <a:t>42v1 </a:t>
            </a:r>
            <a:r>
              <a:rPr lang="en-US" sz="2600" b="1" i="1" dirty="0" err="1" smtClean="0">
                <a:solidFill>
                  <a:srgbClr val="00FF00"/>
                </a:solidFill>
                <a:latin typeface="Arial" pitchFamily="34" charset="0"/>
                <a:cs typeface="Arial" pitchFamily="34" charset="0"/>
              </a:rPr>
              <a:t>NASB</a:t>
            </a:r>
            <a:endParaRPr lang="en-US"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Body, Soul &amp; Spirit !</a:t>
            </a:r>
            <a:endParaRPr lang="en-US" dirty="0">
              <a:latin typeface="Arial" pitchFamily="34" charset="0"/>
              <a:cs typeface="Arial" pitchFamily="34" charset="0"/>
            </a:endParaRPr>
          </a:p>
        </p:txBody>
      </p:sp>
    </p:spTree>
    <p:extLst>
      <p:ext uri="{BB962C8B-B14F-4D97-AF65-F5344CB8AC3E}">
        <p14:creationId xmlns:p14="http://schemas.microsoft.com/office/powerpoint/2010/main" val="29265377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One person / One God</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latin typeface="Arial" pitchFamily="34" charset="0"/>
                <a:cs typeface="Arial" pitchFamily="34" charset="0"/>
              </a:rPr>
              <a:t>“Now </a:t>
            </a:r>
            <a:r>
              <a:rPr lang="en-US" dirty="0">
                <a:latin typeface="Arial" pitchFamily="34" charset="0"/>
                <a:cs typeface="Arial" pitchFamily="34" charset="0"/>
              </a:rPr>
              <a:t>may the God of peace Himself sanctify you </a:t>
            </a:r>
            <a:r>
              <a:rPr lang="en-US" dirty="0" smtClean="0">
                <a:latin typeface="Arial" pitchFamily="34" charset="0"/>
                <a:cs typeface="Arial" pitchFamily="34" charset="0"/>
              </a:rPr>
              <a:t>entirely ;  </a:t>
            </a:r>
            <a:r>
              <a:rPr lang="en-US" dirty="0">
                <a:latin typeface="Arial" pitchFamily="34" charset="0"/>
                <a:cs typeface="Arial" pitchFamily="34" charset="0"/>
              </a:rPr>
              <a:t>and may your </a:t>
            </a:r>
            <a:r>
              <a:rPr lang="en-US" b="1" i="1" u="sng" dirty="0">
                <a:latin typeface="Arial" pitchFamily="34" charset="0"/>
                <a:cs typeface="Arial" pitchFamily="34" charset="0"/>
              </a:rPr>
              <a:t>spirit</a:t>
            </a:r>
            <a:r>
              <a:rPr lang="en-US" dirty="0">
                <a:latin typeface="Arial" pitchFamily="34" charset="0"/>
                <a:cs typeface="Arial" pitchFamily="34" charset="0"/>
              </a:rPr>
              <a:t> and </a:t>
            </a:r>
            <a:r>
              <a:rPr lang="en-US" b="1" i="1" u="sng" dirty="0">
                <a:latin typeface="Arial" pitchFamily="34" charset="0"/>
                <a:cs typeface="Arial" pitchFamily="34" charset="0"/>
              </a:rPr>
              <a:t>soul</a:t>
            </a:r>
            <a:r>
              <a:rPr lang="en-US" dirty="0">
                <a:latin typeface="Arial" pitchFamily="34" charset="0"/>
                <a:cs typeface="Arial" pitchFamily="34" charset="0"/>
              </a:rPr>
              <a:t> and </a:t>
            </a:r>
            <a:r>
              <a:rPr lang="en-US" b="1" i="1" u="sng" dirty="0">
                <a:latin typeface="Arial" pitchFamily="34" charset="0"/>
                <a:cs typeface="Arial" pitchFamily="34" charset="0"/>
              </a:rPr>
              <a:t>body</a:t>
            </a:r>
            <a:r>
              <a:rPr lang="en-US" dirty="0">
                <a:latin typeface="Arial" pitchFamily="34" charset="0"/>
                <a:cs typeface="Arial" pitchFamily="34" charset="0"/>
              </a:rPr>
              <a:t> be preserved complete, without blame at the coming of our Lord Jesus Christ. </a:t>
            </a:r>
          </a:p>
          <a:p>
            <a:r>
              <a:rPr lang="en-US" b="1" i="1" dirty="0">
                <a:solidFill>
                  <a:srgbClr val="00FF00"/>
                </a:solidFill>
                <a:latin typeface="Arial" pitchFamily="34" charset="0"/>
                <a:cs typeface="Arial" pitchFamily="34" charset="0"/>
              </a:rPr>
              <a:t>1 Thessalonians </a:t>
            </a:r>
            <a:r>
              <a:rPr lang="en-US" b="1" i="1" dirty="0" smtClean="0">
                <a:solidFill>
                  <a:srgbClr val="00FF00"/>
                </a:solidFill>
                <a:latin typeface="Arial" pitchFamily="34" charset="0"/>
                <a:cs typeface="Arial" pitchFamily="34" charset="0"/>
              </a:rPr>
              <a:t>5v23 </a:t>
            </a:r>
            <a:r>
              <a:rPr lang="en-US" sz="2600" b="1" i="1" dirty="0" err="1" smtClean="0">
                <a:solidFill>
                  <a:srgbClr val="00FF00"/>
                </a:solidFill>
                <a:latin typeface="Arial" pitchFamily="34" charset="0"/>
                <a:cs typeface="Arial" pitchFamily="34" charset="0"/>
              </a:rPr>
              <a:t>NASB</a:t>
            </a:r>
            <a:endParaRPr lang="en-US"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We should reflect Him !</a:t>
            </a:r>
            <a:endParaRPr lang="en-US" dirty="0">
              <a:latin typeface="Arial" pitchFamily="34" charset="0"/>
              <a:cs typeface="Arial" pitchFamily="34" charset="0"/>
            </a:endParaRPr>
          </a:p>
        </p:txBody>
      </p:sp>
    </p:spTree>
    <p:extLst>
      <p:ext uri="{BB962C8B-B14F-4D97-AF65-F5344CB8AC3E}">
        <p14:creationId xmlns:p14="http://schemas.microsoft.com/office/powerpoint/2010/main" val="41828475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That is why Christ died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en-US" dirty="0" smtClean="0">
                <a:latin typeface="Arial" pitchFamily="34" charset="0"/>
                <a:cs typeface="Arial" pitchFamily="34" charset="0"/>
              </a:rPr>
              <a:t>“God </a:t>
            </a:r>
            <a:r>
              <a:rPr lang="en-US" dirty="0">
                <a:latin typeface="Arial" pitchFamily="34" charset="0"/>
                <a:cs typeface="Arial" pitchFamily="34" charset="0"/>
              </a:rPr>
              <a:t>created man in His own image, </a:t>
            </a:r>
            <a:r>
              <a:rPr lang="en-US" b="1" i="1" u="sng" dirty="0">
                <a:latin typeface="Arial" pitchFamily="34" charset="0"/>
                <a:cs typeface="Arial" pitchFamily="34" charset="0"/>
              </a:rPr>
              <a:t>in the image</a:t>
            </a:r>
            <a:r>
              <a:rPr lang="en-US" dirty="0">
                <a:latin typeface="Arial" pitchFamily="34" charset="0"/>
                <a:cs typeface="Arial" pitchFamily="34" charset="0"/>
              </a:rPr>
              <a:t> of God He created </a:t>
            </a:r>
            <a:r>
              <a:rPr lang="en-US" dirty="0" smtClean="0">
                <a:latin typeface="Arial" pitchFamily="34" charset="0"/>
                <a:cs typeface="Arial" pitchFamily="34" charset="0"/>
              </a:rPr>
              <a:t>him ;  </a:t>
            </a:r>
            <a:r>
              <a:rPr lang="en-US" dirty="0">
                <a:latin typeface="Arial" pitchFamily="34" charset="0"/>
                <a:cs typeface="Arial" pitchFamily="34" charset="0"/>
              </a:rPr>
              <a:t>male and female He created them</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Genesis </a:t>
            </a:r>
            <a:r>
              <a:rPr lang="en-US" b="1" i="1" dirty="0" smtClean="0">
                <a:solidFill>
                  <a:srgbClr val="00FF00"/>
                </a:solidFill>
                <a:latin typeface="Arial" pitchFamily="34" charset="0"/>
                <a:cs typeface="Arial" pitchFamily="34" charset="0"/>
              </a:rPr>
              <a:t>1v27 </a:t>
            </a:r>
            <a:r>
              <a:rPr lang="en-US" sz="2400" b="1" i="1" dirty="0" err="1">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He wants to remake us.</a:t>
            </a:r>
            <a:endParaRPr lang="en-US" dirty="0">
              <a:latin typeface="Arial" pitchFamily="34" charset="0"/>
              <a:cs typeface="Arial" pitchFamily="34" charset="0"/>
            </a:endParaRPr>
          </a:p>
        </p:txBody>
      </p:sp>
    </p:spTree>
    <p:extLst>
      <p:ext uri="{BB962C8B-B14F-4D97-AF65-F5344CB8AC3E}">
        <p14:creationId xmlns:p14="http://schemas.microsoft.com/office/powerpoint/2010/main" val="8891539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Jesus rose from the dead.</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He offers a new life to you.</a:t>
            </a:r>
            <a:endParaRPr lang="en-US" dirty="0">
              <a:latin typeface="Arial" pitchFamily="34" charset="0"/>
              <a:cs typeface="Arial" pitchFamily="34" charset="0"/>
            </a:endParaRPr>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46207" y="1340768"/>
            <a:ext cx="3409969" cy="4537174"/>
          </a:xfrm>
        </p:spPr>
      </p:pic>
    </p:spTree>
    <p:extLst>
      <p:ext uri="{BB962C8B-B14F-4D97-AF65-F5344CB8AC3E}">
        <p14:creationId xmlns:p14="http://schemas.microsoft.com/office/powerpoint/2010/main" val="4979010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What if you are already saved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032448"/>
          </a:xfrm>
        </p:spPr>
        <p:txBody>
          <a:bodyPr>
            <a:normAutofit lnSpcReduction="10000"/>
          </a:bodyPr>
          <a:lstStyle/>
          <a:p>
            <a:r>
              <a:rPr lang="en-US" dirty="0" smtClean="0">
                <a:latin typeface="Arial" pitchFamily="34" charset="0"/>
                <a:cs typeface="Arial" pitchFamily="34" charset="0"/>
              </a:rPr>
              <a:t>“God </a:t>
            </a:r>
            <a:r>
              <a:rPr lang="en-US" dirty="0">
                <a:latin typeface="Arial" pitchFamily="34" charset="0"/>
                <a:cs typeface="Arial" pitchFamily="34" charset="0"/>
              </a:rPr>
              <a:t>created man in His own image, in the image of God He created </a:t>
            </a:r>
            <a:r>
              <a:rPr lang="en-US" dirty="0" smtClean="0">
                <a:latin typeface="Arial" pitchFamily="34" charset="0"/>
                <a:cs typeface="Arial" pitchFamily="34" charset="0"/>
              </a:rPr>
              <a:t>[him] ;  </a:t>
            </a:r>
            <a:r>
              <a:rPr lang="en-US" b="1" i="1" u="sng" dirty="0">
                <a:latin typeface="Arial" pitchFamily="34" charset="0"/>
                <a:cs typeface="Arial" pitchFamily="34" charset="0"/>
              </a:rPr>
              <a:t>male and female </a:t>
            </a:r>
            <a:r>
              <a:rPr lang="en-US" dirty="0">
                <a:latin typeface="Arial" pitchFamily="34" charset="0"/>
                <a:cs typeface="Arial" pitchFamily="34" charset="0"/>
              </a:rPr>
              <a:t>He created </a:t>
            </a:r>
            <a:r>
              <a:rPr lang="en-US" dirty="0" smtClean="0">
                <a:latin typeface="Arial" pitchFamily="34" charset="0"/>
                <a:cs typeface="Arial" pitchFamily="34" charset="0"/>
              </a:rPr>
              <a:t>[them].”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Genesis </a:t>
            </a:r>
            <a:r>
              <a:rPr lang="en-US" b="1" i="1" dirty="0" smtClean="0">
                <a:solidFill>
                  <a:srgbClr val="00FF00"/>
                </a:solidFill>
                <a:latin typeface="Arial" pitchFamily="34" charset="0"/>
                <a:cs typeface="Arial" pitchFamily="34" charset="0"/>
              </a:rPr>
              <a:t>1v27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229200"/>
            <a:ext cx="8232846" cy="1642391"/>
          </a:xfrm>
        </p:spPr>
        <p:txBody>
          <a:bodyPr/>
          <a:lstStyle/>
          <a:p>
            <a:r>
              <a:rPr lang="en-US" dirty="0" smtClean="0">
                <a:latin typeface="Arial" pitchFamily="34" charset="0"/>
                <a:cs typeface="Arial" pitchFamily="34" charset="0"/>
              </a:rPr>
              <a:t>“You are the light of the world !” Mt 5v14</a:t>
            </a:r>
            <a:endParaRPr lang="en-US" dirty="0">
              <a:latin typeface="Arial" pitchFamily="34" charset="0"/>
              <a:cs typeface="Arial" pitchFamily="34" charset="0"/>
            </a:endParaRPr>
          </a:p>
        </p:txBody>
      </p:sp>
    </p:spTree>
    <p:extLst>
      <p:ext uri="{BB962C8B-B14F-4D97-AF65-F5344CB8AC3E}">
        <p14:creationId xmlns:p14="http://schemas.microsoft.com/office/powerpoint/2010/main" val="26746725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Review, react and remember:</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b="0" u="sng" dirty="0" smtClean="0">
                <a:latin typeface="Arial" pitchFamily="34" charset="0"/>
                <a:cs typeface="Arial" pitchFamily="34" charset="0"/>
              </a:rPr>
              <a:t>www.AzBible.yolasite.com</a:t>
            </a:r>
            <a:endParaRPr lang="en-US" b="0" u="sng" dirty="0">
              <a:latin typeface="Arial" pitchFamily="34" charset="0"/>
              <a:cs typeface="Arial" pitchFamily="34" charset="0"/>
            </a:endParaRPr>
          </a:p>
        </p:txBody>
      </p:sp>
      <p:sp>
        <p:nvSpPr>
          <p:cNvPr id="11" name="Content Placeholder 10"/>
          <p:cNvSpPr>
            <a:spLocks noGrp="1"/>
          </p:cNvSpPr>
          <p:nvPr>
            <p:ph sz="half" idx="1"/>
          </p:nvPr>
        </p:nvSpPr>
        <p:spPr>
          <a:xfrm>
            <a:off x="0" y="1196752"/>
            <a:ext cx="9144000" cy="4752528"/>
          </a:xfrm>
        </p:spPr>
        <p:txBody>
          <a:bodyPr>
            <a:normAutofit/>
          </a:bodyPr>
          <a:lstStyle/>
          <a:p>
            <a:pPr marL="685800" indent="-685800" algn="l">
              <a:buClr>
                <a:srgbClr val="FFC000"/>
              </a:buClr>
              <a:buFont typeface="Wingdings" pitchFamily="2" charset="2"/>
              <a:buChar char="Ø"/>
            </a:pPr>
            <a:r>
              <a:rPr lang="en-US" dirty="0" smtClean="0"/>
              <a:t>Genesis 1v27 says God </a:t>
            </a:r>
            <a:r>
              <a:rPr lang="en-US" u="sng" dirty="0" smtClean="0"/>
              <a:t>created</a:t>
            </a:r>
            <a:r>
              <a:rPr lang="en-US" dirty="0" smtClean="0"/>
              <a:t> us.</a:t>
            </a:r>
          </a:p>
          <a:p>
            <a:pPr marL="685800" indent="-685800" algn="l">
              <a:buClr>
                <a:srgbClr val="FFC000"/>
              </a:buClr>
              <a:buFont typeface="Wingdings" pitchFamily="2" charset="2"/>
              <a:buChar char="Ø"/>
            </a:pPr>
            <a:r>
              <a:rPr lang="en-US" dirty="0" smtClean="0"/>
              <a:t>It reveals </a:t>
            </a:r>
            <a:r>
              <a:rPr lang="en-US" i="1" u="sng" dirty="0" smtClean="0"/>
              <a:t>how</a:t>
            </a:r>
            <a:r>
              <a:rPr lang="en-US" dirty="0" smtClean="0"/>
              <a:t> He created us.</a:t>
            </a:r>
          </a:p>
          <a:p>
            <a:pPr marL="685800" indent="-685800" algn="l">
              <a:buClr>
                <a:srgbClr val="FFC000"/>
              </a:buClr>
              <a:buFont typeface="Wingdings" pitchFamily="2" charset="2"/>
              <a:buChar char="Ø"/>
            </a:pPr>
            <a:r>
              <a:rPr lang="en-US" dirty="0" smtClean="0"/>
              <a:t>It </a:t>
            </a:r>
            <a:r>
              <a:rPr lang="en-US" i="1" u="sng" dirty="0" smtClean="0"/>
              <a:t>reveals</a:t>
            </a:r>
            <a:r>
              <a:rPr lang="en-US" dirty="0" smtClean="0"/>
              <a:t> what kind of </a:t>
            </a:r>
            <a:r>
              <a:rPr lang="en-US" i="1" u="sng" dirty="0" smtClean="0"/>
              <a:t>God</a:t>
            </a:r>
            <a:r>
              <a:rPr lang="en-US" dirty="0" smtClean="0"/>
              <a:t> He is.</a:t>
            </a:r>
          </a:p>
          <a:p>
            <a:pPr marL="685800" indent="-685800" algn="l">
              <a:buClr>
                <a:srgbClr val="FFC000"/>
              </a:buClr>
              <a:buFont typeface="Wingdings" pitchFamily="2" charset="2"/>
              <a:buChar char="Ø"/>
            </a:pPr>
            <a:r>
              <a:rPr lang="en-US" dirty="0" smtClean="0"/>
              <a:t>It reveals the </a:t>
            </a:r>
            <a:r>
              <a:rPr lang="en-US" i="1" u="sng" dirty="0" smtClean="0"/>
              <a:t>value</a:t>
            </a:r>
            <a:r>
              <a:rPr lang="en-US" dirty="0" smtClean="0"/>
              <a:t> of all humans.</a:t>
            </a:r>
          </a:p>
          <a:p>
            <a:pPr marL="685800" indent="-685800" algn="l">
              <a:buClr>
                <a:srgbClr val="FFC000"/>
              </a:buClr>
              <a:buFont typeface="Wingdings" pitchFamily="2" charset="2"/>
              <a:buChar char="Ø"/>
            </a:pPr>
            <a:r>
              <a:rPr lang="en-US" dirty="0" smtClean="0"/>
              <a:t>It is a call to </a:t>
            </a:r>
            <a:r>
              <a:rPr lang="en-US" b="1" i="1" u="sng" dirty="0" smtClean="0"/>
              <a:t>rebirth</a:t>
            </a:r>
            <a:r>
              <a:rPr lang="en-US" dirty="0" smtClean="0"/>
              <a:t> &amp; </a:t>
            </a:r>
            <a:r>
              <a:rPr lang="en-US" i="1" u="sng" dirty="0" smtClean="0"/>
              <a:t>rededication</a:t>
            </a:r>
            <a:r>
              <a:rPr lang="en-US" dirty="0" smtClean="0"/>
              <a:t>.</a:t>
            </a:r>
            <a:endParaRPr lang="en-US" dirty="0"/>
          </a:p>
        </p:txBody>
      </p:sp>
      <p:pic>
        <p:nvPicPr>
          <p:cNvPr id="13" name="Content Placeholder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5949279"/>
            <a:ext cx="899592" cy="908721"/>
          </a:xfrm>
          <a:prstGeom prst="rect">
            <a:avLst/>
          </a:prstGeom>
        </p:spPr>
      </p:pic>
    </p:spTree>
    <p:extLst>
      <p:ext uri="{BB962C8B-B14F-4D97-AF65-F5344CB8AC3E}">
        <p14:creationId xmlns:p14="http://schemas.microsoft.com/office/powerpoint/2010/main" val="27130796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1000"/>
                                        <p:tgtEl>
                                          <p:spTgt spid="11">
                                            <p:txEl>
                                              <p:pRg st="1" end="1"/>
                                            </p:txEl>
                                          </p:spTgt>
                                        </p:tgtEl>
                                      </p:cBhvr>
                                    </p:animEffect>
                                    <p:anim calcmode="lin" valueType="num">
                                      <p:cBhvr>
                                        <p:cTn id="2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1000"/>
                                        <p:tgtEl>
                                          <p:spTgt spid="11">
                                            <p:txEl>
                                              <p:pRg st="2" end="2"/>
                                            </p:txEl>
                                          </p:spTgt>
                                        </p:tgtEl>
                                      </p:cBhvr>
                                    </p:animEffect>
                                    <p:anim calcmode="lin" valueType="num">
                                      <p:cBhvr>
                                        <p:cTn id="2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fade">
                                      <p:cBhvr>
                                        <p:cTn id="32" dur="1000"/>
                                        <p:tgtEl>
                                          <p:spTgt spid="11">
                                            <p:txEl>
                                              <p:pRg st="3" end="3"/>
                                            </p:txEl>
                                          </p:spTgt>
                                        </p:tgtEl>
                                      </p:cBhvr>
                                    </p:animEffect>
                                    <p:anim calcmode="lin" valueType="num">
                                      <p:cBhvr>
                                        <p:cTn id="33"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11">
                                            <p:txEl>
                                              <p:pRg st="4" end="4"/>
                                            </p:txEl>
                                          </p:spTgt>
                                        </p:tgtEl>
                                        <p:attrNameLst>
                                          <p:attrName>style.visibility</p:attrName>
                                        </p:attrNameLst>
                                      </p:cBhvr>
                                      <p:to>
                                        <p:strVal val="visible"/>
                                      </p:to>
                                    </p:set>
                                    <p:animEffect transition="in" filter="fade">
                                      <p:cBhvr>
                                        <p:cTn id="38" dur="1000"/>
                                        <p:tgtEl>
                                          <p:spTgt spid="11">
                                            <p:txEl>
                                              <p:pRg st="4" end="4"/>
                                            </p:txEl>
                                          </p:spTgt>
                                        </p:tgtEl>
                                      </p:cBhvr>
                                    </p:animEffect>
                                    <p:anim calcmode="lin" valueType="num">
                                      <p:cBhvr>
                                        <p:cTn id="39"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21" presetClass="entr" presetSubtype="1" fill="hold" grpId="0" nodeType="after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wheel(1)">
                                      <p:cBhvr>
                                        <p:cTn id="4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“So what’s wrong ?”</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600" dirty="0" smtClean="0">
                <a:latin typeface="Arial" pitchFamily="34" charset="0"/>
                <a:cs typeface="Arial" pitchFamily="34" charset="0"/>
              </a:rPr>
              <a:t>Why do I need to be saved ?</a:t>
            </a:r>
            <a:endParaRPr lang="en-US" sz="4600" dirty="0">
              <a:latin typeface="Arial" pitchFamily="34" charset="0"/>
              <a:cs typeface="Arial" pitchFamily="34" charset="0"/>
            </a:endParaRPr>
          </a:p>
        </p:txBody>
      </p:sp>
      <p:pic>
        <p:nvPicPr>
          <p:cNvPr id="7" name="Content Placeholder 6"/>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078607" y="1316764"/>
            <a:ext cx="6949777" cy="4633185"/>
          </a:xfrm>
        </p:spPr>
      </p:pic>
    </p:spTree>
    <p:extLst>
      <p:ext uri="{BB962C8B-B14F-4D97-AF65-F5344CB8AC3E}">
        <p14:creationId xmlns:p14="http://schemas.microsoft.com/office/powerpoint/2010/main" val="28186259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1000"/>
                                        <p:tgtEl>
                                          <p:spTgt spid="2"/>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solidFill>
                  <a:srgbClr val="FFFF00"/>
                </a:solidFill>
                <a:latin typeface="Arial" pitchFamily="34" charset="0"/>
                <a:cs typeface="Arial" pitchFamily="34" charset="0"/>
              </a:rPr>
              <a:t>A</a:t>
            </a:r>
            <a:r>
              <a:rPr lang="en-US" dirty="0" smtClean="0">
                <a:latin typeface="Arial" pitchFamily="34" charset="0"/>
                <a:cs typeface="Arial" pitchFamily="34" charset="0"/>
              </a:rPr>
              <a:t>ll the </a:t>
            </a:r>
            <a:r>
              <a:rPr lang="en-US" dirty="0" smtClean="0">
                <a:solidFill>
                  <a:srgbClr val="FFFF00"/>
                </a:solidFill>
                <a:latin typeface="Arial" pitchFamily="34" charset="0"/>
                <a:cs typeface="Arial" pitchFamily="34" charset="0"/>
              </a:rPr>
              <a:t>B</a:t>
            </a:r>
            <a:r>
              <a:rPr lang="en-US" dirty="0" smtClean="0">
                <a:latin typeface="Arial" pitchFamily="34" charset="0"/>
                <a:cs typeface="Arial" pitchFamily="34" charset="0"/>
              </a:rPr>
              <a:t>ible in its </a:t>
            </a:r>
            <a:r>
              <a:rPr lang="en-US" dirty="0" smtClean="0">
                <a:solidFill>
                  <a:srgbClr val="FFFF00"/>
                </a:solidFill>
                <a:latin typeface="Arial" pitchFamily="34" charset="0"/>
                <a:cs typeface="Arial" pitchFamily="34" charset="0"/>
              </a:rPr>
              <a:t>C</a:t>
            </a:r>
            <a:r>
              <a:rPr lang="en-US" dirty="0" smtClean="0">
                <a:latin typeface="Arial" pitchFamily="34" charset="0"/>
                <a:cs typeface="Arial" pitchFamily="34" charset="0"/>
              </a:rPr>
              <a:t>ontext</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does this mean ?</a:t>
            </a:r>
            <a:endParaRPr lang="en-US"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“God </a:t>
            </a:r>
            <a:r>
              <a:rPr lang="en-US" dirty="0">
                <a:latin typeface="Arial" pitchFamily="34" charset="0"/>
                <a:cs typeface="Arial" pitchFamily="34" charset="0"/>
              </a:rPr>
              <a:t>created man in His own image, </a:t>
            </a:r>
            <a:r>
              <a:rPr lang="en-US" b="1" i="1" u="sng" dirty="0">
                <a:latin typeface="Arial" pitchFamily="34" charset="0"/>
                <a:cs typeface="Arial" pitchFamily="34" charset="0"/>
              </a:rPr>
              <a:t>in the image of God </a:t>
            </a:r>
            <a:r>
              <a:rPr lang="en-US" dirty="0">
                <a:latin typeface="Arial" pitchFamily="34" charset="0"/>
                <a:cs typeface="Arial" pitchFamily="34" charset="0"/>
              </a:rPr>
              <a:t>He created </a:t>
            </a:r>
            <a:r>
              <a:rPr lang="en-US" dirty="0" smtClean="0">
                <a:latin typeface="Arial" pitchFamily="34" charset="0"/>
                <a:cs typeface="Arial" pitchFamily="34" charset="0"/>
              </a:rPr>
              <a:t>him ;  </a:t>
            </a:r>
            <a:r>
              <a:rPr lang="en-US" dirty="0">
                <a:latin typeface="Arial" pitchFamily="34" charset="0"/>
                <a:cs typeface="Arial" pitchFamily="34" charset="0"/>
              </a:rPr>
              <a:t>male and female He created them</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Genesis </a:t>
            </a:r>
            <a:r>
              <a:rPr lang="en-US" b="1" i="1" dirty="0" smtClean="0">
                <a:solidFill>
                  <a:srgbClr val="00FF00"/>
                </a:solidFill>
                <a:latin typeface="Arial" pitchFamily="34" charset="0"/>
                <a:cs typeface="Arial" pitchFamily="34" charset="0"/>
              </a:rPr>
              <a:t>1v27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Tree>
    <p:extLst>
      <p:ext uri="{BB962C8B-B14F-4D97-AF65-F5344CB8AC3E}">
        <p14:creationId xmlns:p14="http://schemas.microsoft.com/office/powerpoint/2010/main" val="5907292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1" presetClass="entr" presetSubtype="1"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wheel(1)">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Let’s look at the context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b="1" i="1" dirty="0" smtClean="0">
                <a:solidFill>
                  <a:srgbClr val="FFFF00"/>
                </a:solidFill>
                <a:latin typeface="Arial" pitchFamily="34" charset="0"/>
                <a:cs typeface="Arial" pitchFamily="34" charset="0"/>
              </a:rPr>
              <a:t>The book of Genesis</a:t>
            </a:r>
          </a:p>
          <a:p>
            <a:r>
              <a:rPr lang="en-US" dirty="0" smtClean="0">
                <a:latin typeface="Arial" pitchFamily="34" charset="0"/>
                <a:cs typeface="Arial" pitchFamily="34" charset="0"/>
              </a:rPr>
              <a:t>Who wrote it ?</a:t>
            </a:r>
          </a:p>
          <a:p>
            <a:r>
              <a:rPr lang="en-US" dirty="0" smtClean="0">
                <a:latin typeface="Arial" pitchFamily="34" charset="0"/>
                <a:cs typeface="Arial" pitchFamily="34" charset="0"/>
              </a:rPr>
              <a:t>When was it written ?</a:t>
            </a:r>
          </a:p>
          <a:p>
            <a:r>
              <a:rPr lang="en-US" dirty="0" smtClean="0">
                <a:latin typeface="Arial" pitchFamily="34" charset="0"/>
                <a:cs typeface="Arial" pitchFamily="34" charset="0"/>
              </a:rPr>
              <a:t>For whom was it written ?</a:t>
            </a:r>
          </a:p>
          <a:p>
            <a:r>
              <a:rPr lang="en-US" dirty="0" smtClean="0">
                <a:latin typeface="Arial" pitchFamily="34" charset="0"/>
                <a:cs typeface="Arial" pitchFamily="34" charset="0"/>
              </a:rPr>
              <a:t>What are the natural divisions ?</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“Look in </a:t>
            </a:r>
            <a:r>
              <a:rPr lang="en-US" dirty="0">
                <a:latin typeface="Arial" pitchFamily="34" charset="0"/>
                <a:cs typeface="Arial" pitchFamily="34" charset="0"/>
              </a:rPr>
              <a:t>T</a:t>
            </a:r>
            <a:r>
              <a:rPr lang="en-US" dirty="0" smtClean="0">
                <a:latin typeface="Arial" pitchFamily="34" charset="0"/>
                <a:cs typeface="Arial" pitchFamily="34" charset="0"/>
              </a:rPr>
              <a:t>he </a:t>
            </a:r>
            <a:r>
              <a:rPr lang="en-US" dirty="0">
                <a:latin typeface="Arial" pitchFamily="34" charset="0"/>
                <a:cs typeface="Arial" pitchFamily="34" charset="0"/>
              </a:rPr>
              <a:t>B</a:t>
            </a:r>
            <a:r>
              <a:rPr lang="en-US" dirty="0" smtClean="0">
                <a:latin typeface="Arial" pitchFamily="34" charset="0"/>
                <a:cs typeface="Arial" pitchFamily="34" charset="0"/>
              </a:rPr>
              <a:t>ook.”</a:t>
            </a:r>
            <a:endParaRPr lang="en-US" dirty="0">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14" presetClass="entr" presetSubtype="10" fill="hold" grpId="0" nodeType="after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There are 7 questions in all...</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lnSpcReduction="10000"/>
          </a:bodyPr>
          <a:lstStyle/>
          <a:p>
            <a:r>
              <a:rPr lang="en-US" dirty="0" smtClean="0">
                <a:latin typeface="Arial" pitchFamily="34" charset="0"/>
                <a:cs typeface="Arial" pitchFamily="34" charset="0"/>
              </a:rPr>
              <a:t>What is the key word ?</a:t>
            </a:r>
          </a:p>
          <a:p>
            <a:r>
              <a:rPr lang="en-US" sz="4000" dirty="0" smtClean="0">
                <a:latin typeface="Arial" pitchFamily="34" charset="0"/>
                <a:cs typeface="Arial" pitchFamily="34" charset="0"/>
              </a:rPr>
              <a:t>(most repeated)</a:t>
            </a:r>
          </a:p>
          <a:p>
            <a:r>
              <a:rPr lang="en-US" dirty="0" smtClean="0">
                <a:latin typeface="Arial" pitchFamily="34" charset="0"/>
                <a:cs typeface="Arial" pitchFamily="34" charset="0"/>
              </a:rPr>
              <a:t>What is the message ?</a:t>
            </a:r>
          </a:p>
          <a:p>
            <a:r>
              <a:rPr lang="en-US" sz="4000" dirty="0" smtClean="0">
                <a:latin typeface="Arial" pitchFamily="34" charset="0"/>
                <a:cs typeface="Arial" pitchFamily="34" charset="0"/>
              </a:rPr>
              <a:t>(a simple sentence)</a:t>
            </a:r>
          </a:p>
          <a:p>
            <a:r>
              <a:rPr lang="en-US" dirty="0" smtClean="0">
                <a:latin typeface="Arial" pitchFamily="34" charset="0"/>
                <a:cs typeface="Arial" pitchFamily="34" charset="0"/>
              </a:rPr>
              <a:t>What is the application ?</a:t>
            </a:r>
          </a:p>
          <a:p>
            <a:r>
              <a:rPr lang="en-US" sz="4000" dirty="0">
                <a:latin typeface="Arial" pitchFamily="34" charset="0"/>
                <a:cs typeface="Arial" pitchFamily="34" charset="0"/>
              </a:rPr>
              <a:t>(</a:t>
            </a:r>
            <a:r>
              <a:rPr lang="en-US" sz="4000" dirty="0" smtClean="0">
                <a:latin typeface="Arial" pitchFamily="34" charset="0"/>
                <a:cs typeface="Arial" pitchFamily="34" charset="0"/>
              </a:rPr>
              <a:t>what to do about it)</a:t>
            </a:r>
            <a:endParaRPr lang="en-US" sz="4000"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900" dirty="0" smtClean="0">
                <a:latin typeface="Arial" pitchFamily="34" charset="0"/>
                <a:cs typeface="Arial" pitchFamily="34" charset="0"/>
              </a:rPr>
              <a:t>The Bible has the answers.</a:t>
            </a:r>
            <a:endParaRPr lang="en-US" sz="4900" dirty="0">
              <a:latin typeface="Arial" pitchFamily="34" charset="0"/>
              <a:cs typeface="Arial" pitchFamily="34" charset="0"/>
            </a:endParaRPr>
          </a:p>
        </p:txBody>
      </p:sp>
    </p:spTree>
    <p:extLst>
      <p:ext uri="{BB962C8B-B14F-4D97-AF65-F5344CB8AC3E}">
        <p14:creationId xmlns:p14="http://schemas.microsoft.com/office/powerpoint/2010/main" val="42320711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900"/>
                                        <p:tgtEl>
                                          <p:spTgt spid="3">
                                            <p:txEl>
                                              <p:pRg st="3" end="3"/>
                                            </p:txEl>
                                          </p:spTgt>
                                        </p:tgtEl>
                                      </p:cBhvr>
                                    </p:animEffect>
                                    <p:anim calcmode="lin" valueType="num">
                                      <p:cBhvr>
                                        <p:cTn id="30" dur="9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49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59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900"/>
                                        <p:tgtEl>
                                          <p:spTgt spid="3">
                                            <p:txEl>
                                              <p:pRg st="5" end="5"/>
                                            </p:txEl>
                                          </p:spTgt>
                                        </p:tgtEl>
                                      </p:cBhvr>
                                    </p:animEffect>
                                    <p:anim calcmode="lin" valueType="num">
                                      <p:cBhvr>
                                        <p:cTn id="42" dur="9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9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6800"/>
                            </p:stCondLst>
                            <p:childTnLst>
                              <p:par>
                                <p:cTn id="45" presetID="14" presetClass="entr" presetSubtype="10" fill="hold" grpId="0" nodeType="after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Genesis 1v27</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pPr marL="914400" indent="-914400" algn="l">
              <a:spcBef>
                <a:spcPts val="0"/>
              </a:spcBef>
              <a:buAutoNum type="arabicPeriod"/>
            </a:pPr>
            <a:r>
              <a:rPr lang="en-US" dirty="0" smtClean="0">
                <a:latin typeface="Arial" pitchFamily="34" charset="0"/>
                <a:cs typeface="Arial" pitchFamily="34" charset="0"/>
              </a:rPr>
              <a:t>Written by Moses</a:t>
            </a:r>
          </a:p>
          <a:p>
            <a:pPr marL="914400" indent="-914400" algn="l">
              <a:spcBef>
                <a:spcPts val="0"/>
              </a:spcBef>
              <a:buAutoNum type="arabicPeriod"/>
            </a:pPr>
            <a:r>
              <a:rPr lang="en-US" dirty="0" smtClean="0">
                <a:latin typeface="Arial" pitchFamily="34" charset="0"/>
                <a:cs typeface="Arial" pitchFamily="34" charset="0"/>
              </a:rPr>
              <a:t>Before the OT law</a:t>
            </a:r>
          </a:p>
          <a:p>
            <a:pPr marL="914400" indent="-914400" algn="l">
              <a:spcBef>
                <a:spcPts val="0"/>
              </a:spcBef>
              <a:buAutoNum type="arabicPeriod"/>
            </a:pPr>
            <a:r>
              <a:rPr lang="en-US" dirty="0" smtClean="0">
                <a:latin typeface="Arial" pitchFamily="34" charset="0"/>
                <a:cs typeface="Arial" pitchFamily="34" charset="0"/>
              </a:rPr>
              <a:t>Mostly for Israel</a:t>
            </a:r>
          </a:p>
          <a:p>
            <a:pPr marL="914400" indent="-914400" algn="l">
              <a:spcBef>
                <a:spcPts val="0"/>
              </a:spcBef>
              <a:buAutoNum type="arabicPeriod"/>
            </a:pPr>
            <a:r>
              <a:rPr lang="en-US" dirty="0" smtClean="0">
                <a:latin typeface="Arial" pitchFamily="34" charset="0"/>
                <a:cs typeface="Arial" pitchFamily="34" charset="0"/>
              </a:rPr>
              <a:t>Three statements</a:t>
            </a:r>
          </a:p>
          <a:p>
            <a:pPr marL="914400" indent="-914400" algn="l">
              <a:spcBef>
                <a:spcPts val="0"/>
              </a:spcBef>
              <a:buAutoNum type="arabicPeriod"/>
            </a:pPr>
            <a:r>
              <a:rPr lang="en-US" dirty="0" smtClean="0">
                <a:latin typeface="Arial" pitchFamily="34" charset="0"/>
                <a:cs typeface="Arial" pitchFamily="34" charset="0"/>
              </a:rPr>
              <a:t>“Created” repeated 3 times</a:t>
            </a:r>
          </a:p>
          <a:p>
            <a:pPr marL="914400" indent="-914400" algn="l">
              <a:spcBef>
                <a:spcPts val="0"/>
              </a:spcBef>
              <a:buAutoNum type="arabicPeriod"/>
            </a:pPr>
            <a:r>
              <a:rPr lang="en-US" dirty="0" smtClean="0">
                <a:latin typeface="Arial" pitchFamily="34" charset="0"/>
                <a:cs typeface="Arial" pitchFamily="34" charset="0"/>
              </a:rPr>
              <a:t>God created us in His image</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pPr algn="l"/>
            <a:r>
              <a:rPr lang="en-US" dirty="0" smtClean="0">
                <a:latin typeface="Arial" pitchFamily="34" charset="0"/>
                <a:cs typeface="Arial" pitchFamily="34" charset="0"/>
              </a:rPr>
              <a:t>7. I </a:t>
            </a:r>
            <a:r>
              <a:rPr lang="en-US" u="sng" dirty="0" smtClean="0">
                <a:latin typeface="Arial" pitchFamily="34" charset="0"/>
                <a:cs typeface="Arial" pitchFamily="34" charset="0"/>
              </a:rPr>
              <a:t>should</a:t>
            </a:r>
            <a:r>
              <a:rPr lang="en-US" dirty="0" smtClean="0">
                <a:latin typeface="Arial" pitchFamily="34" charset="0"/>
                <a:cs typeface="Arial" pitchFamily="34" charset="0"/>
              </a:rPr>
              <a:t> be like Him !</a:t>
            </a:r>
            <a:endParaRPr lang="en-US" dirty="0">
              <a:latin typeface="Arial" pitchFamily="34" charset="0"/>
              <a:cs typeface="Arial" pitchFamily="34" charset="0"/>
            </a:endParaRPr>
          </a:p>
        </p:txBody>
      </p:sp>
    </p:spTree>
    <p:extLst>
      <p:ext uri="{BB962C8B-B14F-4D97-AF65-F5344CB8AC3E}">
        <p14:creationId xmlns:p14="http://schemas.microsoft.com/office/powerpoint/2010/main" val="38686714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7000"/>
                            </p:stCondLst>
                            <p:childTnLst>
                              <p:par>
                                <p:cTn id="45" presetID="14" presetClass="entr" presetSubtype="10" fill="hold" grpId="0" nodeType="after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What is an “image” ?</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This </a:t>
            </a:r>
            <a:r>
              <a:rPr lang="en-US" u="sng" dirty="0" smtClean="0">
                <a:latin typeface="Arial" pitchFamily="34" charset="0"/>
                <a:cs typeface="Arial" pitchFamily="34" charset="0"/>
              </a:rPr>
              <a:t>is</a:t>
            </a:r>
            <a:r>
              <a:rPr lang="en-US" dirty="0" smtClean="0">
                <a:latin typeface="Arial" pitchFamily="34" charset="0"/>
                <a:cs typeface="Arial" pitchFamily="34" charset="0"/>
              </a:rPr>
              <a:t> a French 2CV !</a:t>
            </a:r>
            <a:endParaRPr lang="en-US" dirty="0">
              <a:latin typeface="Arial" pitchFamily="34" charset="0"/>
              <a:cs typeface="Arial" pitchFamily="34" charset="0"/>
            </a:endParaRPr>
          </a:p>
        </p:txBody>
      </p:sp>
      <p:pic>
        <p:nvPicPr>
          <p:cNvPr id="10" name="Content Placeholder 9"/>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259632" y="1412776"/>
            <a:ext cx="6469676" cy="4347741"/>
          </a:xfrm>
        </p:spPr>
      </p:pic>
    </p:spTree>
    <p:extLst>
      <p:ext uri="{BB962C8B-B14F-4D97-AF65-F5344CB8AC3E}">
        <p14:creationId xmlns:p14="http://schemas.microsoft.com/office/powerpoint/2010/main" val="2140737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What is an “image”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lnSpcReduction="10000"/>
          </a:bodyPr>
          <a:lstStyle/>
          <a:p>
            <a:r>
              <a:rPr lang="en-US" dirty="0" smtClean="0">
                <a:latin typeface="Arial" pitchFamily="34" charset="0"/>
                <a:cs typeface="Arial" pitchFamily="34" charset="0"/>
              </a:rPr>
              <a:t>The Hebrew word is used 16x and the Greek LXX equivalent is used 23x in the NT.</a:t>
            </a:r>
          </a:p>
          <a:p>
            <a:r>
              <a:rPr lang="en-US" dirty="0" smtClean="0">
                <a:latin typeface="Arial" pitchFamily="34" charset="0"/>
                <a:cs typeface="Arial" pitchFamily="34" charset="0"/>
              </a:rPr>
              <a:t>In </a:t>
            </a:r>
            <a:r>
              <a:rPr lang="en-US" b="1" i="1" u="sng" dirty="0" smtClean="0">
                <a:latin typeface="Arial" pitchFamily="34" charset="0"/>
                <a:cs typeface="Arial" pitchFamily="34" charset="0"/>
              </a:rPr>
              <a:t>EVERY</a:t>
            </a:r>
            <a:r>
              <a:rPr lang="en-US" dirty="0" smtClean="0">
                <a:latin typeface="Arial" pitchFamily="34" charset="0"/>
                <a:cs typeface="Arial" pitchFamily="34" charset="0"/>
              </a:rPr>
              <a:t> verse in the Bible it means a </a:t>
            </a:r>
            <a:r>
              <a:rPr lang="en-US" u="sng" dirty="0" smtClean="0">
                <a:latin typeface="Arial" pitchFamily="34" charset="0"/>
                <a:cs typeface="Arial" pitchFamily="34" charset="0"/>
              </a:rPr>
              <a:t>physical</a:t>
            </a:r>
            <a:r>
              <a:rPr lang="en-US" dirty="0" smtClean="0">
                <a:latin typeface="Arial" pitchFamily="34" charset="0"/>
                <a:cs typeface="Arial" pitchFamily="34" charset="0"/>
              </a:rPr>
              <a:t> copy of something or someone else.</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This is more than abilities.</a:t>
            </a:r>
            <a:endParaRPr lang="en-US" dirty="0">
              <a:latin typeface="Arial" pitchFamily="34" charset="0"/>
              <a:cs typeface="Arial" pitchFamily="34" charset="0"/>
            </a:endParaRPr>
          </a:p>
        </p:txBody>
      </p:sp>
    </p:spTree>
    <p:extLst>
      <p:ext uri="{BB962C8B-B14F-4D97-AF65-F5344CB8AC3E}">
        <p14:creationId xmlns:p14="http://schemas.microsoft.com/office/powerpoint/2010/main" val="35255960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Let’s look closer at our verse.</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a:t>
            </a:r>
            <a:r>
              <a:rPr lang="en-US" b="1" i="1" u="sng" dirty="0" smtClean="0">
                <a:latin typeface="Arial" pitchFamily="34" charset="0"/>
                <a:cs typeface="Arial" pitchFamily="34" charset="0"/>
              </a:rPr>
              <a:t>God</a:t>
            </a:r>
            <a:r>
              <a:rPr lang="en-US" dirty="0" smtClean="0">
                <a:latin typeface="Arial" pitchFamily="34" charset="0"/>
                <a:cs typeface="Arial" pitchFamily="34" charset="0"/>
              </a:rPr>
              <a:t> </a:t>
            </a:r>
            <a:r>
              <a:rPr lang="en-US" dirty="0">
                <a:latin typeface="Arial" pitchFamily="34" charset="0"/>
                <a:cs typeface="Arial" pitchFamily="34" charset="0"/>
              </a:rPr>
              <a:t>created man in His own image, in the image of </a:t>
            </a:r>
            <a:r>
              <a:rPr lang="en-US" b="1" i="1" u="sng" dirty="0">
                <a:latin typeface="Arial" pitchFamily="34" charset="0"/>
                <a:cs typeface="Arial" pitchFamily="34" charset="0"/>
              </a:rPr>
              <a:t>God</a:t>
            </a:r>
            <a:r>
              <a:rPr lang="en-US" dirty="0">
                <a:latin typeface="Arial" pitchFamily="34" charset="0"/>
                <a:cs typeface="Arial" pitchFamily="34" charset="0"/>
              </a:rPr>
              <a:t> He created </a:t>
            </a:r>
            <a:r>
              <a:rPr lang="en-US" dirty="0" smtClean="0">
                <a:latin typeface="Arial" pitchFamily="34" charset="0"/>
                <a:cs typeface="Arial" pitchFamily="34" charset="0"/>
              </a:rPr>
              <a:t>him ;  male </a:t>
            </a:r>
            <a:r>
              <a:rPr lang="en-US" dirty="0">
                <a:latin typeface="Arial" pitchFamily="34" charset="0"/>
                <a:cs typeface="Arial" pitchFamily="34" charset="0"/>
              </a:rPr>
              <a:t>and female He created them</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Genesis </a:t>
            </a:r>
            <a:r>
              <a:rPr lang="en-US" b="1" i="1" dirty="0" smtClean="0">
                <a:solidFill>
                  <a:srgbClr val="00FF00"/>
                </a:solidFill>
                <a:latin typeface="Arial" pitchFamily="34" charset="0"/>
                <a:cs typeface="Arial" pitchFamily="34" charset="0"/>
              </a:rPr>
              <a:t>1v27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Who is this God ?</a:t>
            </a:r>
            <a:endParaRPr lang="en-US" dirty="0">
              <a:latin typeface="Arial" pitchFamily="34" charset="0"/>
              <a:cs typeface="Arial" pitchFamily="34" charset="0"/>
            </a:endParaRPr>
          </a:p>
        </p:txBody>
      </p:sp>
    </p:spTree>
    <p:extLst>
      <p:ext uri="{BB962C8B-B14F-4D97-AF65-F5344CB8AC3E}">
        <p14:creationId xmlns:p14="http://schemas.microsoft.com/office/powerpoint/2010/main" val="23191340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1082</TotalTime>
  <Words>3674</Words>
  <Application>Microsoft Office PowerPoint</Application>
  <PresentationFormat>On-screen Show (4:3)</PresentationFormat>
  <Paragraphs>246</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Calibri</vt:lpstr>
      <vt:lpstr>Wingdings</vt:lpstr>
      <vt:lpstr>Office Theme</vt:lpstr>
      <vt:lpstr>I have some good news !</vt:lpstr>
      <vt:lpstr>“So what’s wrong ?”</vt:lpstr>
      <vt:lpstr>All the Bible in its Context</vt:lpstr>
      <vt:lpstr>Let’s look at the context !</vt:lpstr>
      <vt:lpstr>There are 7 questions in all...</vt:lpstr>
      <vt:lpstr>Genesis 1v27</vt:lpstr>
      <vt:lpstr>What is an “image” ?</vt:lpstr>
      <vt:lpstr>What is an “image” ?</vt:lpstr>
      <vt:lpstr>Let’s look closer at our verse.</vt:lpstr>
      <vt:lpstr>Let’s look at the context.</vt:lpstr>
      <vt:lpstr>The whole Bible is a context.</vt:lpstr>
      <vt:lpstr>One person / One God</vt:lpstr>
      <vt:lpstr>That is why Christ died !</vt:lpstr>
      <vt:lpstr>Jesus rose from the dead.</vt:lpstr>
      <vt:lpstr>What if you are already saved ?</vt:lpstr>
      <vt:lpstr>Review, react and remember: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147</cp:revision>
  <dcterms:created xsi:type="dcterms:W3CDTF">2010-11-10T08:57:02Z</dcterms:created>
  <dcterms:modified xsi:type="dcterms:W3CDTF">2015-02-09T15:12:53Z</dcterms:modified>
  <cp:contentStatus/>
</cp:coreProperties>
</file>